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Alexandria" panose="020B0604020202020204" charset="-78"/>
      <p:regular r:id="rId17"/>
    </p:embeddedFont>
    <p:embeddedFont>
      <p:font typeface="Nobile"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6" d="100"/>
          <a:sy n="86" d="100"/>
        </p:scale>
        <p:origin x="85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43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21951"/>
            <a:ext cx="7556421" cy="1860233"/>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Letting Go to Scale Up: How Smart Delegation Accelerates Project Delivery</a:t>
            </a:r>
            <a:endParaRPr lang="en-US" sz="3900" dirty="0"/>
          </a:p>
        </p:txBody>
      </p:sp>
      <p:sp>
        <p:nvSpPr>
          <p:cNvPr id="4" name="Text 1"/>
          <p:cNvSpPr/>
          <p:nvPr/>
        </p:nvSpPr>
        <p:spPr>
          <a:xfrm>
            <a:off x="6280190" y="3479840"/>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Scaling project delivery isn't about adding more hours to your day—it's about multiplying the capacity of your team through strategic delegation.</a:t>
            </a:r>
            <a:endParaRPr lang="en-US" sz="1550" dirty="0"/>
          </a:p>
        </p:txBody>
      </p:sp>
      <p:pic>
        <p:nvPicPr>
          <p:cNvPr id="5" name="Image 1" descr="preencoded.png"/>
          <p:cNvPicPr>
            <a:picLocks noChangeAspect="1"/>
          </p:cNvPicPr>
          <p:nvPr/>
        </p:nvPicPr>
        <p:blipFill>
          <a:blip r:embed="rId4"/>
          <a:stretch>
            <a:fillRect/>
          </a:stretch>
        </p:blipFill>
        <p:spPr>
          <a:xfrm>
            <a:off x="6280190" y="4338161"/>
            <a:ext cx="7556421" cy="1393508"/>
          </a:xfrm>
          <a:prstGeom prst="rect">
            <a:avLst/>
          </a:prstGeom>
        </p:spPr>
      </p:pic>
      <p:sp>
        <p:nvSpPr>
          <p:cNvPr id="6" name="Text 2"/>
          <p:cNvSpPr/>
          <p:nvPr/>
        </p:nvSpPr>
        <p:spPr>
          <a:xfrm>
            <a:off x="6280190" y="5954911"/>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#AgileLeadership #Delegation #ProjectManagement #AgileTeams #LeadershipDevelopment #EmpoweredTeams #ScrumMastery #ScalingDelivery #WaysOfWorking #ManagingProjectsTheAgileWay</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417477"/>
            <a:ext cx="923508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5 Practical Ways to Delegate for Scale</a:t>
            </a:r>
            <a:endParaRPr lang="en-US" sz="3900" dirty="0"/>
          </a:p>
        </p:txBody>
      </p:sp>
      <p:sp>
        <p:nvSpPr>
          <p:cNvPr id="3" name="Text 1"/>
          <p:cNvSpPr/>
          <p:nvPr/>
        </p:nvSpPr>
        <p:spPr>
          <a:xfrm>
            <a:off x="793790" y="1434390"/>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01</a:t>
            </a:r>
            <a:endParaRPr lang="en-US" sz="1550" dirty="0"/>
          </a:p>
        </p:txBody>
      </p:sp>
      <p:sp>
        <p:nvSpPr>
          <p:cNvPr id="4" name="Shape 2"/>
          <p:cNvSpPr/>
          <p:nvPr/>
        </p:nvSpPr>
        <p:spPr>
          <a:xfrm>
            <a:off x="793790" y="1748715"/>
            <a:ext cx="4215289" cy="22860"/>
          </a:xfrm>
          <a:prstGeom prst="rect">
            <a:avLst/>
          </a:prstGeom>
          <a:solidFill>
            <a:srgbClr val="1B54DA"/>
          </a:solidFill>
          <a:ln/>
        </p:spPr>
        <p:txBody>
          <a:bodyPr/>
          <a:lstStyle/>
          <a:p>
            <a:endParaRPr lang="en-US"/>
          </a:p>
        </p:txBody>
      </p:sp>
      <p:sp>
        <p:nvSpPr>
          <p:cNvPr id="5" name="Text 3"/>
          <p:cNvSpPr/>
          <p:nvPr/>
        </p:nvSpPr>
        <p:spPr>
          <a:xfrm>
            <a:off x="793790" y="1893614"/>
            <a:ext cx="420802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Delegate Outcomes, Not Activities</a:t>
            </a:r>
            <a:endParaRPr lang="en-US" sz="1950" dirty="0"/>
          </a:p>
        </p:txBody>
      </p:sp>
      <p:sp>
        <p:nvSpPr>
          <p:cNvPr id="6" name="Text 4"/>
          <p:cNvSpPr/>
          <p:nvPr/>
        </p:nvSpPr>
        <p:spPr>
          <a:xfrm>
            <a:off x="793790" y="2322834"/>
            <a:ext cx="4215289"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Focus on the "what" and "why," not step-by-step instructions. Define the destination clearly but let your team choose the route. This approach encourages ownership and creative problem-solving.</a:t>
            </a:r>
            <a:endParaRPr lang="en-US" sz="1550" dirty="0"/>
          </a:p>
        </p:txBody>
      </p:sp>
      <p:sp>
        <p:nvSpPr>
          <p:cNvPr id="7" name="Text 5"/>
          <p:cNvSpPr/>
          <p:nvPr/>
        </p:nvSpPr>
        <p:spPr>
          <a:xfrm>
            <a:off x="5207437" y="1434390"/>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02</a:t>
            </a:r>
            <a:endParaRPr lang="en-US" sz="1550" dirty="0"/>
          </a:p>
        </p:txBody>
      </p:sp>
      <p:sp>
        <p:nvSpPr>
          <p:cNvPr id="8" name="Shape 6"/>
          <p:cNvSpPr/>
          <p:nvPr/>
        </p:nvSpPr>
        <p:spPr>
          <a:xfrm>
            <a:off x="5207437" y="1748715"/>
            <a:ext cx="4215408" cy="22860"/>
          </a:xfrm>
          <a:prstGeom prst="rect">
            <a:avLst/>
          </a:prstGeom>
          <a:solidFill>
            <a:srgbClr val="1B54DA"/>
          </a:solidFill>
          <a:ln/>
        </p:spPr>
        <p:txBody>
          <a:bodyPr/>
          <a:lstStyle/>
          <a:p>
            <a:endParaRPr lang="en-US"/>
          </a:p>
        </p:txBody>
      </p:sp>
      <p:sp>
        <p:nvSpPr>
          <p:cNvPr id="9" name="Text 7"/>
          <p:cNvSpPr/>
          <p:nvPr/>
        </p:nvSpPr>
        <p:spPr>
          <a:xfrm>
            <a:off x="5207437" y="189361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Leverage Strengths</a:t>
            </a:r>
            <a:endParaRPr lang="en-US" sz="1950" dirty="0"/>
          </a:p>
        </p:txBody>
      </p:sp>
      <p:sp>
        <p:nvSpPr>
          <p:cNvPr id="10" name="Text 8"/>
          <p:cNvSpPr/>
          <p:nvPr/>
        </p:nvSpPr>
        <p:spPr>
          <a:xfrm>
            <a:off x="5207437" y="2322834"/>
            <a:ext cx="4215408"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Assign responsibilities aligned with team members' expertise and career goals. When people work in their strength zones, quality increases and engagement soars.</a:t>
            </a:r>
            <a:endParaRPr lang="en-US" sz="1550" dirty="0"/>
          </a:p>
        </p:txBody>
      </p:sp>
      <p:sp>
        <p:nvSpPr>
          <p:cNvPr id="11" name="Text 9"/>
          <p:cNvSpPr/>
          <p:nvPr/>
        </p:nvSpPr>
        <p:spPr>
          <a:xfrm>
            <a:off x="9621203" y="1434390"/>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03</a:t>
            </a:r>
            <a:endParaRPr lang="en-US" sz="1550" dirty="0"/>
          </a:p>
        </p:txBody>
      </p:sp>
      <p:sp>
        <p:nvSpPr>
          <p:cNvPr id="12" name="Shape 10"/>
          <p:cNvSpPr/>
          <p:nvPr/>
        </p:nvSpPr>
        <p:spPr>
          <a:xfrm>
            <a:off x="9621203" y="1748715"/>
            <a:ext cx="4215289" cy="22860"/>
          </a:xfrm>
          <a:prstGeom prst="rect">
            <a:avLst/>
          </a:prstGeom>
          <a:solidFill>
            <a:srgbClr val="1B54DA"/>
          </a:solidFill>
          <a:ln/>
        </p:spPr>
        <p:txBody>
          <a:bodyPr/>
          <a:lstStyle/>
          <a:p>
            <a:endParaRPr lang="en-US"/>
          </a:p>
        </p:txBody>
      </p:sp>
      <p:sp>
        <p:nvSpPr>
          <p:cNvPr id="13" name="Text 11"/>
          <p:cNvSpPr/>
          <p:nvPr/>
        </p:nvSpPr>
        <p:spPr>
          <a:xfrm>
            <a:off x="9621203" y="1893614"/>
            <a:ext cx="264330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Use Delegation Poker</a:t>
            </a:r>
            <a:endParaRPr lang="en-US" sz="1950" dirty="0"/>
          </a:p>
        </p:txBody>
      </p:sp>
      <p:sp>
        <p:nvSpPr>
          <p:cNvPr id="14" name="Text 12"/>
          <p:cNvSpPr/>
          <p:nvPr/>
        </p:nvSpPr>
        <p:spPr>
          <a:xfrm>
            <a:off x="9621203" y="2322834"/>
            <a:ext cx="4215289"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 structured way to clarify decision-making authority using the 7 levels of delegation. This creates explicit agreements about autonomy and accountability.</a:t>
            </a:r>
            <a:endParaRPr lang="en-US" sz="1550" dirty="0"/>
          </a:p>
        </p:txBody>
      </p:sp>
      <p:sp>
        <p:nvSpPr>
          <p:cNvPr id="15" name="Text 13"/>
          <p:cNvSpPr/>
          <p:nvPr/>
        </p:nvSpPr>
        <p:spPr>
          <a:xfrm>
            <a:off x="793790" y="425771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04</a:t>
            </a:r>
            <a:endParaRPr lang="en-US" sz="1550" dirty="0"/>
          </a:p>
        </p:txBody>
      </p:sp>
      <p:sp>
        <p:nvSpPr>
          <p:cNvPr id="16" name="Shape 14"/>
          <p:cNvSpPr/>
          <p:nvPr/>
        </p:nvSpPr>
        <p:spPr>
          <a:xfrm>
            <a:off x="793790" y="4572044"/>
            <a:ext cx="6422112" cy="22860"/>
          </a:xfrm>
          <a:prstGeom prst="rect">
            <a:avLst/>
          </a:prstGeom>
          <a:solidFill>
            <a:srgbClr val="1B54DA"/>
          </a:solidFill>
          <a:ln/>
        </p:spPr>
        <p:txBody>
          <a:bodyPr/>
          <a:lstStyle/>
          <a:p>
            <a:endParaRPr lang="en-US"/>
          </a:p>
        </p:txBody>
      </p:sp>
      <p:sp>
        <p:nvSpPr>
          <p:cNvPr id="17" name="Text 15"/>
          <p:cNvSpPr/>
          <p:nvPr/>
        </p:nvSpPr>
        <p:spPr>
          <a:xfrm>
            <a:off x="793790" y="4716943"/>
            <a:ext cx="364700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Create Lightweight Check-Ins</a:t>
            </a:r>
            <a:endParaRPr lang="en-US" sz="1950" dirty="0"/>
          </a:p>
        </p:txBody>
      </p:sp>
      <p:sp>
        <p:nvSpPr>
          <p:cNvPr id="18" name="Text 16"/>
          <p:cNvSpPr/>
          <p:nvPr/>
        </p:nvSpPr>
        <p:spPr>
          <a:xfrm>
            <a:off x="793790" y="5146163"/>
            <a:ext cx="6422112"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Replace micromanagement with milestone-based reviews. Focus on outcomes and obstacles rather than activities and processes.</a:t>
            </a:r>
            <a:endParaRPr lang="en-US" sz="1550" dirty="0"/>
          </a:p>
        </p:txBody>
      </p:sp>
      <p:sp>
        <p:nvSpPr>
          <p:cNvPr id="19" name="Text 17"/>
          <p:cNvSpPr/>
          <p:nvPr/>
        </p:nvSpPr>
        <p:spPr>
          <a:xfrm>
            <a:off x="7414260" y="425771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05</a:t>
            </a:r>
            <a:endParaRPr lang="en-US" sz="1550" dirty="0"/>
          </a:p>
        </p:txBody>
      </p:sp>
      <p:sp>
        <p:nvSpPr>
          <p:cNvPr id="20" name="Shape 18"/>
          <p:cNvSpPr/>
          <p:nvPr/>
        </p:nvSpPr>
        <p:spPr>
          <a:xfrm>
            <a:off x="7414260" y="4572044"/>
            <a:ext cx="6422231" cy="22860"/>
          </a:xfrm>
          <a:prstGeom prst="rect">
            <a:avLst/>
          </a:prstGeom>
          <a:solidFill>
            <a:srgbClr val="1B54DA"/>
          </a:solidFill>
          <a:ln/>
        </p:spPr>
        <p:txBody>
          <a:bodyPr/>
          <a:lstStyle/>
          <a:p>
            <a:endParaRPr lang="en-US"/>
          </a:p>
        </p:txBody>
      </p:sp>
      <p:sp>
        <p:nvSpPr>
          <p:cNvPr id="21" name="Text 19"/>
          <p:cNvSpPr/>
          <p:nvPr/>
        </p:nvSpPr>
        <p:spPr>
          <a:xfrm>
            <a:off x="7414260" y="471694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Celebrate Wins</a:t>
            </a:r>
            <a:endParaRPr lang="en-US" sz="1950" dirty="0"/>
          </a:p>
        </p:txBody>
      </p:sp>
      <p:sp>
        <p:nvSpPr>
          <p:cNvPr id="22" name="Text 20"/>
          <p:cNvSpPr/>
          <p:nvPr/>
        </p:nvSpPr>
        <p:spPr>
          <a:xfrm>
            <a:off x="7414260" y="5146163"/>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Acknowledge when delegated work drives results independently. Recognition reinforces the value of autonomy and builds confidence for future delegation.</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449500"/>
            <a:ext cx="9606677"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Common Delegation Mistakes to Avoid</a:t>
            </a:r>
            <a:endParaRPr lang="en-US" sz="3900" dirty="0"/>
          </a:p>
        </p:txBody>
      </p:sp>
      <p:sp>
        <p:nvSpPr>
          <p:cNvPr id="3" name="Shape 1"/>
          <p:cNvSpPr/>
          <p:nvPr/>
        </p:nvSpPr>
        <p:spPr>
          <a:xfrm>
            <a:off x="793790" y="1466413"/>
            <a:ext cx="6422231" cy="1824276"/>
          </a:xfrm>
          <a:prstGeom prst="roundRect">
            <a:avLst>
              <a:gd name="adj" fmla="val 4569"/>
            </a:avLst>
          </a:prstGeom>
          <a:solidFill>
            <a:srgbClr val="F9F9FF"/>
          </a:solidFill>
          <a:ln w="22860">
            <a:solidFill>
              <a:srgbClr val="F44444"/>
            </a:solidFill>
            <a:prstDash val="solid"/>
          </a:ln>
        </p:spPr>
        <p:txBody>
          <a:bodyPr/>
          <a:lstStyle/>
          <a:p>
            <a:endParaRPr lang="en-US"/>
          </a:p>
        </p:txBody>
      </p:sp>
      <p:sp>
        <p:nvSpPr>
          <p:cNvPr id="4" name="Shape 2"/>
          <p:cNvSpPr/>
          <p:nvPr/>
        </p:nvSpPr>
        <p:spPr>
          <a:xfrm>
            <a:off x="793790" y="1466413"/>
            <a:ext cx="91440" cy="1824276"/>
          </a:xfrm>
          <a:prstGeom prst="roundRect">
            <a:avLst>
              <a:gd name="adj" fmla="val 91163"/>
            </a:avLst>
          </a:prstGeom>
          <a:solidFill>
            <a:srgbClr val="F44444"/>
          </a:solidFill>
          <a:ln/>
        </p:spPr>
        <p:txBody>
          <a:bodyPr/>
          <a:lstStyle/>
          <a:p>
            <a:endParaRPr lang="en-US"/>
          </a:p>
        </p:txBody>
      </p:sp>
      <p:sp>
        <p:nvSpPr>
          <p:cNvPr id="5" name="Text 3"/>
          <p:cNvSpPr/>
          <p:nvPr/>
        </p:nvSpPr>
        <p:spPr>
          <a:xfrm>
            <a:off x="1106448" y="168763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The Dump and Run</a:t>
            </a:r>
            <a:endParaRPr lang="en-US" sz="1950" dirty="0"/>
          </a:p>
        </p:txBody>
      </p:sp>
      <p:sp>
        <p:nvSpPr>
          <p:cNvPr id="6" name="Text 4"/>
          <p:cNvSpPr/>
          <p:nvPr/>
        </p:nvSpPr>
        <p:spPr>
          <a:xfrm>
            <a:off x="1106448" y="2116851"/>
            <a:ext cx="588835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Assigning tasks without context, expectations, or support. This leads to confusion, poor results, and damaged trust relationships.</a:t>
            </a:r>
            <a:endParaRPr lang="en-US" sz="1550" dirty="0"/>
          </a:p>
        </p:txBody>
      </p:sp>
      <p:sp>
        <p:nvSpPr>
          <p:cNvPr id="7" name="Shape 5"/>
          <p:cNvSpPr/>
          <p:nvPr/>
        </p:nvSpPr>
        <p:spPr>
          <a:xfrm>
            <a:off x="7414379" y="1466413"/>
            <a:ext cx="6422231" cy="1824276"/>
          </a:xfrm>
          <a:prstGeom prst="roundRect">
            <a:avLst>
              <a:gd name="adj" fmla="val 4569"/>
            </a:avLst>
          </a:prstGeom>
          <a:solidFill>
            <a:srgbClr val="F9F9FF"/>
          </a:solidFill>
          <a:ln w="22860">
            <a:solidFill>
              <a:srgbClr val="F44444"/>
            </a:solidFill>
            <a:prstDash val="solid"/>
          </a:ln>
        </p:spPr>
        <p:txBody>
          <a:bodyPr/>
          <a:lstStyle/>
          <a:p>
            <a:endParaRPr lang="en-US"/>
          </a:p>
        </p:txBody>
      </p:sp>
      <p:sp>
        <p:nvSpPr>
          <p:cNvPr id="8" name="Shape 6"/>
          <p:cNvSpPr/>
          <p:nvPr/>
        </p:nvSpPr>
        <p:spPr>
          <a:xfrm>
            <a:off x="7414379" y="1466413"/>
            <a:ext cx="91440" cy="1824276"/>
          </a:xfrm>
          <a:prstGeom prst="roundRect">
            <a:avLst>
              <a:gd name="adj" fmla="val 91163"/>
            </a:avLst>
          </a:prstGeom>
          <a:solidFill>
            <a:srgbClr val="F44444"/>
          </a:solidFill>
          <a:ln/>
        </p:spPr>
        <p:txBody>
          <a:bodyPr/>
          <a:lstStyle/>
          <a:p>
            <a:endParaRPr lang="en-US"/>
          </a:p>
        </p:txBody>
      </p:sp>
      <p:sp>
        <p:nvSpPr>
          <p:cNvPr id="9" name="Text 7"/>
          <p:cNvSpPr/>
          <p:nvPr/>
        </p:nvSpPr>
        <p:spPr>
          <a:xfrm>
            <a:off x="7727037" y="1687631"/>
            <a:ext cx="275117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The Boomerang Effect</a:t>
            </a:r>
            <a:endParaRPr lang="en-US" sz="1950" dirty="0"/>
          </a:p>
        </p:txBody>
      </p:sp>
      <p:sp>
        <p:nvSpPr>
          <p:cNvPr id="10" name="Text 8"/>
          <p:cNvSpPr/>
          <p:nvPr/>
        </p:nvSpPr>
        <p:spPr>
          <a:xfrm>
            <a:off x="7727037" y="2116851"/>
            <a:ext cx="588835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Taking back delegated tasks at the first sign of difficulty. This teaches learned helplessness and undermines future delegation attempts.</a:t>
            </a:r>
            <a:endParaRPr lang="en-US" sz="1550" dirty="0"/>
          </a:p>
        </p:txBody>
      </p:sp>
      <p:sp>
        <p:nvSpPr>
          <p:cNvPr id="11" name="Shape 9"/>
          <p:cNvSpPr/>
          <p:nvPr/>
        </p:nvSpPr>
        <p:spPr>
          <a:xfrm>
            <a:off x="793790" y="3489047"/>
            <a:ext cx="6422231" cy="1824276"/>
          </a:xfrm>
          <a:prstGeom prst="roundRect">
            <a:avLst>
              <a:gd name="adj" fmla="val 4569"/>
            </a:avLst>
          </a:prstGeom>
          <a:solidFill>
            <a:srgbClr val="F9F9FF"/>
          </a:solidFill>
          <a:ln w="22860">
            <a:solidFill>
              <a:srgbClr val="F44444"/>
            </a:solidFill>
            <a:prstDash val="solid"/>
          </a:ln>
        </p:spPr>
        <p:txBody>
          <a:bodyPr/>
          <a:lstStyle/>
          <a:p>
            <a:endParaRPr lang="en-US"/>
          </a:p>
        </p:txBody>
      </p:sp>
      <p:sp>
        <p:nvSpPr>
          <p:cNvPr id="12" name="Shape 10"/>
          <p:cNvSpPr/>
          <p:nvPr/>
        </p:nvSpPr>
        <p:spPr>
          <a:xfrm>
            <a:off x="793790" y="3489047"/>
            <a:ext cx="91440" cy="1824276"/>
          </a:xfrm>
          <a:prstGeom prst="roundRect">
            <a:avLst>
              <a:gd name="adj" fmla="val 91163"/>
            </a:avLst>
          </a:prstGeom>
          <a:solidFill>
            <a:srgbClr val="F44444"/>
          </a:solidFill>
          <a:ln/>
        </p:spPr>
        <p:txBody>
          <a:bodyPr/>
          <a:lstStyle/>
          <a:p>
            <a:endParaRPr lang="en-US"/>
          </a:p>
        </p:txBody>
      </p:sp>
      <p:sp>
        <p:nvSpPr>
          <p:cNvPr id="13" name="Text 11"/>
          <p:cNvSpPr/>
          <p:nvPr/>
        </p:nvSpPr>
        <p:spPr>
          <a:xfrm>
            <a:off x="1106448" y="3710265"/>
            <a:ext cx="283499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The Perfectionism Trap</a:t>
            </a:r>
            <a:endParaRPr lang="en-US" sz="1950" dirty="0"/>
          </a:p>
        </p:txBody>
      </p:sp>
      <p:sp>
        <p:nvSpPr>
          <p:cNvPr id="14" name="Text 12"/>
          <p:cNvSpPr/>
          <p:nvPr/>
        </p:nvSpPr>
        <p:spPr>
          <a:xfrm>
            <a:off x="1106448" y="4139485"/>
            <a:ext cx="588835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Expecting delegated work to match your exact approach and style. Different methods can achieve the same quality outcomes.</a:t>
            </a:r>
            <a:endParaRPr lang="en-US" sz="1550" dirty="0"/>
          </a:p>
        </p:txBody>
      </p:sp>
      <p:sp>
        <p:nvSpPr>
          <p:cNvPr id="15" name="Shape 13"/>
          <p:cNvSpPr/>
          <p:nvPr/>
        </p:nvSpPr>
        <p:spPr>
          <a:xfrm>
            <a:off x="7414379" y="3489047"/>
            <a:ext cx="6422231" cy="1824276"/>
          </a:xfrm>
          <a:prstGeom prst="roundRect">
            <a:avLst>
              <a:gd name="adj" fmla="val 4569"/>
            </a:avLst>
          </a:prstGeom>
          <a:solidFill>
            <a:srgbClr val="F9F9FF"/>
          </a:solidFill>
          <a:ln w="22860">
            <a:solidFill>
              <a:srgbClr val="F44444"/>
            </a:solidFill>
            <a:prstDash val="solid"/>
          </a:ln>
        </p:spPr>
        <p:txBody>
          <a:bodyPr/>
          <a:lstStyle/>
          <a:p>
            <a:endParaRPr lang="en-US"/>
          </a:p>
        </p:txBody>
      </p:sp>
      <p:sp>
        <p:nvSpPr>
          <p:cNvPr id="16" name="Shape 14"/>
          <p:cNvSpPr/>
          <p:nvPr/>
        </p:nvSpPr>
        <p:spPr>
          <a:xfrm>
            <a:off x="7414379" y="3489047"/>
            <a:ext cx="91440" cy="1824276"/>
          </a:xfrm>
          <a:prstGeom prst="roundRect">
            <a:avLst>
              <a:gd name="adj" fmla="val 91163"/>
            </a:avLst>
          </a:prstGeom>
          <a:solidFill>
            <a:srgbClr val="F44444"/>
          </a:solidFill>
          <a:ln/>
        </p:spPr>
        <p:txBody>
          <a:bodyPr/>
          <a:lstStyle/>
          <a:p>
            <a:endParaRPr lang="en-US"/>
          </a:p>
        </p:txBody>
      </p:sp>
      <p:sp>
        <p:nvSpPr>
          <p:cNvPr id="17" name="Text 15"/>
          <p:cNvSpPr/>
          <p:nvPr/>
        </p:nvSpPr>
        <p:spPr>
          <a:xfrm>
            <a:off x="7727037" y="3710265"/>
            <a:ext cx="369141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The Micromanagement Creep</a:t>
            </a:r>
            <a:endParaRPr lang="en-US" sz="1950" dirty="0"/>
          </a:p>
        </p:txBody>
      </p:sp>
      <p:sp>
        <p:nvSpPr>
          <p:cNvPr id="18" name="Text 16"/>
          <p:cNvSpPr/>
          <p:nvPr/>
        </p:nvSpPr>
        <p:spPr>
          <a:xfrm>
            <a:off x="7727037" y="4139485"/>
            <a:ext cx="588835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Delegating the task but not the authority. Constantly checking in or overriding decisions defeats the purpose of delegation.</a:t>
            </a:r>
            <a:endParaRPr lang="en-US" sz="1550" dirty="0"/>
          </a:p>
        </p:txBody>
      </p:sp>
      <p:sp>
        <p:nvSpPr>
          <p:cNvPr id="19" name="Text 17"/>
          <p:cNvSpPr/>
          <p:nvPr/>
        </p:nvSpPr>
        <p:spPr>
          <a:xfrm>
            <a:off x="793790" y="5536565"/>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Avoiding these pitfalls requires conscious effort and self-awareness. The key is catching yourself when old patterns emerge and redirecting toward empowerment rather than control.</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569280"/>
            <a:ext cx="731353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Building a Delegation Culture</a:t>
            </a:r>
            <a:endParaRPr lang="en-US" sz="3900" dirty="0"/>
          </a:p>
        </p:txBody>
      </p:sp>
      <p:sp>
        <p:nvSpPr>
          <p:cNvPr id="3" name="Text 1"/>
          <p:cNvSpPr/>
          <p:nvPr/>
        </p:nvSpPr>
        <p:spPr>
          <a:xfrm>
            <a:off x="793790" y="1431982"/>
            <a:ext cx="6100763"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Cultural Shifts for Sustainable Delegation</a:t>
            </a:r>
            <a:endParaRPr lang="en-US" sz="2300" dirty="0"/>
          </a:p>
        </p:txBody>
      </p:sp>
      <p:sp>
        <p:nvSpPr>
          <p:cNvPr id="4" name="Text 2"/>
          <p:cNvSpPr/>
          <p:nvPr/>
        </p:nvSpPr>
        <p:spPr>
          <a:xfrm>
            <a:off x="793790" y="2002411"/>
            <a:ext cx="6279356" cy="95261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Failure as Learning:</a:t>
            </a:r>
            <a:r>
              <a:rPr lang="en-US" sz="1550" dirty="0">
                <a:solidFill>
                  <a:srgbClr val="404155"/>
                </a:solidFill>
                <a:latin typeface="Nobile" pitchFamily="34" charset="0"/>
                <a:ea typeface="Nobile" pitchFamily="34" charset="-122"/>
                <a:cs typeface="Nobile" pitchFamily="34" charset="-120"/>
              </a:rPr>
              <a:t> Create psychological safety where mistakes become growth opportunities rather than career setbacks</a:t>
            </a:r>
            <a:endParaRPr lang="en-US" sz="1550" dirty="0"/>
          </a:p>
        </p:txBody>
      </p:sp>
      <p:sp>
        <p:nvSpPr>
          <p:cNvPr id="5" name="Text 3"/>
          <p:cNvSpPr/>
          <p:nvPr/>
        </p:nvSpPr>
        <p:spPr>
          <a:xfrm>
            <a:off x="793790" y="3024443"/>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Experimentation Mindset:</a:t>
            </a:r>
            <a:r>
              <a:rPr lang="en-US" sz="1550" dirty="0">
                <a:solidFill>
                  <a:srgbClr val="404155"/>
                </a:solidFill>
                <a:latin typeface="Nobile" pitchFamily="34" charset="0"/>
                <a:ea typeface="Nobile" pitchFamily="34" charset="-122"/>
                <a:cs typeface="Nobile" pitchFamily="34" charset="-120"/>
              </a:rPr>
              <a:t> Encourage trying new approaches even if they differ from established methods</a:t>
            </a:r>
            <a:endParaRPr lang="en-US" sz="1550" dirty="0"/>
          </a:p>
        </p:txBody>
      </p:sp>
      <p:sp>
        <p:nvSpPr>
          <p:cNvPr id="6" name="Text 4"/>
          <p:cNvSpPr/>
          <p:nvPr/>
        </p:nvSpPr>
        <p:spPr>
          <a:xfrm>
            <a:off x="793790" y="3728936"/>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Recognition Systems:</a:t>
            </a:r>
            <a:r>
              <a:rPr lang="en-US" sz="1550" dirty="0">
                <a:solidFill>
                  <a:srgbClr val="404155"/>
                </a:solidFill>
                <a:latin typeface="Nobile" pitchFamily="34" charset="0"/>
                <a:ea typeface="Nobile" pitchFamily="34" charset="-122"/>
                <a:cs typeface="Nobile" pitchFamily="34" charset="-120"/>
              </a:rPr>
              <a:t> Celebrate autonomous achievements and problem-solving initiative publicly</a:t>
            </a:r>
            <a:endParaRPr lang="en-US" sz="1550" dirty="0"/>
          </a:p>
        </p:txBody>
      </p:sp>
      <p:sp>
        <p:nvSpPr>
          <p:cNvPr id="7" name="Text 5"/>
          <p:cNvSpPr/>
          <p:nvPr/>
        </p:nvSpPr>
        <p:spPr>
          <a:xfrm>
            <a:off x="793790" y="4433429"/>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Development Focus:</a:t>
            </a:r>
            <a:r>
              <a:rPr lang="en-US" sz="1550" dirty="0">
                <a:solidFill>
                  <a:srgbClr val="404155"/>
                </a:solidFill>
                <a:latin typeface="Nobile" pitchFamily="34" charset="0"/>
                <a:ea typeface="Nobile" pitchFamily="34" charset="-122"/>
                <a:cs typeface="Nobile" pitchFamily="34" charset="-120"/>
              </a:rPr>
              <a:t> Frame delegation as career development rather than task distribution</a:t>
            </a:r>
            <a:endParaRPr lang="en-US" sz="1550" dirty="0"/>
          </a:p>
        </p:txBody>
      </p:sp>
      <p:sp>
        <p:nvSpPr>
          <p:cNvPr id="8" name="Text 6"/>
          <p:cNvSpPr/>
          <p:nvPr/>
        </p:nvSpPr>
        <p:spPr>
          <a:xfrm>
            <a:off x="793790" y="5137922"/>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Trust Building:</a:t>
            </a:r>
            <a:r>
              <a:rPr lang="en-US" sz="1550" dirty="0">
                <a:solidFill>
                  <a:srgbClr val="404155"/>
                </a:solidFill>
                <a:latin typeface="Nobile" pitchFamily="34" charset="0"/>
                <a:ea typeface="Nobile" pitchFamily="34" charset="-122"/>
                <a:cs typeface="Nobile" pitchFamily="34" charset="-120"/>
              </a:rPr>
              <a:t> Start with smaller delegations and gradually increase scope as confidence builds</a:t>
            </a:r>
            <a:endParaRPr lang="en-US" sz="1550" dirty="0"/>
          </a:p>
        </p:txBody>
      </p:sp>
      <p:pic>
        <p:nvPicPr>
          <p:cNvPr id="9" name="Image 0" descr="preencoded.png"/>
          <p:cNvPicPr>
            <a:picLocks noChangeAspect="1"/>
          </p:cNvPicPr>
          <p:nvPr/>
        </p:nvPicPr>
        <p:blipFill>
          <a:blip r:embed="rId3"/>
          <a:stretch>
            <a:fillRect/>
          </a:stretch>
        </p:blipFill>
        <p:spPr>
          <a:xfrm>
            <a:off x="9267944" y="1456866"/>
            <a:ext cx="2873097" cy="2873097"/>
          </a:xfrm>
          <a:prstGeom prst="rect">
            <a:avLst/>
          </a:prstGeom>
        </p:spPr>
      </p:pic>
      <p:sp>
        <p:nvSpPr>
          <p:cNvPr id="10" name="Text 7"/>
          <p:cNvSpPr/>
          <p:nvPr/>
        </p:nvSpPr>
        <p:spPr>
          <a:xfrm>
            <a:off x="7564874" y="4553206"/>
            <a:ext cx="6279356"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Building delegation into your organizational DNA creates a self-reinforcing cycle where empowerment becomes the default mode of operation rather than an exception.</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597561"/>
            <a:ext cx="749069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Measuring Delegation Success</a:t>
            </a:r>
            <a:endParaRPr lang="en-US" sz="3900" dirty="0"/>
          </a:p>
        </p:txBody>
      </p:sp>
      <p:sp>
        <p:nvSpPr>
          <p:cNvPr id="3" name="Text 1"/>
          <p:cNvSpPr/>
          <p:nvPr/>
        </p:nvSpPr>
        <p:spPr>
          <a:xfrm>
            <a:off x="793790" y="1614474"/>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What gets measured gets managed. Track these key indicators to ensure your delegation efforts are driving the intended results.</a:t>
            </a:r>
            <a:endParaRPr lang="en-US" sz="1550" dirty="0"/>
          </a:p>
        </p:txBody>
      </p:sp>
      <p:sp>
        <p:nvSpPr>
          <p:cNvPr id="4" name="Text 2"/>
          <p:cNvSpPr/>
          <p:nvPr/>
        </p:nvSpPr>
        <p:spPr>
          <a:xfrm>
            <a:off x="793790" y="2254435"/>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2-3x</a:t>
            </a:r>
            <a:endParaRPr lang="en-US" sz="5150" dirty="0"/>
          </a:p>
        </p:txBody>
      </p:sp>
      <p:sp>
        <p:nvSpPr>
          <p:cNvPr id="5" name="Text 3"/>
          <p:cNvSpPr/>
          <p:nvPr/>
        </p:nvSpPr>
        <p:spPr>
          <a:xfrm>
            <a:off x="1090613" y="3157405"/>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Delivery Speed</a:t>
            </a:r>
            <a:endParaRPr lang="en-US" sz="1950" dirty="0"/>
          </a:p>
        </p:txBody>
      </p:sp>
      <p:sp>
        <p:nvSpPr>
          <p:cNvPr id="6" name="Text 4"/>
          <p:cNvSpPr/>
          <p:nvPr/>
        </p:nvSpPr>
        <p:spPr>
          <a:xfrm>
            <a:off x="793790" y="3586625"/>
            <a:ext cx="3074670"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Projects should complete 2-3x faster as parallel work streams eliminate bottlenecks</a:t>
            </a:r>
            <a:endParaRPr lang="en-US" sz="1550" dirty="0"/>
          </a:p>
        </p:txBody>
      </p:sp>
      <p:sp>
        <p:nvSpPr>
          <p:cNvPr id="7" name="Text 5"/>
          <p:cNvSpPr/>
          <p:nvPr/>
        </p:nvSpPr>
        <p:spPr>
          <a:xfrm>
            <a:off x="4116467" y="2254435"/>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85%</a:t>
            </a:r>
            <a:endParaRPr lang="en-US" sz="5150" dirty="0"/>
          </a:p>
        </p:txBody>
      </p:sp>
      <p:sp>
        <p:nvSpPr>
          <p:cNvPr id="8" name="Text 6"/>
          <p:cNvSpPr/>
          <p:nvPr/>
        </p:nvSpPr>
        <p:spPr>
          <a:xfrm>
            <a:off x="4413290" y="3157405"/>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Team Engagement</a:t>
            </a:r>
            <a:endParaRPr lang="en-US" sz="1950" dirty="0"/>
          </a:p>
        </p:txBody>
      </p:sp>
      <p:sp>
        <p:nvSpPr>
          <p:cNvPr id="9" name="Text 7"/>
          <p:cNvSpPr/>
          <p:nvPr/>
        </p:nvSpPr>
        <p:spPr>
          <a:xfrm>
            <a:off x="4116467" y="3586625"/>
            <a:ext cx="3074670"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Employee satisfaction scores increase when people have autonomy and growth opportunities</a:t>
            </a:r>
            <a:endParaRPr lang="en-US" sz="1550" dirty="0"/>
          </a:p>
        </p:txBody>
      </p:sp>
      <p:sp>
        <p:nvSpPr>
          <p:cNvPr id="10" name="Text 8"/>
          <p:cNvSpPr/>
          <p:nvPr/>
        </p:nvSpPr>
        <p:spPr>
          <a:xfrm>
            <a:off x="7439144" y="2254435"/>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40%</a:t>
            </a:r>
            <a:endParaRPr lang="en-US" sz="5150" dirty="0"/>
          </a:p>
        </p:txBody>
      </p:sp>
      <p:sp>
        <p:nvSpPr>
          <p:cNvPr id="11" name="Text 9"/>
          <p:cNvSpPr/>
          <p:nvPr/>
        </p:nvSpPr>
        <p:spPr>
          <a:xfrm>
            <a:off x="7735967" y="3157405"/>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Leadership Time</a:t>
            </a:r>
            <a:endParaRPr lang="en-US" sz="1950" dirty="0"/>
          </a:p>
        </p:txBody>
      </p:sp>
      <p:sp>
        <p:nvSpPr>
          <p:cNvPr id="12" name="Text 10"/>
          <p:cNvSpPr/>
          <p:nvPr/>
        </p:nvSpPr>
        <p:spPr>
          <a:xfrm>
            <a:off x="7439144" y="3586625"/>
            <a:ext cx="3074670"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Leaders should spend 40% more time on strategy vs. execution after effective delegation</a:t>
            </a:r>
            <a:endParaRPr lang="en-US" sz="1550" dirty="0"/>
          </a:p>
        </p:txBody>
      </p:sp>
      <p:sp>
        <p:nvSpPr>
          <p:cNvPr id="13" name="Text 11"/>
          <p:cNvSpPr/>
          <p:nvPr/>
        </p:nvSpPr>
        <p:spPr>
          <a:xfrm>
            <a:off x="10761821" y="2254435"/>
            <a:ext cx="3074789"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90%</a:t>
            </a:r>
            <a:endParaRPr lang="en-US" sz="5150" dirty="0"/>
          </a:p>
        </p:txBody>
      </p:sp>
      <p:sp>
        <p:nvSpPr>
          <p:cNvPr id="14" name="Text 12"/>
          <p:cNvSpPr/>
          <p:nvPr/>
        </p:nvSpPr>
        <p:spPr>
          <a:xfrm>
            <a:off x="11015901" y="3157405"/>
            <a:ext cx="2566630"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Quality Maintenance</a:t>
            </a:r>
            <a:endParaRPr lang="en-US" sz="1950" dirty="0"/>
          </a:p>
        </p:txBody>
      </p:sp>
      <p:sp>
        <p:nvSpPr>
          <p:cNvPr id="15" name="Text 13"/>
          <p:cNvSpPr/>
          <p:nvPr/>
        </p:nvSpPr>
        <p:spPr>
          <a:xfrm>
            <a:off x="10761821" y="3586625"/>
            <a:ext cx="3074789"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Well-delegated work should maintain 90%+ of original quality standards</a:t>
            </a:r>
            <a:endParaRPr lang="en-US" sz="1550" dirty="0"/>
          </a:p>
        </p:txBody>
      </p:sp>
      <p:sp>
        <p:nvSpPr>
          <p:cNvPr id="16" name="Text 14"/>
          <p:cNvSpPr/>
          <p:nvPr/>
        </p:nvSpPr>
        <p:spPr>
          <a:xfrm>
            <a:off x="793790" y="508002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Regular measurement creates feedback loops that help refine delegation approaches and build confidence in the process. Start with baseline measurements, then track improvements over 3-6 month periods to see meaningful trends.</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03540" y="580787"/>
            <a:ext cx="6150531" cy="549712"/>
          </a:xfrm>
          <a:prstGeom prst="rect">
            <a:avLst/>
          </a:prstGeom>
          <a:noFill/>
          <a:ln/>
        </p:spPr>
        <p:txBody>
          <a:bodyPr wrap="none" lIns="0" tIns="0" rIns="0" bIns="0" rtlCol="0" anchor="t"/>
          <a:lstStyle/>
          <a:p>
            <a:pPr marL="0" indent="0" algn="l">
              <a:lnSpc>
                <a:spcPts val="4300"/>
              </a:lnSpc>
              <a:buNone/>
            </a:pPr>
            <a:r>
              <a:rPr lang="en-US" sz="3450" dirty="0">
                <a:solidFill>
                  <a:srgbClr val="1B1B27"/>
                </a:solidFill>
                <a:latin typeface="Alexandria" pitchFamily="34" charset="0"/>
                <a:ea typeface="Alexandria" pitchFamily="34" charset="-122"/>
                <a:cs typeface="Alexandria" pitchFamily="34" charset="-120"/>
              </a:rPr>
              <a:t>Your Delegation Action Plan</a:t>
            </a:r>
            <a:endParaRPr lang="en-US" sz="3450" dirty="0"/>
          </a:p>
        </p:txBody>
      </p:sp>
      <p:sp>
        <p:nvSpPr>
          <p:cNvPr id="3" name="Text 1"/>
          <p:cNvSpPr/>
          <p:nvPr/>
        </p:nvSpPr>
        <p:spPr>
          <a:xfrm>
            <a:off x="703540" y="1184752"/>
            <a:ext cx="13223319" cy="281345"/>
          </a:xfrm>
          <a:prstGeom prst="rect">
            <a:avLst/>
          </a:prstGeom>
          <a:noFill/>
          <a:ln/>
        </p:spPr>
        <p:txBody>
          <a:bodyPr wrap="non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If you want to scale up, you have to </a:t>
            </a:r>
            <a:r>
              <a:rPr lang="en-US" sz="1350" b="1" dirty="0">
                <a:solidFill>
                  <a:srgbClr val="1B54DA"/>
                </a:solidFill>
                <a:latin typeface="Nobile" pitchFamily="34" charset="0"/>
                <a:ea typeface="Nobile" pitchFamily="34" charset="-122"/>
                <a:cs typeface="Nobile" pitchFamily="34" charset="-120"/>
              </a:rPr>
              <a:t>let go</a:t>
            </a:r>
            <a:r>
              <a:rPr lang="en-US" sz="1350" dirty="0">
                <a:solidFill>
                  <a:srgbClr val="404155"/>
                </a:solidFill>
                <a:latin typeface="Nobile" pitchFamily="34" charset="0"/>
                <a:ea typeface="Nobile" pitchFamily="34" charset="-122"/>
                <a:cs typeface="Nobile" pitchFamily="34" charset="-120"/>
              </a:rPr>
              <a:t>. Smart delegation turns projects into scalable engines of value.</a:t>
            </a:r>
            <a:endParaRPr lang="en-US" sz="1350" dirty="0"/>
          </a:p>
        </p:txBody>
      </p:sp>
      <p:pic>
        <p:nvPicPr>
          <p:cNvPr id="4" name="Image 0" descr="preencoded.png"/>
          <p:cNvPicPr>
            <a:picLocks noChangeAspect="1"/>
          </p:cNvPicPr>
          <p:nvPr/>
        </p:nvPicPr>
        <p:blipFill>
          <a:blip r:embed="rId3"/>
          <a:stretch>
            <a:fillRect/>
          </a:stretch>
        </p:blipFill>
        <p:spPr>
          <a:xfrm>
            <a:off x="703540" y="1663979"/>
            <a:ext cx="879515" cy="1294686"/>
          </a:xfrm>
          <a:prstGeom prst="rect">
            <a:avLst/>
          </a:prstGeom>
        </p:spPr>
      </p:pic>
      <p:sp>
        <p:nvSpPr>
          <p:cNvPr id="5" name="Text 2"/>
          <p:cNvSpPr/>
          <p:nvPr/>
        </p:nvSpPr>
        <p:spPr>
          <a:xfrm>
            <a:off x="1758910" y="1839834"/>
            <a:ext cx="2784991" cy="274796"/>
          </a:xfrm>
          <a:prstGeom prst="rect">
            <a:avLst/>
          </a:prstGeom>
          <a:noFill/>
          <a:ln/>
        </p:spPr>
        <p:txBody>
          <a:bodyPr wrap="none" lIns="0" tIns="0" rIns="0" bIns="0" rtlCol="0" anchor="t"/>
          <a:lstStyle/>
          <a:p>
            <a:pPr marL="0" indent="0" algn="l">
              <a:lnSpc>
                <a:spcPts val="2150"/>
              </a:lnSpc>
              <a:buNone/>
            </a:pPr>
            <a:r>
              <a:rPr lang="en-US" sz="1700" dirty="0">
                <a:solidFill>
                  <a:srgbClr val="404155"/>
                </a:solidFill>
                <a:latin typeface="Alexandria" pitchFamily="34" charset="0"/>
                <a:ea typeface="Alexandria" pitchFamily="34" charset="-122"/>
                <a:cs typeface="Alexandria" pitchFamily="34" charset="-120"/>
              </a:rPr>
              <a:t>Assess Your Current State</a:t>
            </a:r>
            <a:endParaRPr lang="en-US" sz="1700" dirty="0"/>
          </a:p>
        </p:txBody>
      </p:sp>
      <p:sp>
        <p:nvSpPr>
          <p:cNvPr id="6" name="Text 3"/>
          <p:cNvSpPr/>
          <p:nvPr/>
        </p:nvSpPr>
        <p:spPr>
          <a:xfrm>
            <a:off x="1758910" y="2220120"/>
            <a:ext cx="12167949" cy="562689"/>
          </a:xfrm>
          <a:prstGeom prst="rect">
            <a:avLst/>
          </a:prstGeom>
          <a:noFill/>
          <a:ln/>
        </p:spPr>
        <p:txBody>
          <a:bodyPr wrap="squar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Identify tasks you're holding onto that could be delegated. Use the 7 levels framework to determine appropriate delegation levels for different responsibilities.</a:t>
            </a:r>
            <a:endParaRPr lang="en-US" sz="1350" dirty="0"/>
          </a:p>
        </p:txBody>
      </p:sp>
      <p:pic>
        <p:nvPicPr>
          <p:cNvPr id="7" name="Image 1" descr="preencoded.png"/>
          <p:cNvPicPr>
            <a:picLocks noChangeAspect="1"/>
          </p:cNvPicPr>
          <p:nvPr/>
        </p:nvPicPr>
        <p:blipFill>
          <a:blip r:embed="rId4"/>
          <a:stretch>
            <a:fillRect/>
          </a:stretch>
        </p:blipFill>
        <p:spPr>
          <a:xfrm>
            <a:off x="703540" y="2958664"/>
            <a:ext cx="879515" cy="1055370"/>
          </a:xfrm>
          <a:prstGeom prst="rect">
            <a:avLst/>
          </a:prstGeom>
        </p:spPr>
      </p:pic>
      <p:sp>
        <p:nvSpPr>
          <p:cNvPr id="8" name="Text 4"/>
          <p:cNvSpPr/>
          <p:nvPr/>
        </p:nvSpPr>
        <p:spPr>
          <a:xfrm>
            <a:off x="1758910" y="3134520"/>
            <a:ext cx="3003233" cy="274796"/>
          </a:xfrm>
          <a:prstGeom prst="rect">
            <a:avLst/>
          </a:prstGeom>
          <a:noFill/>
          <a:ln/>
        </p:spPr>
        <p:txBody>
          <a:bodyPr wrap="none" lIns="0" tIns="0" rIns="0" bIns="0" rtlCol="0" anchor="t"/>
          <a:lstStyle/>
          <a:p>
            <a:pPr marL="0" indent="0" algn="l">
              <a:lnSpc>
                <a:spcPts val="2150"/>
              </a:lnSpc>
              <a:buNone/>
            </a:pPr>
            <a:r>
              <a:rPr lang="en-US" sz="1700" dirty="0">
                <a:solidFill>
                  <a:srgbClr val="404155"/>
                </a:solidFill>
                <a:latin typeface="Alexandria" pitchFamily="34" charset="0"/>
                <a:ea typeface="Alexandria" pitchFamily="34" charset="-122"/>
                <a:cs typeface="Alexandria" pitchFamily="34" charset="-120"/>
              </a:rPr>
              <a:t>Start Small, Scale Gradually</a:t>
            </a:r>
            <a:endParaRPr lang="en-US" sz="1700" dirty="0"/>
          </a:p>
        </p:txBody>
      </p:sp>
      <p:sp>
        <p:nvSpPr>
          <p:cNvPr id="9" name="Text 5"/>
          <p:cNvSpPr/>
          <p:nvPr/>
        </p:nvSpPr>
        <p:spPr>
          <a:xfrm>
            <a:off x="1758910" y="3514805"/>
            <a:ext cx="12167949" cy="281345"/>
          </a:xfrm>
          <a:prstGeom prst="rect">
            <a:avLst/>
          </a:prstGeom>
          <a:noFill/>
          <a:ln/>
        </p:spPr>
        <p:txBody>
          <a:bodyPr wrap="non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Begin with lower-risk delegations to build trust and confidence. Success breeds success in delegation relationships.</a:t>
            </a:r>
            <a:endParaRPr lang="en-US" sz="1350" dirty="0"/>
          </a:p>
        </p:txBody>
      </p:sp>
      <p:pic>
        <p:nvPicPr>
          <p:cNvPr id="10" name="Image 2" descr="preencoded.png"/>
          <p:cNvPicPr>
            <a:picLocks noChangeAspect="1"/>
          </p:cNvPicPr>
          <p:nvPr/>
        </p:nvPicPr>
        <p:blipFill>
          <a:blip r:embed="rId5"/>
          <a:stretch>
            <a:fillRect/>
          </a:stretch>
        </p:blipFill>
        <p:spPr>
          <a:xfrm>
            <a:off x="703540" y="4014034"/>
            <a:ext cx="879515" cy="1055370"/>
          </a:xfrm>
          <a:prstGeom prst="rect">
            <a:avLst/>
          </a:prstGeom>
        </p:spPr>
      </p:pic>
      <p:sp>
        <p:nvSpPr>
          <p:cNvPr id="11" name="Text 6"/>
          <p:cNvSpPr/>
          <p:nvPr/>
        </p:nvSpPr>
        <p:spPr>
          <a:xfrm>
            <a:off x="1758910" y="4189890"/>
            <a:ext cx="3003233" cy="274796"/>
          </a:xfrm>
          <a:prstGeom prst="rect">
            <a:avLst/>
          </a:prstGeom>
          <a:noFill/>
          <a:ln/>
        </p:spPr>
        <p:txBody>
          <a:bodyPr wrap="none" lIns="0" tIns="0" rIns="0" bIns="0" rtlCol="0" anchor="t"/>
          <a:lstStyle/>
          <a:p>
            <a:pPr marL="0" indent="0" algn="l">
              <a:lnSpc>
                <a:spcPts val="2150"/>
              </a:lnSpc>
              <a:buNone/>
            </a:pPr>
            <a:r>
              <a:rPr lang="en-US" sz="1700" dirty="0">
                <a:solidFill>
                  <a:srgbClr val="404155"/>
                </a:solidFill>
                <a:latin typeface="Alexandria" pitchFamily="34" charset="0"/>
                <a:ea typeface="Alexandria" pitchFamily="34" charset="-122"/>
                <a:cs typeface="Alexandria" pitchFamily="34" charset="-120"/>
              </a:rPr>
              <a:t>Have Explicit Conversations</a:t>
            </a:r>
            <a:endParaRPr lang="en-US" sz="1700" dirty="0"/>
          </a:p>
        </p:txBody>
      </p:sp>
      <p:sp>
        <p:nvSpPr>
          <p:cNvPr id="12" name="Text 7"/>
          <p:cNvSpPr/>
          <p:nvPr/>
        </p:nvSpPr>
        <p:spPr>
          <a:xfrm>
            <a:off x="1758910" y="4570175"/>
            <a:ext cx="12167949" cy="281345"/>
          </a:xfrm>
          <a:prstGeom prst="rect">
            <a:avLst/>
          </a:prstGeom>
          <a:noFill/>
          <a:ln/>
        </p:spPr>
        <p:txBody>
          <a:bodyPr wrap="non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Discuss delegation levels openly with your team. Create mutual agreements about authority, accountability, and support needs.</a:t>
            </a:r>
            <a:endParaRPr lang="en-US" sz="1350" dirty="0"/>
          </a:p>
        </p:txBody>
      </p:sp>
      <p:pic>
        <p:nvPicPr>
          <p:cNvPr id="13" name="Image 3" descr="preencoded.png"/>
          <p:cNvPicPr>
            <a:picLocks noChangeAspect="1"/>
          </p:cNvPicPr>
          <p:nvPr/>
        </p:nvPicPr>
        <p:blipFill>
          <a:blip r:embed="rId6"/>
          <a:stretch>
            <a:fillRect/>
          </a:stretch>
        </p:blipFill>
        <p:spPr>
          <a:xfrm>
            <a:off x="703540" y="5069404"/>
            <a:ext cx="879515" cy="1055370"/>
          </a:xfrm>
          <a:prstGeom prst="rect">
            <a:avLst/>
          </a:prstGeom>
        </p:spPr>
      </p:pic>
      <p:sp>
        <p:nvSpPr>
          <p:cNvPr id="14" name="Text 8"/>
          <p:cNvSpPr/>
          <p:nvPr/>
        </p:nvSpPr>
        <p:spPr>
          <a:xfrm>
            <a:off x="1758910" y="5245260"/>
            <a:ext cx="2198846" cy="274796"/>
          </a:xfrm>
          <a:prstGeom prst="rect">
            <a:avLst/>
          </a:prstGeom>
          <a:noFill/>
          <a:ln/>
        </p:spPr>
        <p:txBody>
          <a:bodyPr wrap="none" lIns="0" tIns="0" rIns="0" bIns="0" rtlCol="0" anchor="t"/>
          <a:lstStyle/>
          <a:p>
            <a:pPr marL="0" indent="0" algn="l">
              <a:lnSpc>
                <a:spcPts val="2150"/>
              </a:lnSpc>
              <a:buNone/>
            </a:pPr>
            <a:r>
              <a:rPr lang="en-US" sz="1700" dirty="0">
                <a:solidFill>
                  <a:srgbClr val="404155"/>
                </a:solidFill>
                <a:latin typeface="Alexandria" pitchFamily="34" charset="0"/>
                <a:ea typeface="Alexandria" pitchFamily="34" charset="-122"/>
                <a:cs typeface="Alexandria" pitchFamily="34" charset="-120"/>
              </a:rPr>
              <a:t>Measure and Iterate</a:t>
            </a:r>
            <a:endParaRPr lang="en-US" sz="1700" dirty="0"/>
          </a:p>
        </p:txBody>
      </p:sp>
      <p:sp>
        <p:nvSpPr>
          <p:cNvPr id="15" name="Text 9"/>
          <p:cNvSpPr/>
          <p:nvPr/>
        </p:nvSpPr>
        <p:spPr>
          <a:xfrm>
            <a:off x="1758910" y="5625545"/>
            <a:ext cx="12167949" cy="281345"/>
          </a:xfrm>
          <a:prstGeom prst="rect">
            <a:avLst/>
          </a:prstGeom>
          <a:noFill/>
          <a:ln/>
        </p:spPr>
        <p:txBody>
          <a:bodyPr wrap="non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Track delegation success metrics and continuously refine your approach. Each iteration should increase both scope and effectiveness.</a:t>
            </a:r>
            <a:endParaRPr lang="en-US" sz="1350" dirty="0"/>
          </a:p>
        </p:txBody>
      </p:sp>
      <p:sp>
        <p:nvSpPr>
          <p:cNvPr id="16" name="Shape 10"/>
          <p:cNvSpPr/>
          <p:nvPr/>
        </p:nvSpPr>
        <p:spPr>
          <a:xfrm>
            <a:off x="703540" y="6322656"/>
            <a:ext cx="13223319" cy="1028581"/>
          </a:xfrm>
          <a:prstGeom prst="roundRect">
            <a:avLst>
              <a:gd name="adj" fmla="val 7183"/>
            </a:avLst>
          </a:prstGeom>
          <a:solidFill>
            <a:srgbClr val="B6FCB8"/>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879396" y="6571378"/>
            <a:ext cx="219789" cy="175855"/>
          </a:xfrm>
          <a:prstGeom prst="rect">
            <a:avLst/>
          </a:prstGeom>
        </p:spPr>
      </p:pic>
      <p:sp>
        <p:nvSpPr>
          <p:cNvPr id="18" name="Text 11"/>
          <p:cNvSpPr/>
          <p:nvPr/>
        </p:nvSpPr>
        <p:spPr>
          <a:xfrm>
            <a:off x="1275040" y="6542446"/>
            <a:ext cx="12475964" cy="562689"/>
          </a:xfrm>
          <a:prstGeom prst="rect">
            <a:avLst/>
          </a:prstGeom>
          <a:noFill/>
          <a:ln/>
        </p:spPr>
        <p:txBody>
          <a:bodyPr wrap="square" lIns="0" tIns="0" rIns="0" bIns="0" rtlCol="0" anchor="t"/>
          <a:lstStyle/>
          <a:p>
            <a:pPr marL="0" indent="0" algn="l">
              <a:lnSpc>
                <a:spcPts val="2200"/>
              </a:lnSpc>
              <a:buNone/>
            </a:pPr>
            <a:r>
              <a:rPr lang="en-US" sz="1350" b="1" dirty="0">
                <a:solidFill>
                  <a:srgbClr val="000000"/>
                </a:solidFill>
                <a:latin typeface="Nobile" pitchFamily="34" charset="0"/>
                <a:ea typeface="Nobile" pitchFamily="34" charset="-122"/>
                <a:cs typeface="Nobile" pitchFamily="34" charset="-120"/>
              </a:rPr>
              <a:t>The Bottom Line:</a:t>
            </a:r>
            <a:r>
              <a:rPr lang="en-US" sz="1350" dirty="0">
                <a:solidFill>
                  <a:srgbClr val="000000"/>
                </a:solidFill>
                <a:latin typeface="Nobile" pitchFamily="34" charset="0"/>
                <a:ea typeface="Nobile" pitchFamily="34" charset="-122"/>
                <a:cs typeface="Nobile" pitchFamily="34" charset="-120"/>
              </a:rPr>
              <a:t> Delegation isn't just about clearing your to-do list—it's about accelerating delivery, building leadership capacity in your team, and freeing yourself to lead strategically. The question is: are you holding your projects back by holding on too tightly?</a:t>
            </a:r>
            <a:endParaRPr lang="en-US" sz="1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969407"/>
            <a:ext cx="496335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Scaling Paradox</a:t>
            </a:r>
            <a:endParaRPr lang="en-US" sz="3900" dirty="0"/>
          </a:p>
        </p:txBody>
      </p:sp>
      <p:sp>
        <p:nvSpPr>
          <p:cNvPr id="3" name="Text 1"/>
          <p:cNvSpPr/>
          <p:nvPr/>
        </p:nvSpPr>
        <p:spPr>
          <a:xfrm>
            <a:off x="793790" y="2065734"/>
            <a:ext cx="763202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secret to scaling effectively isn't found in bigger budgets or longer workweeks. It's found in one deceptively simple leadership skill: </a:t>
            </a:r>
            <a:r>
              <a:rPr lang="en-US" sz="1550" b="1" dirty="0">
                <a:solidFill>
                  <a:srgbClr val="404155"/>
                </a:solidFill>
                <a:latin typeface="Nobile" pitchFamily="34" charset="0"/>
                <a:ea typeface="Nobile" pitchFamily="34" charset="-122"/>
                <a:cs typeface="Nobile" pitchFamily="34" charset="-120"/>
              </a:rPr>
              <a:t>delegation</a:t>
            </a:r>
            <a:r>
              <a:rPr lang="en-US" sz="1550" dirty="0">
                <a:solidFill>
                  <a:srgbClr val="404155"/>
                </a:solidFill>
                <a:latin typeface="Nobile" pitchFamily="34" charset="0"/>
                <a:ea typeface="Nobile" pitchFamily="34" charset="-122"/>
                <a:cs typeface="Nobile" pitchFamily="34" charset="-120"/>
              </a:rPr>
              <a:t>.</a:t>
            </a:r>
            <a:endParaRPr lang="en-US" sz="1550" dirty="0"/>
          </a:p>
        </p:txBody>
      </p:sp>
      <p:sp>
        <p:nvSpPr>
          <p:cNvPr id="4" name="Text 2"/>
          <p:cNvSpPr/>
          <p:nvPr/>
        </p:nvSpPr>
        <p:spPr>
          <a:xfrm>
            <a:off x="793790" y="2879408"/>
            <a:ext cx="763202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Too often, leaders cling tightly to tasks, convinced that their direct involvement guarantees quality and speed. The opposite is true. The more leaders learn to </a:t>
            </a:r>
            <a:r>
              <a:rPr lang="en-US" sz="1550" b="1" dirty="0">
                <a:solidFill>
                  <a:srgbClr val="404155"/>
                </a:solidFill>
                <a:latin typeface="Nobile" pitchFamily="34" charset="0"/>
                <a:ea typeface="Nobile" pitchFamily="34" charset="-122"/>
                <a:cs typeface="Nobile" pitchFamily="34" charset="-120"/>
              </a:rPr>
              <a:t>let go strategically</a:t>
            </a:r>
            <a:r>
              <a:rPr lang="en-US" sz="1550" dirty="0">
                <a:solidFill>
                  <a:srgbClr val="404155"/>
                </a:solidFill>
                <a:latin typeface="Nobile" pitchFamily="34" charset="0"/>
                <a:ea typeface="Nobile" pitchFamily="34" charset="-122"/>
                <a:cs typeface="Nobile" pitchFamily="34" charset="-120"/>
              </a:rPr>
              <a:t>, the faster projects move, the stronger teams become, and the more sustainable delivery gets.</a:t>
            </a:r>
            <a:endParaRPr lang="en-US" sz="1550" dirty="0"/>
          </a:p>
        </p:txBody>
      </p:sp>
      <p:sp>
        <p:nvSpPr>
          <p:cNvPr id="5" name="Text 3"/>
          <p:cNvSpPr/>
          <p:nvPr/>
        </p:nvSpPr>
        <p:spPr>
          <a:xfrm>
            <a:off x="793790" y="4328160"/>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counterintuitive truth forms the foundation of high-performing, scalable project delivery. When we hold on too tightly, we become the bottleneck. When we delegate with intention, we become the catalyst.</a:t>
            </a:r>
            <a:endParaRPr lang="en-US" sz="1550" dirty="0"/>
          </a:p>
        </p:txBody>
      </p:sp>
      <p:pic>
        <p:nvPicPr>
          <p:cNvPr id="6" name="Image 0" descr="preencoded.png"/>
          <p:cNvPicPr>
            <a:picLocks noChangeAspect="1"/>
          </p:cNvPicPr>
          <p:nvPr/>
        </p:nvPicPr>
        <p:blipFill>
          <a:blip r:embed="rId3"/>
          <a:stretch>
            <a:fillRect/>
          </a:stretch>
        </p:blipFill>
        <p:spPr>
          <a:xfrm>
            <a:off x="8917543" y="2110383"/>
            <a:ext cx="4926568" cy="49265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013817"/>
            <a:ext cx="744605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Why Leaders Resist Letting Go</a:t>
            </a:r>
            <a:endParaRPr lang="en-US" sz="3900" dirty="0"/>
          </a:p>
        </p:txBody>
      </p:sp>
      <p:sp>
        <p:nvSpPr>
          <p:cNvPr id="3" name="Text 1"/>
          <p:cNvSpPr/>
          <p:nvPr/>
        </p:nvSpPr>
        <p:spPr>
          <a:xfrm>
            <a:off x="793790" y="203073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Even experienced project managers and Agile leaders struggle with delegation because psychological and practical barriers create powerful resistance patterns.</a:t>
            </a:r>
            <a:endParaRPr lang="en-US" sz="1550" dirty="0"/>
          </a:p>
        </p:txBody>
      </p:sp>
      <p:sp>
        <p:nvSpPr>
          <p:cNvPr id="4" name="Shape 2"/>
          <p:cNvSpPr/>
          <p:nvPr/>
        </p:nvSpPr>
        <p:spPr>
          <a:xfrm>
            <a:off x="793790" y="2889052"/>
            <a:ext cx="6422231"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5" name="Text 3"/>
          <p:cNvSpPr/>
          <p:nvPr/>
        </p:nvSpPr>
        <p:spPr>
          <a:xfrm>
            <a:off x="999768" y="3095030"/>
            <a:ext cx="268724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Fear of Losing Control</a:t>
            </a:r>
            <a:endParaRPr lang="en-US" sz="1950" dirty="0"/>
          </a:p>
        </p:txBody>
      </p:sp>
      <p:sp>
        <p:nvSpPr>
          <p:cNvPr id="6" name="Text 4"/>
          <p:cNvSpPr/>
          <p:nvPr/>
        </p:nvSpPr>
        <p:spPr>
          <a:xfrm>
            <a:off x="999768" y="3524250"/>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anxiety that work won't meet expectations without direct oversight creates a powerful urge to maintain hands-on involvement in every detail.</a:t>
            </a:r>
            <a:endParaRPr lang="en-US" sz="1550" dirty="0"/>
          </a:p>
        </p:txBody>
      </p:sp>
      <p:sp>
        <p:nvSpPr>
          <p:cNvPr id="7" name="Shape 5"/>
          <p:cNvSpPr/>
          <p:nvPr/>
        </p:nvSpPr>
        <p:spPr>
          <a:xfrm>
            <a:off x="7414379" y="2889052"/>
            <a:ext cx="6422231"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8" name="Text 6"/>
          <p:cNvSpPr/>
          <p:nvPr/>
        </p:nvSpPr>
        <p:spPr>
          <a:xfrm>
            <a:off x="7620357" y="309503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Perfectionism Trap</a:t>
            </a:r>
            <a:endParaRPr lang="en-US" sz="1950" dirty="0"/>
          </a:p>
        </p:txBody>
      </p:sp>
      <p:sp>
        <p:nvSpPr>
          <p:cNvPr id="9" name="Text 7"/>
          <p:cNvSpPr/>
          <p:nvPr/>
        </p:nvSpPr>
        <p:spPr>
          <a:xfrm>
            <a:off x="7620357" y="3524250"/>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belief that no one else can execute tasks to the same standard leads to hoarding responsibilities and becoming overwhelmed.</a:t>
            </a:r>
            <a:endParaRPr lang="en-US" sz="1550" dirty="0"/>
          </a:p>
        </p:txBody>
      </p:sp>
      <p:sp>
        <p:nvSpPr>
          <p:cNvPr id="10" name="Shape 8"/>
          <p:cNvSpPr/>
          <p:nvPr/>
        </p:nvSpPr>
        <p:spPr>
          <a:xfrm>
            <a:off x="793790" y="4881205"/>
            <a:ext cx="6422231"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11" name="Text 9"/>
          <p:cNvSpPr/>
          <p:nvPr/>
        </p:nvSpPr>
        <p:spPr>
          <a:xfrm>
            <a:off x="999768" y="5087183"/>
            <a:ext cx="253293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Short-Term Thinking</a:t>
            </a:r>
            <a:endParaRPr lang="en-US" sz="1950" dirty="0"/>
          </a:p>
        </p:txBody>
      </p:sp>
      <p:sp>
        <p:nvSpPr>
          <p:cNvPr id="12" name="Text 10"/>
          <p:cNvSpPr/>
          <p:nvPr/>
        </p:nvSpPr>
        <p:spPr>
          <a:xfrm>
            <a:off x="999768" y="5516404"/>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illusion that doing tasks personally is faster ignores the long-term cost of bottlenecks and missed development opportunities.</a:t>
            </a:r>
            <a:endParaRPr lang="en-US" sz="1550" dirty="0"/>
          </a:p>
        </p:txBody>
      </p:sp>
      <p:sp>
        <p:nvSpPr>
          <p:cNvPr id="13" name="Shape 11"/>
          <p:cNvSpPr/>
          <p:nvPr/>
        </p:nvSpPr>
        <p:spPr>
          <a:xfrm>
            <a:off x="7414379" y="4881205"/>
            <a:ext cx="6422231"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14" name="Text 12"/>
          <p:cNvSpPr/>
          <p:nvPr/>
        </p:nvSpPr>
        <p:spPr>
          <a:xfrm>
            <a:off x="7620357" y="508718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Trust Deficit</a:t>
            </a:r>
            <a:endParaRPr lang="en-US" sz="1950" dirty="0"/>
          </a:p>
        </p:txBody>
      </p:sp>
      <p:sp>
        <p:nvSpPr>
          <p:cNvPr id="15" name="Text 13"/>
          <p:cNvSpPr/>
          <p:nvPr/>
        </p:nvSpPr>
        <p:spPr>
          <a:xfrm>
            <a:off x="7620357" y="5516404"/>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Incomplete confidence in team capabilities prevents leaders from empowering others and creates self-fulfilling prophecies of dependence.</a:t>
            </a:r>
            <a:endParaRPr lang="en-US" sz="1550" dirty="0"/>
          </a:p>
        </p:txBody>
      </p:sp>
      <p:sp>
        <p:nvSpPr>
          <p:cNvPr id="16" name="Text 14"/>
          <p:cNvSpPr/>
          <p:nvPr/>
        </p:nvSpPr>
        <p:spPr>
          <a:xfrm>
            <a:off x="793790" y="6898243"/>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These fears keep leaders trapped in execution mode, unable to step into strategic leadership roles that truly drive organizational success.</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34960" y="436483"/>
            <a:ext cx="5318879" cy="496014"/>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The Hidden Cost of Control</a:t>
            </a:r>
            <a:endParaRPr lang="en-US" sz="3100" dirty="0"/>
          </a:p>
        </p:txBody>
      </p:sp>
      <p:sp>
        <p:nvSpPr>
          <p:cNvPr id="3" name="Text 1"/>
          <p:cNvSpPr/>
          <p:nvPr/>
        </p:nvSpPr>
        <p:spPr>
          <a:xfrm>
            <a:off x="634960" y="1329214"/>
            <a:ext cx="5354479" cy="297656"/>
          </a:xfrm>
          <a:prstGeom prst="rect">
            <a:avLst/>
          </a:prstGeom>
          <a:noFill/>
          <a:ln/>
        </p:spPr>
        <p:txBody>
          <a:bodyPr wrap="none" lIns="0" tIns="0" rIns="0" bIns="0" rtlCol="0" anchor="t"/>
          <a:lstStyle/>
          <a:p>
            <a:pPr marL="0" indent="0" algn="l">
              <a:lnSpc>
                <a:spcPts val="2300"/>
              </a:lnSpc>
              <a:buNone/>
            </a:pPr>
            <a:r>
              <a:rPr lang="en-US" sz="1850" dirty="0">
                <a:solidFill>
                  <a:srgbClr val="1B1B27"/>
                </a:solidFill>
                <a:latin typeface="Alexandria" pitchFamily="34" charset="0"/>
                <a:ea typeface="Alexandria" pitchFamily="34" charset="-122"/>
                <a:cs typeface="Alexandria" pitchFamily="34" charset="-120"/>
              </a:rPr>
              <a:t>What Happens When Leaders Don't Delegate</a:t>
            </a:r>
            <a:endParaRPr lang="en-US" sz="1850" dirty="0"/>
          </a:p>
        </p:txBody>
      </p:sp>
      <p:sp>
        <p:nvSpPr>
          <p:cNvPr id="4" name="Text 2"/>
          <p:cNvSpPr/>
          <p:nvPr/>
        </p:nvSpPr>
        <p:spPr>
          <a:xfrm>
            <a:off x="634960" y="1785580"/>
            <a:ext cx="6486644" cy="253841"/>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404155"/>
                </a:solidFill>
                <a:latin typeface="Nobile" pitchFamily="34" charset="0"/>
                <a:ea typeface="Nobile" pitchFamily="34" charset="-122"/>
                <a:cs typeface="Nobile" pitchFamily="34" charset="-120"/>
              </a:rPr>
              <a:t>Projects become dependent on single points of failure</a:t>
            </a:r>
            <a:endParaRPr lang="en-US" sz="1200" dirty="0"/>
          </a:p>
        </p:txBody>
      </p:sp>
      <p:sp>
        <p:nvSpPr>
          <p:cNvPr id="5" name="Text 3"/>
          <p:cNvSpPr/>
          <p:nvPr/>
        </p:nvSpPr>
        <p:spPr>
          <a:xfrm>
            <a:off x="634960" y="2094905"/>
            <a:ext cx="6486644" cy="253841"/>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404155"/>
                </a:solidFill>
                <a:latin typeface="Nobile" pitchFamily="34" charset="0"/>
                <a:ea typeface="Nobile" pitchFamily="34" charset="-122"/>
                <a:cs typeface="Nobile" pitchFamily="34" charset="-120"/>
              </a:rPr>
              <a:t>Team members feel disempowered and disengaged</a:t>
            </a:r>
            <a:endParaRPr lang="en-US" sz="1200" dirty="0"/>
          </a:p>
        </p:txBody>
      </p:sp>
      <p:sp>
        <p:nvSpPr>
          <p:cNvPr id="6" name="Text 4"/>
          <p:cNvSpPr/>
          <p:nvPr/>
        </p:nvSpPr>
        <p:spPr>
          <a:xfrm>
            <a:off x="634960" y="2404229"/>
            <a:ext cx="6486644" cy="253841"/>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404155"/>
                </a:solidFill>
                <a:latin typeface="Nobile" pitchFamily="34" charset="0"/>
                <a:ea typeface="Nobile" pitchFamily="34" charset="-122"/>
                <a:cs typeface="Nobile" pitchFamily="34" charset="-120"/>
              </a:rPr>
              <a:t>Innovation stagnates as creativity is constrained</a:t>
            </a:r>
            <a:endParaRPr lang="en-US" sz="1200" dirty="0"/>
          </a:p>
        </p:txBody>
      </p:sp>
      <p:sp>
        <p:nvSpPr>
          <p:cNvPr id="7" name="Text 5"/>
          <p:cNvSpPr/>
          <p:nvPr/>
        </p:nvSpPr>
        <p:spPr>
          <a:xfrm>
            <a:off x="634960" y="2713553"/>
            <a:ext cx="6486644" cy="253841"/>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404155"/>
                </a:solidFill>
                <a:latin typeface="Nobile" pitchFamily="34" charset="0"/>
                <a:ea typeface="Nobile" pitchFamily="34" charset="-122"/>
                <a:cs typeface="Nobile" pitchFamily="34" charset="-120"/>
              </a:rPr>
              <a:t>Leaders burn out from unsustainable workloads</a:t>
            </a:r>
            <a:endParaRPr lang="en-US" sz="1200" dirty="0"/>
          </a:p>
        </p:txBody>
      </p:sp>
      <p:sp>
        <p:nvSpPr>
          <p:cNvPr id="8" name="Text 6"/>
          <p:cNvSpPr/>
          <p:nvPr/>
        </p:nvSpPr>
        <p:spPr>
          <a:xfrm>
            <a:off x="634960" y="3022878"/>
            <a:ext cx="6486644" cy="253841"/>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404155"/>
                </a:solidFill>
                <a:latin typeface="Nobile" pitchFamily="34" charset="0"/>
                <a:ea typeface="Nobile" pitchFamily="34" charset="-122"/>
                <a:cs typeface="Nobile" pitchFamily="34" charset="-120"/>
              </a:rPr>
              <a:t>Organizational growth hits natural limits</a:t>
            </a:r>
            <a:endParaRPr lang="en-US" sz="1200" dirty="0"/>
          </a:p>
        </p:txBody>
      </p:sp>
      <p:sp>
        <p:nvSpPr>
          <p:cNvPr id="9" name="Text 7"/>
          <p:cNvSpPr/>
          <p:nvPr/>
        </p:nvSpPr>
        <p:spPr>
          <a:xfrm>
            <a:off x="634960" y="3332202"/>
            <a:ext cx="6486644" cy="253841"/>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404155"/>
                </a:solidFill>
                <a:latin typeface="Nobile" pitchFamily="34" charset="0"/>
                <a:ea typeface="Nobile" pitchFamily="34" charset="-122"/>
                <a:cs typeface="Nobile" pitchFamily="34" charset="-120"/>
              </a:rPr>
              <a:t>Knowledge transfer becomes impossible at scale</a:t>
            </a:r>
            <a:endParaRPr lang="en-US" sz="1200" dirty="0"/>
          </a:p>
        </p:txBody>
      </p:sp>
      <p:sp>
        <p:nvSpPr>
          <p:cNvPr id="10" name="Text 8"/>
          <p:cNvSpPr/>
          <p:nvPr/>
        </p:nvSpPr>
        <p:spPr>
          <a:xfrm>
            <a:off x="634960" y="3728799"/>
            <a:ext cx="6486644" cy="761524"/>
          </a:xfrm>
          <a:prstGeom prst="rect">
            <a:avLst/>
          </a:prstGeom>
          <a:noFill/>
          <a:ln/>
        </p:spPr>
        <p:txBody>
          <a:bodyPr wrap="square" lIns="0" tIns="0" rIns="0" bIns="0" rtlCol="0" anchor="t"/>
          <a:lstStyle/>
          <a:p>
            <a:pPr marL="0" indent="0" algn="l">
              <a:lnSpc>
                <a:spcPts val="1950"/>
              </a:lnSpc>
              <a:buNone/>
            </a:pPr>
            <a:r>
              <a:rPr lang="en-US" sz="1200" dirty="0">
                <a:solidFill>
                  <a:srgbClr val="404155"/>
                </a:solidFill>
                <a:latin typeface="Nobile" pitchFamily="34" charset="0"/>
                <a:ea typeface="Nobile" pitchFamily="34" charset="-122"/>
                <a:cs typeface="Nobile" pitchFamily="34" charset="-120"/>
              </a:rPr>
              <a:t>The irony is that trying to maintain control actually creates more chaos, delays, and quality issues over time. The very thing leaders fear most—project failure—becomes more likely when delegation is avoided.</a:t>
            </a:r>
            <a:endParaRPr lang="en-US" sz="1200" dirty="0"/>
          </a:p>
        </p:txBody>
      </p:sp>
      <p:pic>
        <p:nvPicPr>
          <p:cNvPr id="11" name="Image 0" descr="preencoded.png"/>
          <p:cNvPicPr>
            <a:picLocks noChangeAspect="1"/>
          </p:cNvPicPr>
          <p:nvPr/>
        </p:nvPicPr>
        <p:blipFill>
          <a:blip r:embed="rId3"/>
          <a:stretch>
            <a:fillRect/>
          </a:stretch>
        </p:blipFill>
        <p:spPr>
          <a:xfrm>
            <a:off x="7759614" y="1329214"/>
            <a:ext cx="4237755" cy="4237755"/>
          </a:xfrm>
          <a:prstGeom prst="rect">
            <a:avLst/>
          </a:prstGeom>
        </p:spPr>
      </p:pic>
      <p:sp>
        <p:nvSpPr>
          <p:cNvPr id="12" name="Text 9"/>
          <p:cNvSpPr/>
          <p:nvPr/>
        </p:nvSpPr>
        <p:spPr>
          <a:xfrm>
            <a:off x="634960" y="4876298"/>
            <a:ext cx="6486644" cy="507683"/>
          </a:xfrm>
          <a:prstGeom prst="rect">
            <a:avLst/>
          </a:prstGeom>
          <a:noFill/>
          <a:ln/>
        </p:spPr>
        <p:txBody>
          <a:bodyPr wrap="square" lIns="0" tIns="0" rIns="0" bIns="0" rtlCol="0" anchor="t"/>
          <a:lstStyle/>
          <a:p>
            <a:pPr marL="0" indent="0" algn="l">
              <a:lnSpc>
                <a:spcPts val="1950"/>
              </a:lnSpc>
              <a:buNone/>
            </a:pPr>
            <a:r>
              <a:rPr lang="en-US" sz="1200" dirty="0">
                <a:solidFill>
                  <a:srgbClr val="404155"/>
                </a:solidFill>
                <a:latin typeface="Nobile" pitchFamily="34" charset="0"/>
                <a:ea typeface="Nobile" pitchFamily="34" charset="-122"/>
                <a:cs typeface="Nobile" pitchFamily="34" charset="-120"/>
              </a:rPr>
              <a:t>The bottleneck effect: when everything flows through one person, velocity decreases exponentially as complexity increases.</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53547"/>
            <a:ext cx="1009733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Multiplier Effect of Smart Delegation</a:t>
            </a:r>
            <a:endParaRPr lang="en-US" sz="3900" dirty="0"/>
          </a:p>
        </p:txBody>
      </p:sp>
      <p:sp>
        <p:nvSpPr>
          <p:cNvPr id="3" name="Text 1"/>
          <p:cNvSpPr/>
          <p:nvPr/>
        </p:nvSpPr>
        <p:spPr>
          <a:xfrm>
            <a:off x="793790" y="1473002"/>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leaders delegate with intention, the payoff is exponential. Strategic delegation transforms linear capacity into multiplicative results.</a:t>
            </a:r>
            <a:endParaRPr lang="en-US" sz="1550" dirty="0"/>
          </a:p>
        </p:txBody>
      </p:sp>
      <p:pic>
        <p:nvPicPr>
          <p:cNvPr id="4" name="Image 0" descr="preencoded.png"/>
          <p:cNvPicPr>
            <a:picLocks noChangeAspect="1"/>
          </p:cNvPicPr>
          <p:nvPr/>
        </p:nvPicPr>
        <p:blipFill>
          <a:blip r:embed="rId3"/>
          <a:stretch>
            <a:fillRect/>
          </a:stretch>
        </p:blipFill>
        <p:spPr>
          <a:xfrm>
            <a:off x="793790" y="1956749"/>
            <a:ext cx="595313" cy="595313"/>
          </a:xfrm>
          <a:prstGeom prst="rect">
            <a:avLst/>
          </a:prstGeom>
        </p:spPr>
      </p:pic>
      <p:sp>
        <p:nvSpPr>
          <p:cNvPr id="5" name="Text 2"/>
          <p:cNvSpPr/>
          <p:nvPr/>
        </p:nvSpPr>
        <p:spPr>
          <a:xfrm>
            <a:off x="793790" y="2800069"/>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Faster Delivery</a:t>
            </a:r>
            <a:endParaRPr lang="en-US" sz="1950" dirty="0"/>
          </a:p>
        </p:txBody>
      </p:sp>
      <p:sp>
        <p:nvSpPr>
          <p:cNvPr id="6" name="Text 3"/>
          <p:cNvSpPr/>
          <p:nvPr/>
        </p:nvSpPr>
        <p:spPr>
          <a:xfrm>
            <a:off x="793790" y="3229289"/>
            <a:ext cx="6397347"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Tasks progress in parallel instead of piling on one person's plate. Multiple work streams advance simultaneously, compressing project timelines and enabling rapid iteration cycles.</a:t>
            </a:r>
            <a:endParaRPr lang="en-US" sz="1550" dirty="0"/>
          </a:p>
        </p:txBody>
      </p:sp>
      <p:pic>
        <p:nvPicPr>
          <p:cNvPr id="7" name="Image 1" descr="preencoded.png"/>
          <p:cNvPicPr>
            <a:picLocks noChangeAspect="1"/>
          </p:cNvPicPr>
          <p:nvPr/>
        </p:nvPicPr>
        <p:blipFill>
          <a:blip r:embed="rId4"/>
          <a:stretch>
            <a:fillRect/>
          </a:stretch>
        </p:blipFill>
        <p:spPr>
          <a:xfrm>
            <a:off x="7439144" y="1956749"/>
            <a:ext cx="595313" cy="595313"/>
          </a:xfrm>
          <a:prstGeom prst="rect">
            <a:avLst/>
          </a:prstGeom>
        </p:spPr>
      </p:pic>
      <p:sp>
        <p:nvSpPr>
          <p:cNvPr id="8" name="Text 4"/>
          <p:cNvSpPr/>
          <p:nvPr/>
        </p:nvSpPr>
        <p:spPr>
          <a:xfrm>
            <a:off x="7439144" y="2800069"/>
            <a:ext cx="258306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Increased Innovation</a:t>
            </a:r>
            <a:endParaRPr lang="en-US" sz="1950" dirty="0"/>
          </a:p>
        </p:txBody>
      </p:sp>
      <p:sp>
        <p:nvSpPr>
          <p:cNvPr id="9" name="Text 5"/>
          <p:cNvSpPr/>
          <p:nvPr/>
        </p:nvSpPr>
        <p:spPr>
          <a:xfrm>
            <a:off x="7439144" y="3229289"/>
            <a:ext cx="6397466"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Teams experiment with fresh approaches when given autonomy. Different perspectives and experiences lead to creative solutions that wouldn't emerge under tight control.</a:t>
            </a:r>
            <a:endParaRPr lang="en-US" sz="1550" dirty="0"/>
          </a:p>
        </p:txBody>
      </p:sp>
      <p:pic>
        <p:nvPicPr>
          <p:cNvPr id="10" name="Image 2" descr="preencoded.png"/>
          <p:cNvPicPr>
            <a:picLocks noChangeAspect="1"/>
          </p:cNvPicPr>
          <p:nvPr/>
        </p:nvPicPr>
        <p:blipFill>
          <a:blip r:embed="rId5"/>
          <a:stretch>
            <a:fillRect/>
          </a:stretch>
        </p:blipFill>
        <p:spPr>
          <a:xfrm>
            <a:off x="793790" y="4578743"/>
            <a:ext cx="595313" cy="595313"/>
          </a:xfrm>
          <a:prstGeom prst="rect">
            <a:avLst/>
          </a:prstGeom>
        </p:spPr>
      </p:pic>
      <p:sp>
        <p:nvSpPr>
          <p:cNvPr id="11" name="Text 6"/>
          <p:cNvSpPr/>
          <p:nvPr/>
        </p:nvSpPr>
        <p:spPr>
          <a:xfrm>
            <a:off x="793790" y="5422063"/>
            <a:ext cx="2806779"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Leadership Bandwidth</a:t>
            </a:r>
            <a:endParaRPr lang="en-US" sz="1950" dirty="0"/>
          </a:p>
        </p:txBody>
      </p:sp>
      <p:sp>
        <p:nvSpPr>
          <p:cNvPr id="12" name="Text 7"/>
          <p:cNvSpPr/>
          <p:nvPr/>
        </p:nvSpPr>
        <p:spPr>
          <a:xfrm>
            <a:off x="793790" y="5851283"/>
            <a:ext cx="6397347"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Managers focus on vision, strategy, and stakeholder alignment instead of operational details. This shift enables higher-level thinking and strategic planning that drives long-term success.</a:t>
            </a:r>
            <a:endParaRPr lang="en-US" sz="1550" dirty="0"/>
          </a:p>
        </p:txBody>
      </p:sp>
      <p:pic>
        <p:nvPicPr>
          <p:cNvPr id="13" name="Image 3" descr="preencoded.png"/>
          <p:cNvPicPr>
            <a:picLocks noChangeAspect="1"/>
          </p:cNvPicPr>
          <p:nvPr/>
        </p:nvPicPr>
        <p:blipFill>
          <a:blip r:embed="rId6"/>
          <a:stretch>
            <a:fillRect/>
          </a:stretch>
        </p:blipFill>
        <p:spPr>
          <a:xfrm>
            <a:off x="7439144" y="4578743"/>
            <a:ext cx="595313" cy="595313"/>
          </a:xfrm>
          <a:prstGeom prst="rect">
            <a:avLst/>
          </a:prstGeom>
        </p:spPr>
      </p:pic>
      <p:sp>
        <p:nvSpPr>
          <p:cNvPr id="14" name="Text 8"/>
          <p:cNvSpPr/>
          <p:nvPr/>
        </p:nvSpPr>
        <p:spPr>
          <a:xfrm>
            <a:off x="7439144" y="542206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Team Growth</a:t>
            </a:r>
            <a:endParaRPr lang="en-US" sz="1950" dirty="0"/>
          </a:p>
        </p:txBody>
      </p:sp>
      <p:sp>
        <p:nvSpPr>
          <p:cNvPr id="15" name="Text 9"/>
          <p:cNvSpPr/>
          <p:nvPr/>
        </p:nvSpPr>
        <p:spPr>
          <a:xfrm>
            <a:off x="7439144" y="5851283"/>
            <a:ext cx="6397466"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Delegated responsibilities stretch skills and build future leaders. Each delegation opportunity becomes a development investment that pays dividends across the organization.</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594220"/>
            <a:ext cx="980563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Think Delegation, Think Force Multiplier</a:t>
            </a:r>
            <a:endParaRPr lang="en-US" sz="3900" dirty="0"/>
          </a:p>
        </p:txBody>
      </p:sp>
      <p:pic>
        <p:nvPicPr>
          <p:cNvPr id="3" name="Image 0" descr="preencoded.png"/>
          <p:cNvPicPr>
            <a:picLocks noChangeAspect="1"/>
          </p:cNvPicPr>
          <p:nvPr/>
        </p:nvPicPr>
        <p:blipFill>
          <a:blip r:embed="rId3"/>
          <a:stretch>
            <a:fillRect/>
          </a:stretch>
        </p:blipFill>
        <p:spPr>
          <a:xfrm>
            <a:off x="1417201" y="1735196"/>
            <a:ext cx="3679627" cy="3679627"/>
          </a:xfrm>
          <a:prstGeom prst="rect">
            <a:avLst/>
          </a:prstGeom>
        </p:spPr>
      </p:pic>
      <p:sp>
        <p:nvSpPr>
          <p:cNvPr id="4" name="Text 1"/>
          <p:cNvSpPr/>
          <p:nvPr/>
        </p:nvSpPr>
        <p:spPr>
          <a:xfrm>
            <a:off x="6212086" y="1710312"/>
            <a:ext cx="4630579"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The Mathematics of Delegation</a:t>
            </a:r>
            <a:endParaRPr lang="en-US" sz="2300" dirty="0"/>
          </a:p>
        </p:txBody>
      </p:sp>
      <p:sp>
        <p:nvSpPr>
          <p:cNvPr id="5" name="Text 2"/>
          <p:cNvSpPr/>
          <p:nvPr/>
        </p:nvSpPr>
        <p:spPr>
          <a:xfrm>
            <a:off x="6212086" y="2280740"/>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Consider this: A single leader working alone might complete 10 tasks per week. But that same leader who effectively delegates can enable a team to complete 50+ tasks per week while maintaining quality standards.</a:t>
            </a:r>
            <a:endParaRPr lang="en-US" sz="1550" dirty="0"/>
          </a:p>
        </p:txBody>
      </p:sp>
      <p:sp>
        <p:nvSpPr>
          <p:cNvPr id="6" name="Text 3"/>
          <p:cNvSpPr/>
          <p:nvPr/>
        </p:nvSpPr>
        <p:spPr>
          <a:xfrm>
            <a:off x="6212086" y="3411953"/>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Think of delegation as a </a:t>
            </a:r>
            <a:r>
              <a:rPr lang="en-US" sz="1550" b="1" dirty="0">
                <a:solidFill>
                  <a:srgbClr val="1B54DA"/>
                </a:solidFill>
                <a:latin typeface="Nobile" pitchFamily="34" charset="0"/>
                <a:ea typeface="Nobile" pitchFamily="34" charset="-122"/>
                <a:cs typeface="Nobile" pitchFamily="34" charset="-120"/>
              </a:rPr>
              <a:t>force multiplier</a:t>
            </a:r>
            <a:r>
              <a:rPr lang="en-US" sz="1550" dirty="0">
                <a:solidFill>
                  <a:srgbClr val="404155"/>
                </a:solidFill>
                <a:latin typeface="Nobile" pitchFamily="34" charset="0"/>
                <a:ea typeface="Nobile" pitchFamily="34" charset="-122"/>
                <a:cs typeface="Nobile" pitchFamily="34" charset="-120"/>
              </a:rPr>
              <a:t>—each delegated task doesn't just remove work from your plate, it accelerates project velocity and builds organizational resilience.</a:t>
            </a:r>
            <a:endParaRPr lang="en-US" sz="1550" dirty="0"/>
          </a:p>
        </p:txBody>
      </p:sp>
      <p:sp>
        <p:nvSpPr>
          <p:cNvPr id="7" name="Text 4"/>
          <p:cNvSpPr/>
          <p:nvPr/>
        </p:nvSpPr>
        <p:spPr>
          <a:xfrm>
            <a:off x="6212086" y="4543166"/>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compound effect is remarkable: delegated team members develop skills that enable them to take on even greater responsibilities, creating an upward spiral of capability and capacity.</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78669" y="535305"/>
            <a:ext cx="6547842" cy="608409"/>
          </a:xfrm>
          <a:prstGeom prst="rect">
            <a:avLst/>
          </a:prstGeom>
          <a:noFill/>
          <a:ln/>
        </p:spPr>
        <p:txBody>
          <a:bodyPr wrap="none" lIns="0" tIns="0" rIns="0" bIns="0" rtlCol="0" anchor="t"/>
          <a:lstStyle/>
          <a:p>
            <a:pPr marL="0" indent="0" algn="l">
              <a:lnSpc>
                <a:spcPts val="4750"/>
              </a:lnSpc>
              <a:buNone/>
            </a:pPr>
            <a:r>
              <a:rPr lang="en-US" sz="3800" dirty="0">
                <a:solidFill>
                  <a:srgbClr val="1B1B27"/>
                </a:solidFill>
                <a:latin typeface="Alexandria" pitchFamily="34" charset="0"/>
                <a:ea typeface="Alexandria" pitchFamily="34" charset="-122"/>
                <a:cs typeface="Alexandria" pitchFamily="34" charset="-120"/>
              </a:rPr>
              <a:t>The Delegation Sweet Spot</a:t>
            </a:r>
            <a:endParaRPr lang="en-US" sz="3800" dirty="0"/>
          </a:p>
        </p:txBody>
      </p:sp>
      <p:sp>
        <p:nvSpPr>
          <p:cNvPr id="3" name="Text 1"/>
          <p:cNvSpPr/>
          <p:nvPr/>
        </p:nvSpPr>
        <p:spPr>
          <a:xfrm>
            <a:off x="778669" y="1246607"/>
            <a:ext cx="13073063" cy="622935"/>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Delegation isn't about dumping tasks, nor is it about abdicating responsibility. The sweet spot lies in finding the perfect balance between guidance and autonomy.</a:t>
            </a:r>
            <a:endParaRPr lang="en-US" sz="1500" dirty="0"/>
          </a:p>
        </p:txBody>
      </p:sp>
      <p:sp>
        <p:nvSpPr>
          <p:cNvPr id="4" name="Text 2"/>
          <p:cNvSpPr/>
          <p:nvPr/>
        </p:nvSpPr>
        <p:spPr>
          <a:xfrm>
            <a:off x="2301954" y="2481642"/>
            <a:ext cx="2433518" cy="304205"/>
          </a:xfrm>
          <a:prstGeom prst="rect">
            <a:avLst/>
          </a:prstGeom>
          <a:noFill/>
          <a:ln/>
        </p:spPr>
        <p:txBody>
          <a:bodyPr wrap="none" lIns="0" tIns="0" rIns="0" bIns="0" rtlCol="0" anchor="t"/>
          <a:lstStyle/>
          <a:p>
            <a:pPr marL="0" indent="0" algn="r">
              <a:lnSpc>
                <a:spcPts val="2350"/>
              </a:lnSpc>
              <a:buNone/>
            </a:pPr>
            <a:r>
              <a:rPr lang="en-US" sz="1900" dirty="0">
                <a:solidFill>
                  <a:srgbClr val="404155"/>
                </a:solidFill>
                <a:latin typeface="Alexandria" pitchFamily="34" charset="0"/>
                <a:ea typeface="Alexandria" pitchFamily="34" charset="-122"/>
                <a:cs typeface="Alexandria" pitchFamily="34" charset="-120"/>
              </a:rPr>
              <a:t>Clarity</a:t>
            </a:r>
            <a:endParaRPr lang="en-US" sz="1900" dirty="0"/>
          </a:p>
        </p:txBody>
      </p:sp>
      <p:sp>
        <p:nvSpPr>
          <p:cNvPr id="5" name="Text 3"/>
          <p:cNvSpPr/>
          <p:nvPr/>
        </p:nvSpPr>
        <p:spPr>
          <a:xfrm>
            <a:off x="778669" y="2902647"/>
            <a:ext cx="3956804" cy="934403"/>
          </a:xfrm>
          <a:prstGeom prst="rect">
            <a:avLst/>
          </a:prstGeom>
          <a:noFill/>
          <a:ln/>
        </p:spPr>
        <p:txBody>
          <a:bodyPr wrap="square" lIns="0" tIns="0" rIns="0" bIns="0" rtlCol="0" anchor="t"/>
          <a:lstStyle/>
          <a:p>
            <a:pPr marL="0" indent="0" algn="r">
              <a:lnSpc>
                <a:spcPts val="2450"/>
              </a:lnSpc>
              <a:buNone/>
            </a:pPr>
            <a:r>
              <a:rPr lang="en-US" sz="1500" dirty="0">
                <a:solidFill>
                  <a:srgbClr val="404155"/>
                </a:solidFill>
                <a:latin typeface="Nobile" pitchFamily="34" charset="0"/>
                <a:ea typeface="Nobile" pitchFamily="34" charset="-122"/>
                <a:cs typeface="Nobile" pitchFamily="34" charset="-120"/>
              </a:rPr>
              <a:t>Define outcomes, success metrics, and context with precision. Ambiguity kills delegation effectiveness.</a:t>
            </a:r>
            <a:endParaRPr lang="en-US" sz="1500" dirty="0"/>
          </a:p>
        </p:txBody>
      </p:sp>
      <p:pic>
        <p:nvPicPr>
          <p:cNvPr id="6" name="Image 0" descr="preencoded.png"/>
          <p:cNvPicPr>
            <a:picLocks noChangeAspect="1"/>
          </p:cNvPicPr>
          <p:nvPr/>
        </p:nvPicPr>
        <p:blipFill>
          <a:blip r:embed="rId3"/>
          <a:stretch>
            <a:fillRect/>
          </a:stretch>
        </p:blipFill>
        <p:spPr>
          <a:xfrm>
            <a:off x="5027414" y="2088498"/>
            <a:ext cx="4575572" cy="4575572"/>
          </a:xfrm>
          <a:prstGeom prst="rect">
            <a:avLst/>
          </a:prstGeom>
        </p:spPr>
      </p:pic>
      <p:pic>
        <p:nvPicPr>
          <p:cNvPr id="7" name="Image 1" descr="preencoded.png"/>
          <p:cNvPicPr>
            <a:picLocks noChangeAspect="1"/>
          </p:cNvPicPr>
          <p:nvPr/>
        </p:nvPicPr>
        <p:blipFill>
          <a:blip r:embed="rId4"/>
          <a:stretch>
            <a:fillRect/>
          </a:stretch>
        </p:blipFill>
        <p:spPr>
          <a:xfrm>
            <a:off x="6248579" y="2883895"/>
            <a:ext cx="291227" cy="364093"/>
          </a:xfrm>
          <a:prstGeom prst="rect">
            <a:avLst/>
          </a:prstGeom>
        </p:spPr>
      </p:pic>
      <p:sp>
        <p:nvSpPr>
          <p:cNvPr id="8" name="Text 4"/>
          <p:cNvSpPr/>
          <p:nvPr/>
        </p:nvSpPr>
        <p:spPr>
          <a:xfrm>
            <a:off x="9894927" y="2481642"/>
            <a:ext cx="2433518" cy="304205"/>
          </a:xfrm>
          <a:prstGeom prst="rect">
            <a:avLst/>
          </a:prstGeom>
          <a:noFill/>
          <a:ln/>
        </p:spPr>
        <p:txBody>
          <a:bodyPr wrap="none" lIns="0" tIns="0" rIns="0" bIns="0" rtlCol="0" anchor="t"/>
          <a:lstStyle/>
          <a:p>
            <a:pPr marL="0" indent="0" algn="l">
              <a:lnSpc>
                <a:spcPts val="2350"/>
              </a:lnSpc>
              <a:buNone/>
            </a:pPr>
            <a:r>
              <a:rPr lang="en-US" sz="1900" dirty="0">
                <a:solidFill>
                  <a:srgbClr val="404155"/>
                </a:solidFill>
                <a:latin typeface="Alexandria" pitchFamily="34" charset="0"/>
                <a:ea typeface="Alexandria" pitchFamily="34" charset="-122"/>
                <a:cs typeface="Alexandria" pitchFamily="34" charset="-120"/>
              </a:rPr>
              <a:t>Trust</a:t>
            </a:r>
            <a:endParaRPr lang="en-US" sz="1900" dirty="0"/>
          </a:p>
        </p:txBody>
      </p:sp>
      <p:sp>
        <p:nvSpPr>
          <p:cNvPr id="9" name="Text 5"/>
          <p:cNvSpPr/>
          <p:nvPr/>
        </p:nvSpPr>
        <p:spPr>
          <a:xfrm>
            <a:off x="9894927" y="2902647"/>
            <a:ext cx="3956804" cy="934403"/>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Empower the team to choose </a:t>
            </a:r>
            <a:r>
              <a:rPr lang="en-US" sz="1500" i="1" dirty="0">
                <a:solidFill>
                  <a:srgbClr val="404155"/>
                </a:solidFill>
                <a:latin typeface="Nobile" pitchFamily="34" charset="0"/>
                <a:ea typeface="Nobile" pitchFamily="34" charset="-122"/>
                <a:cs typeface="Nobile" pitchFamily="34" charset="-120"/>
              </a:rPr>
              <a:t>how</a:t>
            </a:r>
            <a:r>
              <a:rPr lang="en-US" sz="1500" dirty="0">
                <a:solidFill>
                  <a:srgbClr val="404155"/>
                </a:solidFill>
                <a:latin typeface="Nobile" pitchFamily="34" charset="0"/>
                <a:ea typeface="Nobile" pitchFamily="34" charset="-122"/>
                <a:cs typeface="Nobile" pitchFamily="34" charset="-120"/>
              </a:rPr>
              <a:t> to deliver. Trust in their judgment and creative problem-solving abilities.</a:t>
            </a:r>
            <a:endParaRPr lang="en-US" sz="1500" dirty="0"/>
          </a:p>
        </p:txBody>
      </p:sp>
      <p:pic>
        <p:nvPicPr>
          <p:cNvPr id="10" name="Image 2" descr="preencoded.png"/>
          <p:cNvPicPr>
            <a:picLocks noChangeAspect="1"/>
          </p:cNvPicPr>
          <p:nvPr/>
        </p:nvPicPr>
        <p:blipFill>
          <a:blip r:embed="rId5"/>
          <a:stretch>
            <a:fillRect/>
          </a:stretch>
        </p:blipFill>
        <p:spPr>
          <a:xfrm>
            <a:off x="5027414" y="2088498"/>
            <a:ext cx="4575572" cy="4575572"/>
          </a:xfrm>
          <a:prstGeom prst="rect">
            <a:avLst/>
          </a:prstGeom>
        </p:spPr>
      </p:pic>
      <p:pic>
        <p:nvPicPr>
          <p:cNvPr id="11" name="Image 3" descr="preencoded.png"/>
          <p:cNvPicPr>
            <a:picLocks noChangeAspect="1"/>
          </p:cNvPicPr>
          <p:nvPr/>
        </p:nvPicPr>
        <p:blipFill>
          <a:blip r:embed="rId6"/>
          <a:stretch>
            <a:fillRect/>
          </a:stretch>
        </p:blipFill>
        <p:spPr>
          <a:xfrm>
            <a:off x="8479691" y="3273229"/>
            <a:ext cx="291227" cy="364093"/>
          </a:xfrm>
          <a:prstGeom prst="rect">
            <a:avLst/>
          </a:prstGeom>
        </p:spPr>
      </p:pic>
      <p:sp>
        <p:nvSpPr>
          <p:cNvPr id="12" name="Text 6"/>
          <p:cNvSpPr/>
          <p:nvPr/>
        </p:nvSpPr>
        <p:spPr>
          <a:xfrm>
            <a:off x="9894927" y="4915399"/>
            <a:ext cx="2433518" cy="304205"/>
          </a:xfrm>
          <a:prstGeom prst="rect">
            <a:avLst/>
          </a:prstGeom>
          <a:noFill/>
          <a:ln/>
        </p:spPr>
        <p:txBody>
          <a:bodyPr wrap="none" lIns="0" tIns="0" rIns="0" bIns="0" rtlCol="0" anchor="t"/>
          <a:lstStyle/>
          <a:p>
            <a:pPr marL="0" indent="0" algn="l">
              <a:lnSpc>
                <a:spcPts val="2350"/>
              </a:lnSpc>
              <a:buNone/>
            </a:pPr>
            <a:r>
              <a:rPr lang="en-US" sz="1900" dirty="0">
                <a:solidFill>
                  <a:srgbClr val="404155"/>
                </a:solidFill>
                <a:latin typeface="Alexandria" pitchFamily="34" charset="0"/>
                <a:ea typeface="Alexandria" pitchFamily="34" charset="-122"/>
                <a:cs typeface="Alexandria" pitchFamily="34" charset="-120"/>
              </a:rPr>
              <a:t>Support</a:t>
            </a:r>
            <a:endParaRPr lang="en-US" sz="1900" dirty="0"/>
          </a:p>
        </p:txBody>
      </p:sp>
      <p:sp>
        <p:nvSpPr>
          <p:cNvPr id="13" name="Text 7"/>
          <p:cNvSpPr/>
          <p:nvPr/>
        </p:nvSpPr>
        <p:spPr>
          <a:xfrm>
            <a:off x="9894927" y="5336404"/>
            <a:ext cx="3956804" cy="934403"/>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Stay available as a coach, not a micromanager. Provide resources and remove obstacles without taking over.</a:t>
            </a:r>
            <a:endParaRPr lang="en-US" sz="1500" dirty="0"/>
          </a:p>
        </p:txBody>
      </p:sp>
      <p:pic>
        <p:nvPicPr>
          <p:cNvPr id="14" name="Image 4" descr="preencoded.png"/>
          <p:cNvPicPr>
            <a:picLocks noChangeAspect="1"/>
          </p:cNvPicPr>
          <p:nvPr/>
        </p:nvPicPr>
        <p:blipFill>
          <a:blip r:embed="rId7"/>
          <a:stretch>
            <a:fillRect/>
          </a:stretch>
        </p:blipFill>
        <p:spPr>
          <a:xfrm>
            <a:off x="5027414" y="2088498"/>
            <a:ext cx="4575572" cy="4575572"/>
          </a:xfrm>
          <a:prstGeom prst="rect">
            <a:avLst/>
          </a:prstGeom>
        </p:spPr>
      </p:pic>
      <p:pic>
        <p:nvPicPr>
          <p:cNvPr id="15" name="Image 5" descr="preencoded.png"/>
          <p:cNvPicPr>
            <a:picLocks noChangeAspect="1"/>
          </p:cNvPicPr>
          <p:nvPr/>
        </p:nvPicPr>
        <p:blipFill>
          <a:blip r:embed="rId8"/>
          <a:stretch>
            <a:fillRect/>
          </a:stretch>
        </p:blipFill>
        <p:spPr>
          <a:xfrm>
            <a:off x="8090356" y="5504341"/>
            <a:ext cx="291227" cy="364093"/>
          </a:xfrm>
          <a:prstGeom prst="rect">
            <a:avLst/>
          </a:prstGeom>
        </p:spPr>
      </p:pic>
      <p:sp>
        <p:nvSpPr>
          <p:cNvPr id="16" name="Text 8"/>
          <p:cNvSpPr/>
          <p:nvPr/>
        </p:nvSpPr>
        <p:spPr>
          <a:xfrm>
            <a:off x="2301954" y="4915399"/>
            <a:ext cx="2433518" cy="304205"/>
          </a:xfrm>
          <a:prstGeom prst="rect">
            <a:avLst/>
          </a:prstGeom>
          <a:noFill/>
          <a:ln/>
        </p:spPr>
        <p:txBody>
          <a:bodyPr wrap="none" lIns="0" tIns="0" rIns="0" bIns="0" rtlCol="0" anchor="t"/>
          <a:lstStyle/>
          <a:p>
            <a:pPr marL="0" indent="0" algn="r">
              <a:lnSpc>
                <a:spcPts val="2350"/>
              </a:lnSpc>
              <a:buNone/>
            </a:pPr>
            <a:r>
              <a:rPr lang="en-US" sz="1900" dirty="0">
                <a:solidFill>
                  <a:srgbClr val="404155"/>
                </a:solidFill>
                <a:latin typeface="Alexandria" pitchFamily="34" charset="0"/>
                <a:ea typeface="Alexandria" pitchFamily="34" charset="-122"/>
                <a:cs typeface="Alexandria" pitchFamily="34" charset="-120"/>
              </a:rPr>
              <a:t>Accountability</a:t>
            </a:r>
            <a:endParaRPr lang="en-US" sz="1900" dirty="0"/>
          </a:p>
        </p:txBody>
      </p:sp>
      <p:sp>
        <p:nvSpPr>
          <p:cNvPr id="17" name="Text 9"/>
          <p:cNvSpPr/>
          <p:nvPr/>
        </p:nvSpPr>
        <p:spPr>
          <a:xfrm>
            <a:off x="778669" y="5336404"/>
            <a:ext cx="3956804" cy="934403"/>
          </a:xfrm>
          <a:prstGeom prst="rect">
            <a:avLst/>
          </a:prstGeom>
          <a:noFill/>
          <a:ln/>
        </p:spPr>
        <p:txBody>
          <a:bodyPr wrap="square" lIns="0" tIns="0" rIns="0" bIns="0" rtlCol="0" anchor="t"/>
          <a:lstStyle/>
          <a:p>
            <a:pPr marL="0" indent="0" algn="r">
              <a:lnSpc>
                <a:spcPts val="2450"/>
              </a:lnSpc>
              <a:buNone/>
            </a:pPr>
            <a:r>
              <a:rPr lang="en-US" sz="1500" dirty="0">
                <a:solidFill>
                  <a:srgbClr val="404155"/>
                </a:solidFill>
                <a:latin typeface="Nobile" pitchFamily="34" charset="0"/>
                <a:ea typeface="Nobile" pitchFamily="34" charset="-122"/>
                <a:cs typeface="Nobile" pitchFamily="34" charset="-120"/>
              </a:rPr>
              <a:t>Create feedback loops to ensure alignment. Regular check-ins maintain quality without undermining autonomy.</a:t>
            </a:r>
            <a:endParaRPr lang="en-US" sz="1500" dirty="0"/>
          </a:p>
        </p:txBody>
      </p:sp>
      <p:pic>
        <p:nvPicPr>
          <p:cNvPr id="18" name="Image 6" descr="preencoded.png"/>
          <p:cNvPicPr>
            <a:picLocks noChangeAspect="1"/>
          </p:cNvPicPr>
          <p:nvPr/>
        </p:nvPicPr>
        <p:blipFill>
          <a:blip r:embed="rId9"/>
          <a:stretch>
            <a:fillRect/>
          </a:stretch>
        </p:blipFill>
        <p:spPr>
          <a:xfrm>
            <a:off x="5027414" y="2088498"/>
            <a:ext cx="4575572" cy="4575572"/>
          </a:xfrm>
          <a:prstGeom prst="rect">
            <a:avLst/>
          </a:prstGeom>
        </p:spPr>
      </p:pic>
      <p:pic>
        <p:nvPicPr>
          <p:cNvPr id="19" name="Image 7" descr="preencoded.png"/>
          <p:cNvPicPr>
            <a:picLocks noChangeAspect="1"/>
          </p:cNvPicPr>
          <p:nvPr/>
        </p:nvPicPr>
        <p:blipFill>
          <a:blip r:embed="rId10"/>
          <a:stretch>
            <a:fillRect/>
          </a:stretch>
        </p:blipFill>
        <p:spPr>
          <a:xfrm>
            <a:off x="5859244" y="5115007"/>
            <a:ext cx="291227" cy="364093"/>
          </a:xfrm>
          <a:prstGeom prst="rect">
            <a:avLst/>
          </a:prstGeom>
        </p:spPr>
      </p:pic>
      <p:sp>
        <p:nvSpPr>
          <p:cNvPr id="20" name="Text 10"/>
          <p:cNvSpPr/>
          <p:nvPr/>
        </p:nvSpPr>
        <p:spPr>
          <a:xfrm>
            <a:off x="778669" y="6883026"/>
            <a:ext cx="13073063" cy="622935"/>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This balance allows leaders to </a:t>
            </a:r>
            <a:r>
              <a:rPr lang="en-US" sz="1500" b="1" dirty="0">
                <a:solidFill>
                  <a:srgbClr val="1B54DA"/>
                </a:solidFill>
                <a:latin typeface="Nobile" pitchFamily="34" charset="0"/>
                <a:ea typeface="Nobile" pitchFamily="34" charset="-122"/>
                <a:cs typeface="Nobile" pitchFamily="34" charset="-120"/>
              </a:rPr>
              <a:t>scale delivery without sacrificing quality or control</a:t>
            </a:r>
            <a:r>
              <a:rPr lang="en-US" sz="1500" dirty="0">
                <a:solidFill>
                  <a:srgbClr val="404155"/>
                </a:solidFill>
                <a:latin typeface="Nobile" pitchFamily="34" charset="0"/>
                <a:ea typeface="Nobile" pitchFamily="34" charset="-122"/>
                <a:cs typeface="Nobile" pitchFamily="34" charset="-120"/>
              </a:rPr>
              <a:t>. It's about maintaining strategic oversight while enabling operational independence.</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71512"/>
            <a:ext cx="11252359"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7 Delegation Levels: Finding Your Starting Point</a:t>
            </a:r>
            <a:endParaRPr lang="en-US" sz="3900" dirty="0"/>
          </a:p>
        </p:txBody>
      </p:sp>
      <p:sp>
        <p:nvSpPr>
          <p:cNvPr id="3" name="Shape 1"/>
          <p:cNvSpPr/>
          <p:nvPr/>
        </p:nvSpPr>
        <p:spPr>
          <a:xfrm>
            <a:off x="793790" y="1688425"/>
            <a:ext cx="4215289"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4" name="Shape 2"/>
          <p:cNvSpPr/>
          <p:nvPr/>
        </p:nvSpPr>
        <p:spPr>
          <a:xfrm>
            <a:off x="793790" y="1688425"/>
            <a:ext cx="91440" cy="1824276"/>
          </a:xfrm>
          <a:prstGeom prst="roundRect">
            <a:avLst>
              <a:gd name="adj" fmla="val 91163"/>
            </a:avLst>
          </a:prstGeom>
          <a:solidFill>
            <a:srgbClr val="1B54DA"/>
          </a:solidFill>
          <a:ln/>
        </p:spPr>
        <p:txBody>
          <a:bodyPr/>
          <a:lstStyle/>
          <a:p>
            <a:endParaRPr lang="en-US"/>
          </a:p>
        </p:txBody>
      </p:sp>
      <p:sp>
        <p:nvSpPr>
          <p:cNvPr id="5" name="Text 3"/>
          <p:cNvSpPr/>
          <p:nvPr/>
        </p:nvSpPr>
        <p:spPr>
          <a:xfrm>
            <a:off x="1106448" y="190964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1: Telling</a:t>
            </a:r>
            <a:endParaRPr lang="en-US" sz="1950" dirty="0"/>
          </a:p>
        </p:txBody>
      </p:sp>
      <p:sp>
        <p:nvSpPr>
          <p:cNvPr id="6" name="Text 4"/>
          <p:cNvSpPr/>
          <p:nvPr/>
        </p:nvSpPr>
        <p:spPr>
          <a:xfrm>
            <a:off x="1106448" y="2338864"/>
            <a:ext cx="3681413"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You make the decision and announce it. Minimal delegation but maintains full control.</a:t>
            </a:r>
            <a:endParaRPr lang="en-US" sz="1550" dirty="0"/>
          </a:p>
        </p:txBody>
      </p:sp>
      <p:sp>
        <p:nvSpPr>
          <p:cNvPr id="7" name="Shape 5"/>
          <p:cNvSpPr/>
          <p:nvPr/>
        </p:nvSpPr>
        <p:spPr>
          <a:xfrm>
            <a:off x="5207437" y="1688425"/>
            <a:ext cx="4215408"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8" name="Shape 6"/>
          <p:cNvSpPr/>
          <p:nvPr/>
        </p:nvSpPr>
        <p:spPr>
          <a:xfrm>
            <a:off x="5207437" y="1688425"/>
            <a:ext cx="91440" cy="1824276"/>
          </a:xfrm>
          <a:prstGeom prst="roundRect">
            <a:avLst>
              <a:gd name="adj" fmla="val 91163"/>
            </a:avLst>
          </a:prstGeom>
          <a:solidFill>
            <a:srgbClr val="1B54DA"/>
          </a:solidFill>
          <a:ln/>
        </p:spPr>
        <p:txBody>
          <a:bodyPr/>
          <a:lstStyle/>
          <a:p>
            <a:endParaRPr lang="en-US"/>
          </a:p>
        </p:txBody>
      </p:sp>
      <p:sp>
        <p:nvSpPr>
          <p:cNvPr id="9" name="Text 7"/>
          <p:cNvSpPr/>
          <p:nvPr/>
        </p:nvSpPr>
        <p:spPr>
          <a:xfrm>
            <a:off x="5520095" y="190964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2: Selling</a:t>
            </a:r>
            <a:endParaRPr lang="en-US" sz="1950" dirty="0"/>
          </a:p>
        </p:txBody>
      </p:sp>
      <p:sp>
        <p:nvSpPr>
          <p:cNvPr id="10" name="Text 8"/>
          <p:cNvSpPr/>
          <p:nvPr/>
        </p:nvSpPr>
        <p:spPr>
          <a:xfrm>
            <a:off x="5520095" y="2338864"/>
            <a:ext cx="3681532"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You make the decision but explain the reasoning to gain buy-in and understanding.</a:t>
            </a:r>
            <a:endParaRPr lang="en-US" sz="1550" dirty="0"/>
          </a:p>
        </p:txBody>
      </p:sp>
      <p:sp>
        <p:nvSpPr>
          <p:cNvPr id="11" name="Shape 9"/>
          <p:cNvSpPr/>
          <p:nvPr/>
        </p:nvSpPr>
        <p:spPr>
          <a:xfrm>
            <a:off x="9621203" y="1688425"/>
            <a:ext cx="4215289"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12" name="Shape 10"/>
          <p:cNvSpPr/>
          <p:nvPr/>
        </p:nvSpPr>
        <p:spPr>
          <a:xfrm>
            <a:off x="9621203" y="1688425"/>
            <a:ext cx="91440" cy="1824276"/>
          </a:xfrm>
          <a:prstGeom prst="roundRect">
            <a:avLst>
              <a:gd name="adj" fmla="val 91163"/>
            </a:avLst>
          </a:prstGeom>
          <a:solidFill>
            <a:srgbClr val="1B54DA"/>
          </a:solidFill>
          <a:ln/>
        </p:spPr>
        <p:txBody>
          <a:bodyPr/>
          <a:lstStyle/>
          <a:p>
            <a:endParaRPr lang="en-US"/>
          </a:p>
        </p:txBody>
      </p:sp>
      <p:sp>
        <p:nvSpPr>
          <p:cNvPr id="13" name="Text 11"/>
          <p:cNvSpPr/>
          <p:nvPr/>
        </p:nvSpPr>
        <p:spPr>
          <a:xfrm>
            <a:off x="9933861" y="190964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3: Consulting</a:t>
            </a:r>
            <a:endParaRPr lang="en-US" sz="1950" dirty="0"/>
          </a:p>
        </p:txBody>
      </p:sp>
      <p:sp>
        <p:nvSpPr>
          <p:cNvPr id="14" name="Text 12"/>
          <p:cNvSpPr/>
          <p:nvPr/>
        </p:nvSpPr>
        <p:spPr>
          <a:xfrm>
            <a:off x="9933861" y="2338864"/>
            <a:ext cx="3681413"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You gather input before making the decision. Team influence but you retain final authority.</a:t>
            </a:r>
            <a:endParaRPr lang="en-US" sz="1550" dirty="0"/>
          </a:p>
        </p:txBody>
      </p:sp>
      <p:sp>
        <p:nvSpPr>
          <p:cNvPr id="15" name="Shape 13"/>
          <p:cNvSpPr/>
          <p:nvPr/>
        </p:nvSpPr>
        <p:spPr>
          <a:xfrm>
            <a:off x="793790" y="3711059"/>
            <a:ext cx="4215289"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16" name="Shape 14"/>
          <p:cNvSpPr/>
          <p:nvPr/>
        </p:nvSpPr>
        <p:spPr>
          <a:xfrm>
            <a:off x="793790" y="3711059"/>
            <a:ext cx="91440" cy="1824276"/>
          </a:xfrm>
          <a:prstGeom prst="roundRect">
            <a:avLst>
              <a:gd name="adj" fmla="val 91163"/>
            </a:avLst>
          </a:prstGeom>
          <a:solidFill>
            <a:srgbClr val="1B54DA"/>
          </a:solidFill>
          <a:ln/>
        </p:spPr>
        <p:txBody>
          <a:bodyPr/>
          <a:lstStyle/>
          <a:p>
            <a:endParaRPr lang="en-US"/>
          </a:p>
        </p:txBody>
      </p:sp>
      <p:sp>
        <p:nvSpPr>
          <p:cNvPr id="17" name="Text 15"/>
          <p:cNvSpPr/>
          <p:nvPr/>
        </p:nvSpPr>
        <p:spPr>
          <a:xfrm>
            <a:off x="1106448" y="393227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4: Agreeing</a:t>
            </a:r>
            <a:endParaRPr lang="en-US" sz="1950" dirty="0"/>
          </a:p>
        </p:txBody>
      </p:sp>
      <p:sp>
        <p:nvSpPr>
          <p:cNvPr id="18" name="Text 16"/>
          <p:cNvSpPr/>
          <p:nvPr/>
        </p:nvSpPr>
        <p:spPr>
          <a:xfrm>
            <a:off x="1106448" y="4361498"/>
            <a:ext cx="3681413"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You facilitate group decision-making. Shared responsibility with collaborative ownership.</a:t>
            </a:r>
            <a:endParaRPr lang="en-US" sz="1550" dirty="0"/>
          </a:p>
        </p:txBody>
      </p:sp>
      <p:sp>
        <p:nvSpPr>
          <p:cNvPr id="19" name="Shape 17"/>
          <p:cNvSpPr/>
          <p:nvPr/>
        </p:nvSpPr>
        <p:spPr>
          <a:xfrm>
            <a:off x="5207437" y="3711059"/>
            <a:ext cx="4215408"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20" name="Shape 18"/>
          <p:cNvSpPr/>
          <p:nvPr/>
        </p:nvSpPr>
        <p:spPr>
          <a:xfrm>
            <a:off x="5207437" y="3711059"/>
            <a:ext cx="91440" cy="1824276"/>
          </a:xfrm>
          <a:prstGeom prst="roundRect">
            <a:avLst>
              <a:gd name="adj" fmla="val 91163"/>
            </a:avLst>
          </a:prstGeom>
          <a:solidFill>
            <a:srgbClr val="1B54DA"/>
          </a:solidFill>
          <a:ln/>
        </p:spPr>
        <p:txBody>
          <a:bodyPr/>
          <a:lstStyle/>
          <a:p>
            <a:endParaRPr lang="en-US"/>
          </a:p>
        </p:txBody>
      </p:sp>
      <p:sp>
        <p:nvSpPr>
          <p:cNvPr id="21" name="Text 19"/>
          <p:cNvSpPr/>
          <p:nvPr/>
        </p:nvSpPr>
        <p:spPr>
          <a:xfrm>
            <a:off x="5520095" y="393227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5: Advising</a:t>
            </a:r>
            <a:endParaRPr lang="en-US" sz="1950" dirty="0"/>
          </a:p>
        </p:txBody>
      </p:sp>
      <p:sp>
        <p:nvSpPr>
          <p:cNvPr id="22" name="Text 20"/>
          <p:cNvSpPr/>
          <p:nvPr/>
        </p:nvSpPr>
        <p:spPr>
          <a:xfrm>
            <a:off x="5520095" y="4361498"/>
            <a:ext cx="3681532"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Others decide with your input available. You provide expertise when requested.</a:t>
            </a:r>
            <a:endParaRPr lang="en-US" sz="1550" dirty="0"/>
          </a:p>
        </p:txBody>
      </p:sp>
      <p:sp>
        <p:nvSpPr>
          <p:cNvPr id="23" name="Shape 21"/>
          <p:cNvSpPr/>
          <p:nvPr/>
        </p:nvSpPr>
        <p:spPr>
          <a:xfrm>
            <a:off x="9621203" y="3711059"/>
            <a:ext cx="4215289"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24" name="Shape 22"/>
          <p:cNvSpPr/>
          <p:nvPr/>
        </p:nvSpPr>
        <p:spPr>
          <a:xfrm>
            <a:off x="9621203" y="3711059"/>
            <a:ext cx="91440" cy="1824276"/>
          </a:xfrm>
          <a:prstGeom prst="roundRect">
            <a:avLst>
              <a:gd name="adj" fmla="val 91163"/>
            </a:avLst>
          </a:prstGeom>
          <a:solidFill>
            <a:srgbClr val="1B54DA"/>
          </a:solidFill>
          <a:ln/>
        </p:spPr>
        <p:txBody>
          <a:bodyPr/>
          <a:lstStyle/>
          <a:p>
            <a:endParaRPr lang="en-US"/>
          </a:p>
        </p:txBody>
      </p:sp>
      <p:sp>
        <p:nvSpPr>
          <p:cNvPr id="25" name="Text 23"/>
          <p:cNvSpPr/>
          <p:nvPr/>
        </p:nvSpPr>
        <p:spPr>
          <a:xfrm>
            <a:off x="9933861" y="393227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6: Inquiring</a:t>
            </a:r>
            <a:endParaRPr lang="en-US" sz="1950" dirty="0"/>
          </a:p>
        </p:txBody>
      </p:sp>
      <p:sp>
        <p:nvSpPr>
          <p:cNvPr id="26" name="Text 24"/>
          <p:cNvSpPr/>
          <p:nvPr/>
        </p:nvSpPr>
        <p:spPr>
          <a:xfrm>
            <a:off x="9933861" y="4361498"/>
            <a:ext cx="3681413"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Others decide and inform you afterward. You stay aware without influencing decisions.</a:t>
            </a:r>
            <a:endParaRPr lang="en-US" sz="1550" dirty="0"/>
          </a:p>
        </p:txBody>
      </p:sp>
      <p:sp>
        <p:nvSpPr>
          <p:cNvPr id="27" name="Shape 25"/>
          <p:cNvSpPr/>
          <p:nvPr/>
        </p:nvSpPr>
        <p:spPr>
          <a:xfrm>
            <a:off x="793790" y="5733693"/>
            <a:ext cx="4215289" cy="1824276"/>
          </a:xfrm>
          <a:prstGeom prst="roundRect">
            <a:avLst>
              <a:gd name="adj" fmla="val 4569"/>
            </a:avLst>
          </a:prstGeom>
          <a:solidFill>
            <a:srgbClr val="F9F9FF"/>
          </a:solidFill>
          <a:ln w="22860">
            <a:solidFill>
              <a:srgbClr val="B8C3DF"/>
            </a:solidFill>
            <a:prstDash val="solid"/>
          </a:ln>
        </p:spPr>
        <p:txBody>
          <a:bodyPr/>
          <a:lstStyle/>
          <a:p>
            <a:endParaRPr lang="en-US"/>
          </a:p>
        </p:txBody>
      </p:sp>
      <p:sp>
        <p:nvSpPr>
          <p:cNvPr id="28" name="Shape 26"/>
          <p:cNvSpPr/>
          <p:nvPr/>
        </p:nvSpPr>
        <p:spPr>
          <a:xfrm>
            <a:off x="793790" y="5733693"/>
            <a:ext cx="91440" cy="1824276"/>
          </a:xfrm>
          <a:prstGeom prst="roundRect">
            <a:avLst>
              <a:gd name="adj" fmla="val 91163"/>
            </a:avLst>
          </a:prstGeom>
          <a:solidFill>
            <a:srgbClr val="1B54DA"/>
          </a:solidFill>
          <a:ln/>
        </p:spPr>
        <p:txBody>
          <a:bodyPr/>
          <a:lstStyle/>
          <a:p>
            <a:endParaRPr lang="en-US"/>
          </a:p>
        </p:txBody>
      </p:sp>
      <p:sp>
        <p:nvSpPr>
          <p:cNvPr id="29" name="Text 27"/>
          <p:cNvSpPr/>
          <p:nvPr/>
        </p:nvSpPr>
        <p:spPr>
          <a:xfrm>
            <a:off x="1106448" y="595491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Level 7: Delegating</a:t>
            </a:r>
            <a:endParaRPr lang="en-US" sz="1950" dirty="0"/>
          </a:p>
        </p:txBody>
      </p:sp>
      <p:sp>
        <p:nvSpPr>
          <p:cNvPr id="30" name="Text 28"/>
          <p:cNvSpPr/>
          <p:nvPr/>
        </p:nvSpPr>
        <p:spPr>
          <a:xfrm>
            <a:off x="1106448" y="6384131"/>
            <a:ext cx="3681413"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Complete autonomy. Others decide without needing to inform you. Full empowerment.</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634624"/>
            <a:ext cx="6411635"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Delegation in Agile Teams</a:t>
            </a:r>
            <a:endParaRPr lang="en-US" sz="3900" dirty="0"/>
          </a:p>
        </p:txBody>
      </p:sp>
      <p:sp>
        <p:nvSpPr>
          <p:cNvPr id="3" name="Text 1"/>
          <p:cNvSpPr/>
          <p:nvPr/>
        </p:nvSpPr>
        <p:spPr>
          <a:xfrm>
            <a:off x="793790" y="165153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Agile frameworks are designed to scale through delegation. The entire philosophy centers on empowering teams to self-organize and deliver value independently.</a:t>
            </a:r>
            <a:endParaRPr lang="en-US" sz="1550" dirty="0"/>
          </a:p>
        </p:txBody>
      </p:sp>
      <p:sp>
        <p:nvSpPr>
          <p:cNvPr id="4" name="Text 2"/>
          <p:cNvSpPr/>
          <p:nvPr/>
        </p:nvSpPr>
        <p:spPr>
          <a:xfrm>
            <a:off x="793790" y="2708216"/>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Scrum Teams</a:t>
            </a:r>
            <a:endParaRPr lang="en-US" sz="1950" dirty="0"/>
          </a:p>
        </p:txBody>
      </p:sp>
      <p:sp>
        <p:nvSpPr>
          <p:cNvPr id="5" name="Text 3"/>
          <p:cNvSpPr/>
          <p:nvPr/>
        </p:nvSpPr>
        <p:spPr>
          <a:xfrm>
            <a:off x="793790" y="3216732"/>
            <a:ext cx="3979664"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Self-organize around sprint commitments, making tactical decisions about implementation while staying aligned to sprint goals.</a:t>
            </a:r>
            <a:endParaRPr lang="en-US" sz="1550" dirty="0"/>
          </a:p>
        </p:txBody>
      </p:sp>
      <p:sp>
        <p:nvSpPr>
          <p:cNvPr id="6" name="Text 4"/>
          <p:cNvSpPr/>
          <p:nvPr/>
        </p:nvSpPr>
        <p:spPr>
          <a:xfrm>
            <a:off x="5265182" y="2708216"/>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Product Owners</a:t>
            </a:r>
            <a:endParaRPr lang="en-US" sz="1950" dirty="0"/>
          </a:p>
        </p:txBody>
      </p:sp>
      <p:sp>
        <p:nvSpPr>
          <p:cNvPr id="7" name="Text 5"/>
          <p:cNvSpPr/>
          <p:nvPr/>
        </p:nvSpPr>
        <p:spPr>
          <a:xfrm>
            <a:off x="5265182" y="3216732"/>
            <a:ext cx="3979664"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Define the "what" and "why" through user stories and acceptance criteria, but delegate execution decisions to the development team.</a:t>
            </a:r>
            <a:endParaRPr lang="en-US" sz="1550" dirty="0"/>
          </a:p>
        </p:txBody>
      </p:sp>
      <p:sp>
        <p:nvSpPr>
          <p:cNvPr id="8" name="Text 6"/>
          <p:cNvSpPr/>
          <p:nvPr/>
        </p:nvSpPr>
        <p:spPr>
          <a:xfrm>
            <a:off x="9736574" y="2708216"/>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Scrum Masters</a:t>
            </a:r>
            <a:endParaRPr lang="en-US" sz="1950" dirty="0"/>
          </a:p>
        </p:txBody>
      </p:sp>
      <p:sp>
        <p:nvSpPr>
          <p:cNvPr id="9" name="Text 7"/>
          <p:cNvSpPr/>
          <p:nvPr/>
        </p:nvSpPr>
        <p:spPr>
          <a:xfrm>
            <a:off x="9736574" y="3216732"/>
            <a:ext cx="4115038"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Coach, empower, and remove obstacles instead of directing tasks. They enable team autonomy while maintaining Agile principles.</a:t>
            </a:r>
            <a:endParaRPr lang="en-US" sz="1550" dirty="0"/>
          </a:p>
        </p:txBody>
      </p:sp>
      <p:sp>
        <p:nvSpPr>
          <p:cNvPr id="10" name="Text 8"/>
          <p:cNvSpPr/>
          <p:nvPr/>
        </p:nvSpPr>
        <p:spPr>
          <a:xfrm>
            <a:off x="793790" y="488872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By embracing delegation, Agile leaders enable cross-functional teams to </a:t>
            </a:r>
            <a:r>
              <a:rPr lang="en-US" sz="1550" b="1" dirty="0">
                <a:solidFill>
                  <a:srgbClr val="1B54DA"/>
                </a:solidFill>
                <a:latin typeface="Nobile" pitchFamily="34" charset="0"/>
                <a:ea typeface="Nobile" pitchFamily="34" charset="-122"/>
                <a:cs typeface="Nobile" pitchFamily="34" charset="-120"/>
              </a:rPr>
              <a:t>deliver faster, adapt quicker, and grow stronger</a:t>
            </a:r>
            <a:r>
              <a:rPr lang="en-US" sz="1550" dirty="0">
                <a:solidFill>
                  <a:srgbClr val="404155"/>
                </a:solidFill>
                <a:latin typeface="Nobile" pitchFamily="34" charset="0"/>
                <a:ea typeface="Nobile" pitchFamily="34" charset="-122"/>
                <a:cs typeface="Nobile" pitchFamily="34" charset="-120"/>
              </a:rPr>
              <a:t>. The framework itself is a delegation model scaled across entire organizations.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TotalTime>
  <Words>1718</Words>
  <Application>Microsoft Office PowerPoint</Application>
  <PresentationFormat>Custom</PresentationFormat>
  <Paragraphs>152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Nobile</vt:lpstr>
      <vt:lpstr>Alexandria Light</vt:lpstr>
      <vt:lpstr>Arial</vt:lpstr>
      <vt:lpstr>Alexandria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3</cp:revision>
  <dcterms:created xsi:type="dcterms:W3CDTF">2025-09-08T13:05:38Z</dcterms:created>
  <dcterms:modified xsi:type="dcterms:W3CDTF">2026-04-19T23:41:21Z</dcterms:modified>
</cp:coreProperties>
</file>