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Open Sans" panose="020B0606030504020204" pitchFamily="3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5551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15522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97800" y="567725"/>
            <a:ext cx="9130795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Copilot: Revolutionizing Productivity or Creating Dependency?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4997800" y="3034224"/>
            <a:ext cx="91307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AI-powered tools are reshaping how we work. GitHub Copilot leads this transformation across development, writing, and business.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4997800" y="4015179"/>
            <a:ext cx="91307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Let's explore its impacts, benefits, and potential pitfalls.</a:t>
            </a:r>
            <a:endParaRPr lang="en-US" sz="17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4D0E3DCD-D28D-2215-C7A0-122FD0309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801" y="4633233"/>
            <a:ext cx="4413828" cy="7416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31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5779" y="588764"/>
            <a:ext cx="5992773" cy="669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Understanding Copilot</a:t>
            </a:r>
            <a:endParaRPr lang="en-US" sz="4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779" y="1579007"/>
            <a:ext cx="1070610" cy="128480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27501" y="1793081"/>
            <a:ext cx="283916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AI-Powered Assistant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7627501" y="2256115"/>
            <a:ext cx="6253520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Built on OpenAI's Codex model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5779" y="2863810"/>
            <a:ext cx="1070610" cy="128480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27501" y="3077885"/>
            <a:ext cx="267664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Code Completion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7627501" y="3540919"/>
            <a:ext cx="6253520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Generates snippets from natural language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779" y="4148614"/>
            <a:ext cx="1070610" cy="128480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27501" y="4362688"/>
            <a:ext cx="2860000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Microsoft Integration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7627501" y="4825722"/>
            <a:ext cx="6253520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Extended into Office tools and software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779" y="5433417"/>
            <a:ext cx="1070610" cy="128480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627501" y="5647492"/>
            <a:ext cx="267664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Digital Collaborator</a:t>
            </a:r>
            <a:endParaRPr lang="en-US" sz="2100" dirty="0"/>
          </a:p>
        </p:txBody>
      </p:sp>
      <p:sp>
        <p:nvSpPr>
          <p:cNvPr id="15" name="Text 8"/>
          <p:cNvSpPr/>
          <p:nvPr/>
        </p:nvSpPr>
        <p:spPr>
          <a:xfrm>
            <a:off x="7627501" y="6110526"/>
            <a:ext cx="6253520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Functions as a virtual pair programmer</a:t>
            </a:r>
            <a:endParaRPr lang="en-US" sz="1650" dirty="0"/>
          </a:p>
        </p:txBody>
      </p:sp>
      <p:sp>
        <p:nvSpPr>
          <p:cNvPr id="16" name="Text 9"/>
          <p:cNvSpPr/>
          <p:nvPr/>
        </p:nvSpPr>
        <p:spPr>
          <a:xfrm>
            <a:off x="6235779" y="6959084"/>
            <a:ext cx="7645241" cy="685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Copilot acts as your digital teammate. It understands context and provides real-time suggestions.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073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Productivity Boost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313146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67" y="2767251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539960"/>
            <a:ext cx="35427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Accelerated Development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030379"/>
            <a:ext cx="371391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Generate boilerplate code instantly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604855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93790" y="3733443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89" y="4187547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3960257"/>
            <a:ext cx="28395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Focus on Core Tasks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450675"/>
            <a:ext cx="28395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Skip repetitive work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025152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93790" y="5153739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011" y="5607844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380553"/>
            <a:ext cx="25988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Time Efficiency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5870972"/>
            <a:ext cx="25988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Complete projects faster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793790" y="671583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Copilot handles routine coding tasks. This lets developers focus on challenging problems that need human insight.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2023"/>
            <a:ext cx="617862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Learning Acceleration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7339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Ask in Plain English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224332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Phrase problems in natural language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2867501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733913"/>
            <a:ext cx="32532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Receive Code Examples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224332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Get working solutions instantly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256002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186482"/>
            <a:ext cx="289536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Understand Patterns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676900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Learn from AI-generated approaches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481876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1864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Apply Knowledge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676900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Build on what you've learned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093375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793790" y="69245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 newcomers, Copilot serves as a real-time mentor. It demonstrates solutions and explains different approaches.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9962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Enhanced Focus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861917"/>
            <a:ext cx="412075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70%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1436489" y="58937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Reduced Googling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6384131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Less time hunting for syntax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254704" y="4861917"/>
            <a:ext cx="4120872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45%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5897523" y="58937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Fewer Interruptions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254704" y="6384131"/>
            <a:ext cx="41208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Stay in your workflow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715738" y="4861917"/>
            <a:ext cx="412075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85%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10358438" y="58937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Context Retention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715738" y="6384131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Maintain problem-solving momentum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93790" y="700218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Copilot helps maintain deep work. You save time by avoiding constant searches for code snippets or documentation.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596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Creative Solutions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188369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804398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4151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Novel Approaches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2905601"/>
            <a:ext cx="323326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Discover unexpected solutions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508415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3551992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006096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778806"/>
            <a:ext cx="405098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Alternative Implementations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269224"/>
            <a:ext cx="40509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Consider different coding patterns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4872038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4915614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369719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142428"/>
            <a:ext cx="28698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Efficient Algorithms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5632847"/>
            <a:ext cx="29385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Learn optimized techniques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47771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Copilot often suggests unexpected solutions. It draws from patterns across millions of repositories to inspire new approaches.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86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5069" y="611862"/>
            <a:ext cx="7034689" cy="695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The Dependency Concern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265069" y="1891189"/>
            <a:ext cx="500539" cy="500539"/>
          </a:xfrm>
          <a:prstGeom prst="roundRect">
            <a:avLst>
              <a:gd name="adj" fmla="val 18670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472" y="1932920"/>
            <a:ext cx="333732" cy="4170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88016" y="1891189"/>
            <a:ext cx="2781181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Skill Atrophy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6988016" y="2372320"/>
            <a:ext cx="6863715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Critical thinking may decline with overreliance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265069" y="3200995"/>
            <a:ext cx="500539" cy="500539"/>
          </a:xfrm>
          <a:prstGeom prst="roundRect">
            <a:avLst>
              <a:gd name="adj" fmla="val 18670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472" y="3242727"/>
            <a:ext cx="333732" cy="4170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88016" y="3200995"/>
            <a:ext cx="2781181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Learning Gaps</a:t>
            </a:r>
            <a:endParaRPr lang="en-US" sz="2150" dirty="0"/>
          </a:p>
        </p:txBody>
      </p:sp>
      <p:sp>
        <p:nvSpPr>
          <p:cNvPr id="11" name="Text 6"/>
          <p:cNvSpPr/>
          <p:nvPr/>
        </p:nvSpPr>
        <p:spPr>
          <a:xfrm>
            <a:off x="6988016" y="3682127"/>
            <a:ext cx="6863715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Fundamentals might be skipped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65069" y="4510802"/>
            <a:ext cx="500539" cy="500539"/>
          </a:xfrm>
          <a:prstGeom prst="roundRect">
            <a:avLst>
              <a:gd name="adj" fmla="val 18670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472" y="4552533"/>
            <a:ext cx="333732" cy="41707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88016" y="4510802"/>
            <a:ext cx="3089077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Debugging Challenges</a:t>
            </a:r>
            <a:endParaRPr lang="en-US" sz="2150" dirty="0"/>
          </a:p>
        </p:txBody>
      </p:sp>
      <p:sp>
        <p:nvSpPr>
          <p:cNvPr id="15" name="Text 9"/>
          <p:cNvSpPr/>
          <p:nvPr/>
        </p:nvSpPr>
        <p:spPr>
          <a:xfrm>
            <a:off x="6988016" y="4991933"/>
            <a:ext cx="6863715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Harder to fix what you don't understand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6265069" y="5820608"/>
            <a:ext cx="500539" cy="500539"/>
          </a:xfrm>
          <a:prstGeom prst="roundRect">
            <a:avLst>
              <a:gd name="adj" fmla="val 18670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8472" y="5862340"/>
            <a:ext cx="333732" cy="41707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988016" y="5820608"/>
            <a:ext cx="3996452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Diminished Problem-Solving</a:t>
            </a:r>
            <a:endParaRPr lang="en-US" sz="2150" dirty="0"/>
          </a:p>
        </p:txBody>
      </p:sp>
      <p:sp>
        <p:nvSpPr>
          <p:cNvPr id="19" name="Text 12"/>
          <p:cNvSpPr/>
          <p:nvPr/>
        </p:nvSpPr>
        <p:spPr>
          <a:xfrm>
            <a:off x="6988016" y="6301740"/>
            <a:ext cx="6863715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Reduced practice with complex challenges</a:t>
            </a:r>
            <a:endParaRPr lang="en-US" sz="1750" dirty="0"/>
          </a:p>
        </p:txBody>
      </p:sp>
      <p:sp>
        <p:nvSpPr>
          <p:cNvPr id="20" name="Text 13"/>
          <p:cNvSpPr/>
          <p:nvPr/>
        </p:nvSpPr>
        <p:spPr>
          <a:xfrm>
            <a:off x="6265069" y="6908006"/>
            <a:ext cx="7586663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Overreliance risks weakening core skills. The ease of AI assistance can undermine the learning process.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1726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8290" y="2650569"/>
            <a:ext cx="4345305" cy="543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Quality Concerns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03770" y="3454360"/>
            <a:ext cx="22860" cy="3823573"/>
          </a:xfrm>
          <a:prstGeom prst="roundRect">
            <a:avLst>
              <a:gd name="adj" fmla="val 319345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621185" y="3833932"/>
            <a:ext cx="521375" cy="22860"/>
          </a:xfrm>
          <a:prstGeom prst="roundRect">
            <a:avLst>
              <a:gd name="adj" fmla="val 319345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7119699" y="3649861"/>
            <a:ext cx="391001" cy="391001"/>
          </a:xfrm>
          <a:prstGeom prst="roundRect">
            <a:avLst>
              <a:gd name="adj" fmla="val 18671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4886" y="3682425"/>
            <a:ext cx="260628" cy="32587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273510" y="3628072"/>
            <a:ext cx="2172653" cy="271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AI Generates Code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608290" y="4003834"/>
            <a:ext cx="5837873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Based on pattern recognition, not understanding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7487841" y="4702850"/>
            <a:ext cx="521375" cy="22860"/>
          </a:xfrm>
          <a:prstGeom prst="roundRect">
            <a:avLst>
              <a:gd name="adj" fmla="val 319345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7119699" y="4518779"/>
            <a:ext cx="391001" cy="391001"/>
          </a:xfrm>
          <a:prstGeom prst="roundRect">
            <a:avLst>
              <a:gd name="adj" fmla="val 18671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886" y="4551343"/>
            <a:ext cx="260628" cy="32587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184237" y="4496991"/>
            <a:ext cx="2471738" cy="271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Introduces Subtle Bugs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8184237" y="4872752"/>
            <a:ext cx="5837873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Logic errors that look correct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6621185" y="5484852"/>
            <a:ext cx="521375" cy="22860"/>
          </a:xfrm>
          <a:prstGeom prst="roundRect">
            <a:avLst>
              <a:gd name="adj" fmla="val 319345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7119699" y="5300782"/>
            <a:ext cx="391001" cy="391001"/>
          </a:xfrm>
          <a:prstGeom prst="roundRect">
            <a:avLst>
              <a:gd name="adj" fmla="val 18671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4886" y="5333345"/>
            <a:ext cx="260628" cy="32587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927158" y="5278993"/>
            <a:ext cx="2519005" cy="271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Security Vulnerabilities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608290" y="5654754"/>
            <a:ext cx="5837873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May include outdated or unsafe patterns</a:t>
            </a:r>
            <a:endParaRPr lang="en-US" sz="1350" dirty="0"/>
          </a:p>
        </p:txBody>
      </p:sp>
      <p:sp>
        <p:nvSpPr>
          <p:cNvPr id="20" name="Shape 14"/>
          <p:cNvSpPr/>
          <p:nvPr/>
        </p:nvSpPr>
        <p:spPr>
          <a:xfrm>
            <a:off x="7487841" y="6266974"/>
            <a:ext cx="521375" cy="22860"/>
          </a:xfrm>
          <a:prstGeom prst="roundRect">
            <a:avLst>
              <a:gd name="adj" fmla="val 319345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7119699" y="6082903"/>
            <a:ext cx="391001" cy="391001"/>
          </a:xfrm>
          <a:prstGeom prst="roundRect">
            <a:avLst>
              <a:gd name="adj" fmla="val 18671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4886" y="6115467"/>
            <a:ext cx="260628" cy="32587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184237" y="6061115"/>
            <a:ext cx="2648069" cy="271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Human Review Required</a:t>
            </a:r>
            <a:endParaRPr lang="en-US" sz="1700" dirty="0"/>
          </a:p>
        </p:txBody>
      </p:sp>
      <p:sp>
        <p:nvSpPr>
          <p:cNvPr id="24" name="Text 17"/>
          <p:cNvSpPr/>
          <p:nvPr/>
        </p:nvSpPr>
        <p:spPr>
          <a:xfrm>
            <a:off x="8184237" y="6436876"/>
            <a:ext cx="5837873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Verification remains essential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608290" y="7473434"/>
            <a:ext cx="13413819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Copilot's suggestions need careful review. It can generate inefficient, incorrect, or even insecure code.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56999"/>
            <a:ext cx="694182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Security and Compliance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1805940"/>
            <a:ext cx="3664863" cy="2773799"/>
          </a:xfrm>
          <a:prstGeom prst="roundRect">
            <a:avLst>
              <a:gd name="adj" fmla="val 3435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14624" y="20403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Copyright Concerns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2530793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May reproduce licensed code without attribution. This creates potential legal exposure for organizations adopting Copilot.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1805940"/>
            <a:ext cx="3664863" cy="2773799"/>
          </a:xfrm>
          <a:prstGeom prst="roundRect">
            <a:avLst>
              <a:gd name="adj" fmla="val 3435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406301" y="20403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Security Risks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2530793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Generated code might contain known vulnerabilities. These can introduce weaknesses that attackers could exploit.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4806553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14624" y="50409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Data Privacy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5531406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Input data may be processed on external servers. This raises questions about sensitive information handling.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6280190" y="6746796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Organizations must establish clear policies. Review processes should verify AI-generated code meets all legal requirements.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202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Context Limitations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197418" y="26431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Local Scope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133606"/>
            <a:ext cx="4238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Understands immediate context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362" y="3356372"/>
            <a:ext cx="318968" cy="39862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97628" y="2643188"/>
            <a:ext cx="34053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Architecture Blind Spots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597628" y="3133606"/>
            <a:ext cx="42389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Misses overall system design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6713" y="3356372"/>
            <a:ext cx="318968" cy="3986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597628" y="4914305"/>
            <a:ext cx="28514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Business Logic Gaps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597628" y="5404723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Cannot grasp domain-specific requirements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6713" y="5018723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2197418" y="50957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Project History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586174"/>
            <a:ext cx="4238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Limited awareness of past decisions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104430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362" y="5018723"/>
            <a:ext cx="318968" cy="398621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793790" y="692455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Copilot lacks full project understanding. It may suggest code that conflicts with existing architecture or requirements.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65935"/>
            <a:ext cx="606837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Cost and Accessibility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416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Pricing Structure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22834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Monthly subscription model limits access. Small teams and individual developers face budget constraints.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55271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Enterprise pricing scales with team size. This creates significant expenditure for larger organizations.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30416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Free Alternatives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99521" y="3622834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Open-source competitors offer limited capabilities. They provide basic functionality without subscription fees.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4552712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Student programs and open-source exemptions exist. These create educational opportunities despite cost barriers.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610064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subscription model creates adoption barriers. Organizations must weigh productivity gains against ongoing costs.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4015" y="545544"/>
            <a:ext cx="4957763" cy="619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Finding Balance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15" y="1462683"/>
            <a:ext cx="495776" cy="4957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94015" y="2156698"/>
            <a:ext cx="2386965" cy="619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Use as Assistant, Not Replacement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94015" y="2895243"/>
            <a:ext cx="2386965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Augment human skills without surrendering critical thinking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8398" y="1462683"/>
            <a:ext cx="495776" cy="4957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378398" y="2156698"/>
            <a:ext cx="2387084" cy="309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Verify All Output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3378398" y="2585442"/>
            <a:ext cx="2387084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Always review generated code before implementation</a:t>
            </a:r>
            <a:endParaRPr lang="en-US" sz="1550" dirty="0"/>
          </a:p>
        </p:txBody>
      </p:sp>
      <p:sp>
        <p:nvSpPr>
          <p:cNvPr id="10" name="Shape 5"/>
          <p:cNvSpPr/>
          <p:nvPr/>
        </p:nvSpPr>
        <p:spPr>
          <a:xfrm>
            <a:off x="6087785" y="1452920"/>
            <a:ext cx="446008" cy="515422"/>
          </a:xfrm>
          <a:prstGeom prst="roundRect">
            <a:avLst>
              <a:gd name="adj" fmla="val 12301"/>
            </a:avLst>
          </a:prstGeom>
          <a:solidFill>
            <a:srgbClr val="E5E0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2901" y="1462683"/>
            <a:ext cx="495776" cy="49577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062901" y="2156698"/>
            <a:ext cx="2387084" cy="619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Continue Learning Fundamentals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6062901" y="2895243"/>
            <a:ext cx="2387084" cy="6346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Maintain core skills alongside AI assistance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015" y="4441984"/>
            <a:ext cx="495776" cy="49577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94015" y="5135999"/>
            <a:ext cx="2386965" cy="619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Establish Best Practices</a:t>
            </a:r>
            <a:endParaRPr lang="en-US" sz="1950" dirty="0"/>
          </a:p>
        </p:txBody>
      </p:sp>
      <p:sp>
        <p:nvSpPr>
          <p:cNvPr id="16" name="Text 9"/>
          <p:cNvSpPr/>
          <p:nvPr/>
        </p:nvSpPr>
        <p:spPr>
          <a:xfrm>
            <a:off x="694015" y="5874544"/>
            <a:ext cx="2386965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Create organizational guidelines for responsible AI use</a:t>
            </a:r>
            <a:endParaRPr lang="en-US" sz="1550" dirty="0"/>
          </a:p>
        </p:txBody>
      </p:sp>
      <p:sp>
        <p:nvSpPr>
          <p:cNvPr id="17" name="Text 10"/>
          <p:cNvSpPr/>
          <p:nvPr/>
        </p:nvSpPr>
        <p:spPr>
          <a:xfrm>
            <a:off x="694015" y="7049453"/>
            <a:ext cx="7755969" cy="6346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Copilot shines as a collaborative tool. When used thoughtfully, it accelerates work without compromising quality or skills.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637</Words>
  <Application>Microsoft Office PowerPoint</Application>
  <PresentationFormat>Custom</PresentationFormat>
  <Paragraphs>118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Open Sans</vt:lpstr>
      <vt:lpstr>Arial</vt:lpstr>
      <vt:lpstr>Merriweather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Kimberly Wiethoff</cp:lastModifiedBy>
  <cp:revision>3</cp:revision>
  <dcterms:created xsi:type="dcterms:W3CDTF">2025-04-01T19:39:12Z</dcterms:created>
  <dcterms:modified xsi:type="dcterms:W3CDTF">2026-04-19T21:35:15Z</dcterms:modified>
</cp:coreProperties>
</file>