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Gelasio" panose="020B0604020202020204" charset="0"/>
      <p:regular r:id="rId15"/>
    </p:embeddedFont>
    <p:embeddedFont>
      <p:font typeface="Gelasio Semi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85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008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svg"/><Relationship Id="rId5" Type="http://schemas.openxmlformats.org/officeDocument/2006/relationships/image" Target="../media/image38.svg"/><Relationship Id="rId4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svg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39986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What Project Managers Need to Know About Microsoft Dynamics CRM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306485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comprehensive guide for project managers navigating the powerful ecosystem of Microsoft Dynamics CRM to drive project success and deliver outstanding customer service.</a:t>
            </a:r>
            <a:endParaRPr lang="en-US" sz="17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650343"/>
            <a:ext cx="7556421" cy="139541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93790" y="630090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#MicrosoftDynamicsCRM, #Dynamics365. #PowerPlatform. #CRMImplementation. #DynamicsCRM. #PowerApps. #PowerAutomate, #MicrosoftPowerPlatform #ManagingProjectsTheAgileWay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1354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Licensing and Environment Management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47126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8860" y="2556272"/>
            <a:ext cx="340162" cy="34016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2549128"/>
            <a:ext cx="308431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Environment Strategy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3039547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Define Dev, Test, UAT, and Production environments early in the project.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793790" y="421898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860" y="4303990"/>
            <a:ext cx="340162" cy="34016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530906" y="4296847"/>
            <a:ext cx="30455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Deployment Schedule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530906" y="4787265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Plan careful timing for moving changes between environments.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560379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8860" y="5688806"/>
            <a:ext cx="340162" cy="34016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5681663"/>
            <a:ext cx="29590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License Management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530906" y="6172081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Understand how licensing tiers impact user roles and access.</a:t>
            </a:r>
            <a:endParaRPr lang="en-US" sz="1750" dirty="0"/>
          </a:p>
        </p:txBody>
      </p:sp>
      <p:sp>
        <p:nvSpPr>
          <p:cNvPr id="16" name="Text 10"/>
          <p:cNvSpPr/>
          <p:nvPr/>
        </p:nvSpPr>
        <p:spPr>
          <a:xfrm>
            <a:off x="793790" y="6790134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Don't overlook licensing and environment setup. Coordinate with IT to manage these critical aspects effectively.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36439"/>
            <a:ext cx="77292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Power Platform Integration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98846"/>
            <a:ext cx="4158615" cy="25702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9958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Power BI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486281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Create interactive reports and dashboards to visualize CRM data and track KPIs.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198846"/>
            <a:ext cx="4158615" cy="25702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49958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Power Automate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486281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Build automated workflows between apps and services to streamline processes.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198846"/>
            <a:ext cx="4158615" cy="257020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49958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Power Apps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486281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Develop custom applications that extend CRM functionality without extensive coding.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93790" y="683013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Explore how these Power Platform tools can enhance the CRM experience through automation, visualization, and customization.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0660" y="652582"/>
            <a:ext cx="5316260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Final Thoughts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6230660" y="1722358"/>
            <a:ext cx="3703082" cy="701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55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3</a:t>
            </a:r>
            <a:endParaRPr lang="en-US" sz="5500" dirty="0"/>
          </a:p>
        </p:txBody>
      </p:sp>
      <p:sp>
        <p:nvSpPr>
          <p:cNvPr id="5" name="Text 2"/>
          <p:cNvSpPr/>
          <p:nvPr/>
        </p:nvSpPr>
        <p:spPr>
          <a:xfrm>
            <a:off x="6753106" y="2679740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Core Modules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6230660" y="3131582"/>
            <a:ext cx="3703082" cy="659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Sales, Service, and Marketing form the foundation.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10182939" y="1722358"/>
            <a:ext cx="3703201" cy="701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55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5+</a:t>
            </a:r>
            <a:endParaRPr lang="en-US" sz="5500" dirty="0"/>
          </a:p>
        </p:txBody>
      </p:sp>
      <p:sp>
        <p:nvSpPr>
          <p:cNvPr id="8" name="Text 5"/>
          <p:cNvSpPr/>
          <p:nvPr/>
        </p:nvSpPr>
        <p:spPr>
          <a:xfrm>
            <a:off x="10705505" y="2679740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Integration Points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10182939" y="3131582"/>
            <a:ext cx="3703201" cy="659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Connect with multiple business systems.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8206740" y="4295656"/>
            <a:ext cx="3703201" cy="701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55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100%</a:t>
            </a:r>
            <a:endParaRPr lang="en-US" sz="5500" dirty="0"/>
          </a:p>
        </p:txBody>
      </p:sp>
      <p:sp>
        <p:nvSpPr>
          <p:cNvPr id="11" name="Text 8"/>
          <p:cNvSpPr/>
          <p:nvPr/>
        </p:nvSpPr>
        <p:spPr>
          <a:xfrm>
            <a:off x="8729305" y="5253038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Adoption Goal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8206740" y="5704880"/>
            <a:ext cx="3703201" cy="659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Success depends on complete user engagement.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6230660" y="6588204"/>
            <a:ext cx="7655481" cy="988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Microsoft Dynamics CRM transforms how organizations manage customer relationships. As a project manager, ensure implementation aligns with business goals and delivers real value.</a:t>
            </a:r>
            <a:endParaRPr lang="en-US" sz="1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6642" y="705088"/>
            <a:ext cx="7630716" cy="1351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Microsoft Dynamics CRM Overview</a:t>
            </a:r>
            <a:endParaRPr lang="en-US" sz="4250" dirty="0"/>
          </a:p>
        </p:txBody>
      </p:sp>
      <p:sp>
        <p:nvSpPr>
          <p:cNvPr id="4" name="Text 1"/>
          <p:cNvSpPr/>
          <p:nvPr/>
        </p:nvSpPr>
        <p:spPr>
          <a:xfrm>
            <a:off x="756642" y="2365534"/>
            <a:ext cx="7630716" cy="1013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 today's customer-centric business environment, CRM systems are essential for growth. Microsoft Dynamics CRM helps streamline sales, marketing, and customer service.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756642" y="3610689"/>
            <a:ext cx="7630716" cy="6755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For project managers, it's not just software—it's a robust ecosystem impacting project success.</a:t>
            </a:r>
            <a:endParaRPr lang="en-US" sz="1700" dirty="0"/>
          </a:p>
        </p:txBody>
      </p:sp>
      <p:sp>
        <p:nvSpPr>
          <p:cNvPr id="6" name="Shape 3"/>
          <p:cNvSpPr/>
          <p:nvPr/>
        </p:nvSpPr>
        <p:spPr>
          <a:xfrm>
            <a:off x="756642" y="4518065"/>
            <a:ext cx="3712369" cy="1569125"/>
          </a:xfrm>
          <a:prstGeom prst="roundRect">
            <a:avLst>
              <a:gd name="adj" fmla="val 2067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972741" y="4734163"/>
            <a:ext cx="2702362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Streamline Sales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972741" y="5195530"/>
            <a:ext cx="3280172" cy="6755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Track leads, opportunities, and customer engagements efficiently.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4674989" y="4518065"/>
            <a:ext cx="3712369" cy="1569125"/>
          </a:xfrm>
          <a:prstGeom prst="roundRect">
            <a:avLst>
              <a:gd name="adj" fmla="val 2067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4891088" y="4734163"/>
            <a:ext cx="2702362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Enhance Marketing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4891088" y="5195530"/>
            <a:ext cx="3280172" cy="6755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Drive campaigns, manage events, and nurture leads effectively.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756642" y="6293167"/>
            <a:ext cx="7630716" cy="1231344"/>
          </a:xfrm>
          <a:prstGeom prst="roundRect">
            <a:avLst>
              <a:gd name="adj" fmla="val 2634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972741" y="6509266"/>
            <a:ext cx="2702362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Improve Service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972741" y="6970633"/>
            <a:ext cx="7198519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Manage service requests, cases, and support operations seamlessly.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202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Core Modules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35973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Sales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087773"/>
            <a:ext cx="3785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Manages leads, opportunities, accounts, and customer engagements.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80033" y="4227314"/>
            <a:ext cx="318968" cy="3189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25524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Customer Service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597628" y="3042880"/>
            <a:ext cx="42389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Tracks service requests, cases, and support operations.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43230" y="3209330"/>
            <a:ext cx="318968" cy="31896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597628" y="50050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Marketing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597628" y="5495449"/>
            <a:ext cx="42389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Drives campaigns, manages events, and nurtures leads.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43230" y="5245298"/>
            <a:ext cx="318968" cy="31896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93790" y="692455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As a project manager, understand which modules are in scope. Each has unique business objectives, stakeholders, and workflows.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58466"/>
            <a:ext cx="645711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Stakeholder Alignment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107406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54674" y="2334220"/>
            <a:ext cx="300561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Identify Stakeholders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154674" y="2824639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Map all departments involved in the CRM project.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468291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54674" y="36951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Regular Check-ins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154674" y="4185523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Maintain consistent communication across teams.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4829175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54674" y="50559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Clarify Goals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154674" y="5546408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Create shared understanding of success criteria.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793790" y="6445210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CRM projects span multiple departments—sales, marketing, IT, customer service, and finance. Each has unique expectations.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11417"/>
            <a:ext cx="931283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Out-of-the-Box vs. Customization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087172"/>
            <a:ext cx="33179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Out-of-the-Box Benefits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668316"/>
            <a:ext cx="6244709" cy="168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Faster implementation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Easier upgrades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Lower maintenance costs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Microsoft support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3087172"/>
            <a:ext cx="42261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Customization Considerations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3668316"/>
            <a:ext cx="6244709" cy="168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Longer development time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Higher maintenance needs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Potential upgrade issues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Specialized support required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692259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Dynamics CRM offers high flexibility. Project managers should encourage out-of-the-box features when possible and manage scope creep proactively.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288"/>
            <a:ext cx="583727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Integration Planning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131695"/>
            <a:ext cx="2173724" cy="1306949"/>
          </a:xfrm>
          <a:prstGeom prst="roundRect">
            <a:avLst>
              <a:gd name="adj" fmla="val 2603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1167" y="2625566"/>
            <a:ext cx="318968" cy="31896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3585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Identify Systems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194328" y="2848928"/>
            <a:ext cx="41898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Map all systems needing CRM integration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080861" y="3423404"/>
            <a:ext cx="10642402" cy="15240"/>
          </a:xfrm>
          <a:prstGeom prst="roundRect">
            <a:avLst>
              <a:gd name="adj" fmla="val 223256"/>
            </a:avLst>
          </a:prstGeom>
          <a:solidFill>
            <a:srgbClr val="D4CEC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793790" y="3551992"/>
            <a:ext cx="4347567" cy="1306949"/>
          </a:xfrm>
          <a:prstGeom prst="roundRect">
            <a:avLst>
              <a:gd name="adj" fmla="val 2603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8089" y="4045863"/>
            <a:ext cx="318968" cy="31896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37788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Assess APIs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68171" y="4269224"/>
            <a:ext cx="471832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Evaluate existing APIs and middleware options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54704" y="4843701"/>
            <a:ext cx="8468558" cy="15240"/>
          </a:xfrm>
          <a:prstGeom prst="roundRect">
            <a:avLst>
              <a:gd name="adj" fmla="val 223256"/>
            </a:avLst>
          </a:prstGeom>
          <a:solidFill>
            <a:srgbClr val="D4CEC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793790" y="4972288"/>
            <a:ext cx="6521410" cy="1306949"/>
          </a:xfrm>
          <a:prstGeom prst="roundRect">
            <a:avLst>
              <a:gd name="adj" fmla="val 2603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95011" y="5466159"/>
            <a:ext cx="318968" cy="31896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1991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Map Data Flows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42014" y="5689521"/>
            <a:ext cx="444853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Document how data moves between systems</a:t>
            </a:r>
            <a:endParaRPr lang="en-US" sz="1750" dirty="0"/>
          </a:p>
        </p:txBody>
      </p:sp>
      <p:sp>
        <p:nvSpPr>
          <p:cNvPr id="17" name="Text 12"/>
          <p:cNvSpPr/>
          <p:nvPr/>
        </p:nvSpPr>
        <p:spPr>
          <a:xfrm>
            <a:off x="793790" y="653438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CRM projects often require integrations with ERP systems, email platforms, and marketing tools. These integrations can become complex and cause delays.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7807" y="640437"/>
            <a:ext cx="5582007" cy="697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Data Migration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6518910" y="1667828"/>
            <a:ext cx="30480" cy="4965383"/>
          </a:xfrm>
          <a:prstGeom prst="roundRect">
            <a:avLst>
              <a:gd name="adj" fmla="val 109884"/>
            </a:avLst>
          </a:prstGeom>
          <a:solidFill>
            <a:srgbClr val="D4CEC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739592" y="1903690"/>
            <a:ext cx="669846" cy="30480"/>
          </a:xfrm>
          <a:prstGeom prst="roundRect">
            <a:avLst>
              <a:gd name="adj" fmla="val 109884"/>
            </a:avLst>
          </a:prstGeom>
          <a:solidFill>
            <a:srgbClr val="D4CEC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6267748" y="1667828"/>
            <a:ext cx="502325" cy="502325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1389" y="1751409"/>
            <a:ext cx="334923" cy="33492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635359" y="1744504"/>
            <a:ext cx="2905482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Source Identification</a:t>
            </a:r>
            <a:endParaRPr lang="en-US" sz="2150" dirty="0"/>
          </a:p>
        </p:txBody>
      </p:sp>
      <p:sp>
        <p:nvSpPr>
          <p:cNvPr id="9" name="Text 5"/>
          <p:cNvSpPr/>
          <p:nvPr/>
        </p:nvSpPr>
        <p:spPr>
          <a:xfrm>
            <a:off x="7635359" y="2225159"/>
            <a:ext cx="62136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Identify all data sources and owners.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6739592" y="3254931"/>
            <a:ext cx="669846" cy="30480"/>
          </a:xfrm>
          <a:prstGeom prst="roundRect">
            <a:avLst>
              <a:gd name="adj" fmla="val 109884"/>
            </a:avLst>
          </a:prstGeom>
          <a:solidFill>
            <a:srgbClr val="D4CEC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7"/>
          <p:cNvSpPr/>
          <p:nvPr/>
        </p:nvSpPr>
        <p:spPr>
          <a:xfrm>
            <a:off x="6267748" y="3019068"/>
            <a:ext cx="502325" cy="502325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1389" y="3102650"/>
            <a:ext cx="334923" cy="33492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635359" y="3095744"/>
            <a:ext cx="2790944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Data Cleansing</a:t>
            </a:r>
            <a:endParaRPr lang="en-US" sz="2150" dirty="0"/>
          </a:p>
        </p:txBody>
      </p:sp>
      <p:sp>
        <p:nvSpPr>
          <p:cNvPr id="14" name="Text 9"/>
          <p:cNvSpPr/>
          <p:nvPr/>
        </p:nvSpPr>
        <p:spPr>
          <a:xfrm>
            <a:off x="7635359" y="3576399"/>
            <a:ext cx="62136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Remove duplicates and standardize formats.</a:t>
            </a:r>
            <a:endParaRPr lang="en-US" sz="1750" dirty="0"/>
          </a:p>
        </p:txBody>
      </p:sp>
      <p:sp>
        <p:nvSpPr>
          <p:cNvPr id="15" name="Shape 10"/>
          <p:cNvSpPr/>
          <p:nvPr/>
        </p:nvSpPr>
        <p:spPr>
          <a:xfrm>
            <a:off x="6739592" y="4606171"/>
            <a:ext cx="669846" cy="30480"/>
          </a:xfrm>
          <a:prstGeom prst="roundRect">
            <a:avLst>
              <a:gd name="adj" fmla="val 109884"/>
            </a:avLst>
          </a:prstGeom>
          <a:solidFill>
            <a:srgbClr val="D4CEC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1"/>
          <p:cNvSpPr/>
          <p:nvPr/>
        </p:nvSpPr>
        <p:spPr>
          <a:xfrm>
            <a:off x="6267748" y="4370308"/>
            <a:ext cx="502325" cy="502325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51389" y="4453890"/>
            <a:ext cx="334923" cy="334923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635359" y="4446984"/>
            <a:ext cx="2790944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Field Mapping</a:t>
            </a:r>
            <a:endParaRPr lang="en-US" sz="2150" dirty="0"/>
          </a:p>
        </p:txBody>
      </p:sp>
      <p:sp>
        <p:nvSpPr>
          <p:cNvPr id="19" name="Text 13"/>
          <p:cNvSpPr/>
          <p:nvPr/>
        </p:nvSpPr>
        <p:spPr>
          <a:xfrm>
            <a:off x="7635359" y="4927640"/>
            <a:ext cx="62136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Match source fields to CRM fields.</a:t>
            </a:r>
            <a:endParaRPr lang="en-US" sz="1750" dirty="0"/>
          </a:p>
        </p:txBody>
      </p:sp>
      <p:sp>
        <p:nvSpPr>
          <p:cNvPr id="20" name="Shape 14"/>
          <p:cNvSpPr/>
          <p:nvPr/>
        </p:nvSpPr>
        <p:spPr>
          <a:xfrm>
            <a:off x="6739592" y="5957411"/>
            <a:ext cx="669846" cy="30480"/>
          </a:xfrm>
          <a:prstGeom prst="roundRect">
            <a:avLst>
              <a:gd name="adj" fmla="val 109884"/>
            </a:avLst>
          </a:prstGeom>
          <a:solidFill>
            <a:srgbClr val="D4CEC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5"/>
          <p:cNvSpPr/>
          <p:nvPr/>
        </p:nvSpPr>
        <p:spPr>
          <a:xfrm>
            <a:off x="6267748" y="5721548"/>
            <a:ext cx="502325" cy="502325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1389" y="5805130"/>
            <a:ext cx="334923" cy="334923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635359" y="5798225"/>
            <a:ext cx="2790944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Validation</a:t>
            </a:r>
            <a:endParaRPr lang="en-US" sz="2150" dirty="0"/>
          </a:p>
        </p:txBody>
      </p:sp>
      <p:sp>
        <p:nvSpPr>
          <p:cNvPr id="24" name="Text 17"/>
          <p:cNvSpPr/>
          <p:nvPr/>
        </p:nvSpPr>
        <p:spPr>
          <a:xfrm>
            <a:off x="7635359" y="6278880"/>
            <a:ext cx="62136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Test and verify migrated data.</a:t>
            </a:r>
            <a:endParaRPr lang="en-US" sz="1750" dirty="0"/>
          </a:p>
        </p:txBody>
      </p:sp>
      <p:sp>
        <p:nvSpPr>
          <p:cNvPr id="25" name="Text 18"/>
          <p:cNvSpPr/>
          <p:nvPr/>
        </p:nvSpPr>
        <p:spPr>
          <a:xfrm>
            <a:off x="6267807" y="6880384"/>
            <a:ext cx="758118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Never underestimate data migration effort. Treat it as its own workstream with timelines, deliverables, and owners.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596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User Adoption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188369"/>
            <a:ext cx="2152055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4892" y="2844165"/>
            <a:ext cx="318968" cy="31896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2415183"/>
            <a:ext cx="264854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Measure Success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57217" y="2905601"/>
            <a:ext cx="264854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Track engagement metrics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5187077" y="3508415"/>
            <a:ext cx="8592860" cy="15240"/>
          </a:xfrm>
          <a:prstGeom prst="roundRect">
            <a:avLst>
              <a:gd name="adj" fmla="val 223256"/>
            </a:avLst>
          </a:prstGeom>
          <a:solidFill>
            <a:srgbClr val="D4CEC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381" y="3551992"/>
            <a:ext cx="4304109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94892" y="4045863"/>
            <a:ext cx="318968" cy="318968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37788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Provide Training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33304" y="4269224"/>
            <a:ext cx="429708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Develop comprehensive learning programs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6263164" y="4872038"/>
            <a:ext cx="7516773" cy="15240"/>
          </a:xfrm>
          <a:prstGeom prst="roundRect">
            <a:avLst>
              <a:gd name="adj" fmla="val 223256"/>
            </a:avLst>
          </a:prstGeom>
          <a:solidFill>
            <a:srgbClr val="D4CEC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4915614"/>
            <a:ext cx="645616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94773" y="5409486"/>
            <a:ext cx="318968" cy="31896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51424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Communicate Value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09272" y="5632847"/>
            <a:ext cx="31212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Explain the "why" behind CRM</a:t>
            </a:r>
            <a:endParaRPr lang="en-US" sz="1750" dirty="0"/>
          </a:p>
        </p:txBody>
      </p:sp>
      <p:sp>
        <p:nvSpPr>
          <p:cNvPr id="17" name="Text 9"/>
          <p:cNvSpPr/>
          <p:nvPr/>
        </p:nvSpPr>
        <p:spPr>
          <a:xfrm>
            <a:off x="793790" y="6477714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Even perfect CRM implementation fails without adoption. Champion change management with training, communication plans, and super users who promote the system internally.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60571"/>
            <a:ext cx="61013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Agile Implementation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5524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Sprint Planning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042880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Prioritize features for each iteration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1922978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26731" y="2728436"/>
            <a:ext cx="339328" cy="3393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5524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Development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042880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Build features in short timeframes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1922978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52604" y="3116937"/>
            <a:ext cx="339328" cy="3393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0050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Showcase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495449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Demonstrate progress to stakeholders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1922978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64103" y="5342811"/>
            <a:ext cx="339328" cy="33932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0050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Feedback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495449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Incorporate stakeholder input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1922978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38230" y="4954310"/>
            <a:ext cx="339328" cy="339328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793790" y="674310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Many Dynamics CRM projects benefit from Agile methodologies. Frequent iterations and feedback cycles ensure alignment with business needs.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703</Words>
  <Application>Microsoft Office PowerPoint</Application>
  <PresentationFormat>Custom</PresentationFormat>
  <Paragraphs>115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Gelasio Semi Bold</vt:lpstr>
      <vt:lpstr>Arial</vt:lpstr>
      <vt:lpstr>Gelasio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1</cp:revision>
  <dcterms:created xsi:type="dcterms:W3CDTF">2026-04-18T16:45:18Z</dcterms:created>
  <dcterms:modified xsi:type="dcterms:W3CDTF">2026-04-18T16:46:00Z</dcterms:modified>
</cp:coreProperties>
</file>