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4630400" cy="8229600"/>
  <p:notesSz cx="8229600" cy="14630400"/>
  <p:embeddedFontLst>
    <p:embeddedFont>
      <p:font typeface="Bitter Medium" panose="020B0604020202020204" charset="0"/>
      <p:regular r:id="rId16"/>
    </p:embeddedFont>
    <p:embeddedFont>
      <p:font typeface="Open Sans" panose="020B0606030504020204" pitchFamily="34" charset="0"/>
      <p:regular r:id="rId17"/>
      <p:bold r:id="rId18"/>
    </p:embeddedFont>
    <p:embeddedFont>
      <p:font typeface="Open Sans Bold" panose="020B0806030504020204" pitchFamily="34" charset="0"/>
      <p:bold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63" d="100"/>
          <a:sy n="63" d="100"/>
        </p:scale>
        <p:origin x="946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59304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ABCB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8F0"/>
          </a:solidFill>
          <a:ln/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ABCB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8F0"/>
          </a:solidFill>
          <a:ln/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ABCB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8F0"/>
          </a:solidFill>
          <a:ln/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ABCB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8F0"/>
          </a:solidFill>
          <a:ln/>
        </p:spPr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ABCB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8F0"/>
          </a:solidFill>
          <a:ln/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ABCB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8F0"/>
          </a:solidFill>
          <a:ln/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ABCB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8F0"/>
          </a:solidFill>
          <a:ln/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ABCB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8F0"/>
          </a:solidFill>
          <a:ln/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ABCB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8F0"/>
          </a:solidFill>
          <a:ln/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ABCB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8F0"/>
          </a:solidFill>
          <a:ln/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ABCB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8F0"/>
          </a:solidFill>
          <a:ln/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ABCB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8F0"/>
          </a:solidFill>
          <a:ln/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ABCB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8F0"/>
          </a:solidFill>
          <a:ln/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anagingprojectstheagileway.com/1809188_the-art-of-leadership-inspiring-change-empowering-growth" TargetMode="External"/><Relationship Id="rId3" Type="http://schemas.openxmlformats.org/officeDocument/2006/relationships/image" Target="../media/image50.png"/><Relationship Id="rId7" Type="http://schemas.openxmlformats.org/officeDocument/2006/relationships/hyperlink" Target="https://www.managingprojectstheagileway.com/2146041_team-building-collaboration-and-managing-stress-in-project-teams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://ManagingProjectsTheAgileWay.com" TargetMode="External"/><Relationship Id="rId5" Type="http://schemas.openxmlformats.org/officeDocument/2006/relationships/image" Target="../media/image52.png"/><Relationship Id="rId4" Type="http://schemas.openxmlformats.org/officeDocument/2006/relationships/image" Target="../media/image51.png"/><Relationship Id="rId9" Type="http://schemas.openxmlformats.org/officeDocument/2006/relationships/hyperlink" Target="https://www.managingprojectstheagileway.com/1203000_expectation-management-a-guide-for-project-manager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702118"/>
            <a:ext cx="7556421" cy="21263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000" dirty="0">
                <a:solidFill>
                  <a:srgbClr val="2C3F42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Top 10 Soft Skills That Set Great Project Managers Apart</a:t>
            </a:r>
            <a:endParaRPr lang="en-US" sz="4000" dirty="0"/>
          </a:p>
        </p:txBody>
      </p:sp>
      <p:sp>
        <p:nvSpPr>
          <p:cNvPr id="4" name="Text 1"/>
          <p:cNvSpPr/>
          <p:nvPr/>
        </p:nvSpPr>
        <p:spPr>
          <a:xfrm>
            <a:off x="6280190" y="4168616"/>
            <a:ext cx="75564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Technical skills matter, but soft skills truly separate good project managers from great ones.</a:t>
            </a:r>
            <a:endParaRPr lang="en-US" sz="1750" dirty="0"/>
          </a:p>
        </p:txBody>
      </p:sp>
      <p:sp>
        <p:nvSpPr>
          <p:cNvPr id="5" name="Text 2"/>
          <p:cNvSpPr/>
          <p:nvPr/>
        </p:nvSpPr>
        <p:spPr>
          <a:xfrm>
            <a:off x="6280190" y="5149572"/>
            <a:ext cx="75564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These human-side superpowers enable PMs to lead with influence, navigate complexity, and deliver results under pressure.</a:t>
            </a:r>
            <a:endParaRPr lang="en-US" sz="1750" dirty="0"/>
          </a:p>
        </p:txBody>
      </p:sp>
      <p:sp>
        <p:nvSpPr>
          <p:cNvPr id="6" name="Shape 3"/>
          <p:cNvSpPr/>
          <p:nvPr/>
        </p:nvSpPr>
        <p:spPr>
          <a:xfrm>
            <a:off x="6280190" y="6147435"/>
            <a:ext cx="362903" cy="362903"/>
          </a:xfrm>
          <a:prstGeom prst="roundRect">
            <a:avLst>
              <a:gd name="adj" fmla="val 25194296"/>
            </a:avLst>
          </a:prstGeom>
          <a:solidFill>
            <a:srgbClr val="7BCC95"/>
          </a:solidFill>
          <a:ln w="762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4"/>
          <p:cNvSpPr/>
          <p:nvPr/>
        </p:nvSpPr>
        <p:spPr>
          <a:xfrm>
            <a:off x="6385560" y="6280071"/>
            <a:ext cx="152162" cy="975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750"/>
              </a:lnSpc>
              <a:buNone/>
            </a:pPr>
            <a:r>
              <a:rPr lang="en-US" sz="750" dirty="0">
                <a:solidFill>
                  <a:srgbClr val="4D4D51"/>
                </a:solidFill>
                <a:latin typeface="Open Sans Medium" pitchFamily="34" charset="0"/>
                <a:ea typeface="Open Sans Medium" pitchFamily="34" charset="-122"/>
                <a:cs typeface="Open Sans Medium" pitchFamily="34" charset="-120"/>
              </a:rPr>
              <a:t>kW</a:t>
            </a:r>
            <a:endParaRPr lang="en-US" sz="750" dirty="0"/>
          </a:p>
        </p:txBody>
      </p:sp>
      <p:sp>
        <p:nvSpPr>
          <p:cNvPr id="8" name="Text 5"/>
          <p:cNvSpPr/>
          <p:nvPr/>
        </p:nvSpPr>
        <p:spPr>
          <a:xfrm>
            <a:off x="6756440" y="6130528"/>
            <a:ext cx="2983349" cy="3968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2200" b="1" dirty="0">
                <a:solidFill>
                  <a:srgbClr val="2B2E3C"/>
                </a:solidFill>
                <a:latin typeface="Open Sans Bold" pitchFamily="34" charset="0"/>
                <a:ea typeface="Open Sans Bold" pitchFamily="34" charset="-122"/>
                <a:cs typeface="Open Sans Bold" pitchFamily="34" charset="-120"/>
              </a:rPr>
              <a:t>by Kimberly Wiethoff</a:t>
            </a:r>
            <a:endParaRPr lang="en-US" sz="2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979408"/>
            <a:ext cx="4536519" cy="5669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450"/>
              </a:lnSpc>
              <a:buNone/>
            </a:pPr>
            <a:r>
              <a:rPr lang="en-US" sz="3550" dirty="0">
                <a:solidFill>
                  <a:srgbClr val="2C3F42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Continuous Learning</a:t>
            </a:r>
            <a:endParaRPr lang="en-US" sz="3550" dirty="0"/>
          </a:p>
        </p:txBody>
      </p:sp>
      <p:sp>
        <p:nvSpPr>
          <p:cNvPr id="4" name="Shape 1"/>
          <p:cNvSpPr/>
          <p:nvPr/>
        </p:nvSpPr>
        <p:spPr>
          <a:xfrm>
            <a:off x="6535341" y="1801535"/>
            <a:ext cx="30480" cy="5448538"/>
          </a:xfrm>
          <a:prstGeom prst="roundRect">
            <a:avLst>
              <a:gd name="adj" fmla="val 312558"/>
            </a:avLst>
          </a:prstGeom>
          <a:solidFill>
            <a:srgbClr val="E2C8B5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Shape 2"/>
          <p:cNvSpPr/>
          <p:nvPr/>
        </p:nvSpPr>
        <p:spPr>
          <a:xfrm>
            <a:off x="6760012" y="2041446"/>
            <a:ext cx="680442" cy="30480"/>
          </a:xfrm>
          <a:prstGeom prst="roundRect">
            <a:avLst>
              <a:gd name="adj" fmla="val 312558"/>
            </a:avLst>
          </a:prstGeom>
          <a:solidFill>
            <a:srgbClr val="E2C8B5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Shape 3"/>
          <p:cNvSpPr/>
          <p:nvPr/>
        </p:nvSpPr>
        <p:spPr>
          <a:xfrm>
            <a:off x="6280190" y="1801535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FCE2CF"/>
          </a:solidFill>
          <a:ln w="7620">
            <a:solidFill>
              <a:srgbClr val="E2C8B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5260" y="1844040"/>
            <a:ext cx="340162" cy="425291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7669411" y="187940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Study Best Practices</a:t>
            </a:r>
            <a:endParaRPr lang="en-US" sz="2200" dirty="0"/>
          </a:p>
        </p:txBody>
      </p:sp>
      <p:sp>
        <p:nvSpPr>
          <p:cNvPr id="9" name="Text 5"/>
          <p:cNvSpPr/>
          <p:nvPr/>
        </p:nvSpPr>
        <p:spPr>
          <a:xfrm>
            <a:off x="7669411" y="2369820"/>
            <a:ext cx="616719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Stay current with industry trends and methodologies.</a:t>
            </a:r>
            <a:endParaRPr lang="en-US" sz="1750" dirty="0"/>
          </a:p>
        </p:txBody>
      </p:sp>
      <p:sp>
        <p:nvSpPr>
          <p:cNvPr id="10" name="Shape 6"/>
          <p:cNvSpPr/>
          <p:nvPr/>
        </p:nvSpPr>
        <p:spPr>
          <a:xfrm>
            <a:off x="6760012" y="3426262"/>
            <a:ext cx="680442" cy="30480"/>
          </a:xfrm>
          <a:prstGeom prst="roundRect">
            <a:avLst>
              <a:gd name="adj" fmla="val 312558"/>
            </a:avLst>
          </a:prstGeom>
          <a:solidFill>
            <a:srgbClr val="E2C8B5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Shape 7"/>
          <p:cNvSpPr/>
          <p:nvPr/>
        </p:nvSpPr>
        <p:spPr>
          <a:xfrm>
            <a:off x="6280190" y="3186351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FCE2CF"/>
          </a:solidFill>
          <a:ln w="7620">
            <a:solidFill>
              <a:srgbClr val="E2C8B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2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5260" y="3228856"/>
            <a:ext cx="340162" cy="425291"/>
          </a:xfrm>
          <a:prstGeom prst="rect">
            <a:avLst/>
          </a:prstGeom>
        </p:spPr>
      </p:pic>
      <p:sp>
        <p:nvSpPr>
          <p:cNvPr id="13" name="Text 8"/>
          <p:cNvSpPr/>
          <p:nvPr/>
        </p:nvSpPr>
        <p:spPr>
          <a:xfrm>
            <a:off x="7669411" y="326421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Reflect on Projects</a:t>
            </a:r>
            <a:endParaRPr lang="en-US" sz="2200" dirty="0"/>
          </a:p>
        </p:txBody>
      </p:sp>
      <p:sp>
        <p:nvSpPr>
          <p:cNvPr id="14" name="Text 9"/>
          <p:cNvSpPr/>
          <p:nvPr/>
        </p:nvSpPr>
        <p:spPr>
          <a:xfrm>
            <a:off x="7669411" y="3754636"/>
            <a:ext cx="616719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Analyze successes and failures for improvement opportunities.</a:t>
            </a:r>
            <a:endParaRPr lang="en-US" sz="1750" dirty="0"/>
          </a:p>
        </p:txBody>
      </p:sp>
      <p:sp>
        <p:nvSpPr>
          <p:cNvPr id="15" name="Shape 10"/>
          <p:cNvSpPr/>
          <p:nvPr/>
        </p:nvSpPr>
        <p:spPr>
          <a:xfrm>
            <a:off x="6760012" y="5173980"/>
            <a:ext cx="680442" cy="30480"/>
          </a:xfrm>
          <a:prstGeom prst="roundRect">
            <a:avLst>
              <a:gd name="adj" fmla="val 312558"/>
            </a:avLst>
          </a:prstGeom>
          <a:solidFill>
            <a:srgbClr val="E2C8B5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6" name="Shape 11"/>
          <p:cNvSpPr/>
          <p:nvPr/>
        </p:nvSpPr>
        <p:spPr>
          <a:xfrm>
            <a:off x="6280190" y="4934069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FCE2CF"/>
          </a:solidFill>
          <a:ln w="7620">
            <a:solidFill>
              <a:srgbClr val="E2C8B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7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65260" y="4976574"/>
            <a:ext cx="340162" cy="425291"/>
          </a:xfrm>
          <a:prstGeom prst="rect">
            <a:avLst/>
          </a:prstGeom>
        </p:spPr>
      </p:pic>
      <p:sp>
        <p:nvSpPr>
          <p:cNvPr id="18" name="Text 12"/>
          <p:cNvSpPr/>
          <p:nvPr/>
        </p:nvSpPr>
        <p:spPr>
          <a:xfrm>
            <a:off x="7669411" y="501193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Seek Feedback</a:t>
            </a:r>
            <a:endParaRPr lang="en-US" sz="2200" dirty="0"/>
          </a:p>
        </p:txBody>
      </p:sp>
      <p:sp>
        <p:nvSpPr>
          <p:cNvPr id="19" name="Text 13"/>
          <p:cNvSpPr/>
          <p:nvPr/>
        </p:nvSpPr>
        <p:spPr>
          <a:xfrm>
            <a:off x="7669411" y="5502354"/>
            <a:ext cx="616719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Ask team members and stakeholders for honest input.</a:t>
            </a:r>
            <a:endParaRPr lang="en-US" sz="1750" dirty="0"/>
          </a:p>
        </p:txBody>
      </p:sp>
      <p:sp>
        <p:nvSpPr>
          <p:cNvPr id="20" name="Shape 14"/>
          <p:cNvSpPr/>
          <p:nvPr/>
        </p:nvSpPr>
        <p:spPr>
          <a:xfrm>
            <a:off x="6760012" y="6558796"/>
            <a:ext cx="680442" cy="30480"/>
          </a:xfrm>
          <a:prstGeom prst="roundRect">
            <a:avLst>
              <a:gd name="adj" fmla="val 312558"/>
            </a:avLst>
          </a:prstGeom>
          <a:solidFill>
            <a:srgbClr val="E2C8B5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1" name="Shape 15"/>
          <p:cNvSpPr/>
          <p:nvPr/>
        </p:nvSpPr>
        <p:spPr>
          <a:xfrm>
            <a:off x="6280190" y="6318885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FCE2CF"/>
          </a:solidFill>
          <a:ln w="7620">
            <a:solidFill>
              <a:srgbClr val="E2C8B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22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65260" y="6361390"/>
            <a:ext cx="340162" cy="425291"/>
          </a:xfrm>
          <a:prstGeom prst="rect">
            <a:avLst/>
          </a:prstGeom>
        </p:spPr>
      </p:pic>
      <p:sp>
        <p:nvSpPr>
          <p:cNvPr id="23" name="Text 16"/>
          <p:cNvSpPr/>
          <p:nvPr/>
        </p:nvSpPr>
        <p:spPr>
          <a:xfrm>
            <a:off x="7669411" y="639675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Apply Insights</a:t>
            </a:r>
            <a:endParaRPr lang="en-US" sz="2200" dirty="0"/>
          </a:p>
        </p:txBody>
      </p:sp>
      <p:sp>
        <p:nvSpPr>
          <p:cNvPr id="24" name="Text 17"/>
          <p:cNvSpPr/>
          <p:nvPr/>
        </p:nvSpPr>
        <p:spPr>
          <a:xfrm>
            <a:off x="7669411" y="6887170"/>
            <a:ext cx="616719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Implement lessons learned in your next project.</a:t>
            </a:r>
            <a:endParaRPr lang="en-US" sz="175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103948"/>
            <a:ext cx="4536519" cy="5669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450"/>
              </a:lnSpc>
              <a:buNone/>
            </a:pPr>
            <a:r>
              <a:rPr lang="en-US" sz="3550" dirty="0">
                <a:solidFill>
                  <a:srgbClr val="2C3F42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Leadership Presence</a:t>
            </a:r>
            <a:endParaRPr lang="en-US" sz="35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0190" y="1926074"/>
            <a:ext cx="566976" cy="566976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6280190" y="271986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Project Confidence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6280190" y="3210282"/>
            <a:ext cx="3636407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Stand tall. Speak clearly. Show conviction in your words and actions.</a:t>
            </a:r>
            <a:endParaRPr lang="en-US" sz="17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00084" y="1926074"/>
            <a:ext cx="566976" cy="566976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10200084" y="271986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Provide Direction</a:t>
            </a:r>
            <a:endParaRPr lang="en-US" sz="2200" dirty="0"/>
          </a:p>
        </p:txBody>
      </p:sp>
      <p:sp>
        <p:nvSpPr>
          <p:cNvPr id="9" name="Text 4"/>
          <p:cNvSpPr/>
          <p:nvPr/>
        </p:nvSpPr>
        <p:spPr>
          <a:xfrm>
            <a:off x="10200084" y="3210282"/>
            <a:ext cx="363652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Clarify the path forward. Make complex situations manageable.</a:t>
            </a:r>
            <a:endParaRPr lang="en-US" sz="17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80190" y="4752618"/>
            <a:ext cx="566976" cy="566976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6280190" y="554640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Rally the Team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6280190" y="6036826"/>
            <a:ext cx="3636407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Unite diverse stakeholders around a compelling shared vision.</a:t>
            </a:r>
            <a:endParaRPr lang="en-US" sz="175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00084" y="4752618"/>
            <a:ext cx="566976" cy="566976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10200084" y="554640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Take Responsibility</a:t>
            </a:r>
            <a:endParaRPr lang="en-US" sz="2200" dirty="0"/>
          </a:p>
        </p:txBody>
      </p:sp>
      <p:sp>
        <p:nvSpPr>
          <p:cNvPr id="15" name="Text 8"/>
          <p:cNvSpPr/>
          <p:nvPr/>
        </p:nvSpPr>
        <p:spPr>
          <a:xfrm>
            <a:off x="10200084" y="6036826"/>
            <a:ext cx="363652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Own outcomes, both positive and negative. Protect your team.</a:t>
            </a:r>
            <a:endParaRPr lang="en-US" sz="175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888563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2C3F42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Final Thoughts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6280190" y="2050852"/>
            <a:ext cx="2291953" cy="7484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850"/>
              </a:lnSpc>
              <a:buNone/>
            </a:pPr>
            <a:r>
              <a:rPr lang="en-US" sz="5850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70%</a:t>
            </a:r>
            <a:endParaRPr lang="en-US" sz="5850" dirty="0"/>
          </a:p>
        </p:txBody>
      </p:sp>
      <p:sp>
        <p:nvSpPr>
          <p:cNvPr id="5" name="Text 2"/>
          <p:cNvSpPr/>
          <p:nvPr/>
        </p:nvSpPr>
        <p:spPr>
          <a:xfrm>
            <a:off x="6280190" y="3082647"/>
            <a:ext cx="229195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Project Success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6280190" y="3573066"/>
            <a:ext cx="229195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1750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From soft skills vs. technical skills alone</a:t>
            </a:r>
            <a:endParaRPr lang="en-US" sz="1750" dirty="0"/>
          </a:p>
        </p:txBody>
      </p:sp>
      <p:sp>
        <p:nvSpPr>
          <p:cNvPr id="7" name="Text 4"/>
          <p:cNvSpPr/>
          <p:nvPr/>
        </p:nvSpPr>
        <p:spPr>
          <a:xfrm>
            <a:off x="8912304" y="2050852"/>
            <a:ext cx="2292072" cy="7484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850"/>
              </a:lnSpc>
              <a:buNone/>
            </a:pPr>
            <a:r>
              <a:rPr lang="en-US" sz="5850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2X</a:t>
            </a:r>
            <a:endParaRPr lang="en-US" sz="5850" dirty="0"/>
          </a:p>
        </p:txBody>
      </p:sp>
      <p:sp>
        <p:nvSpPr>
          <p:cNvPr id="8" name="Text 5"/>
          <p:cNvSpPr/>
          <p:nvPr/>
        </p:nvSpPr>
        <p:spPr>
          <a:xfrm>
            <a:off x="8912304" y="3082647"/>
            <a:ext cx="2292072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Career Growth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8912304" y="3573066"/>
            <a:ext cx="229207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1750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Rate for PMs with strong soft skills</a:t>
            </a:r>
            <a:endParaRPr lang="en-US" sz="1750" dirty="0"/>
          </a:p>
        </p:txBody>
      </p:sp>
      <p:sp>
        <p:nvSpPr>
          <p:cNvPr id="10" name="Text 7"/>
          <p:cNvSpPr/>
          <p:nvPr/>
        </p:nvSpPr>
        <p:spPr>
          <a:xfrm>
            <a:off x="11544538" y="2050852"/>
            <a:ext cx="2291953" cy="7484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850"/>
              </a:lnSpc>
              <a:buNone/>
            </a:pPr>
            <a:r>
              <a:rPr lang="en-US" sz="5850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90%</a:t>
            </a:r>
            <a:endParaRPr lang="en-US" sz="5850" dirty="0"/>
          </a:p>
        </p:txBody>
      </p:sp>
      <p:sp>
        <p:nvSpPr>
          <p:cNvPr id="11" name="Text 8"/>
          <p:cNvSpPr/>
          <p:nvPr/>
        </p:nvSpPr>
        <p:spPr>
          <a:xfrm>
            <a:off x="11544538" y="3082647"/>
            <a:ext cx="2291953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Team Satisfaction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11544538" y="3927396"/>
            <a:ext cx="229195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1750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Under emotionally intelligent leadership</a:t>
            </a:r>
            <a:endParaRPr lang="en-US" sz="1750" dirty="0"/>
          </a:p>
        </p:txBody>
      </p:sp>
      <p:sp>
        <p:nvSpPr>
          <p:cNvPr id="13" name="Text 10"/>
          <p:cNvSpPr/>
          <p:nvPr/>
        </p:nvSpPr>
        <p:spPr>
          <a:xfrm>
            <a:off x="6280190" y="4908352"/>
            <a:ext cx="75564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Processes can be taught. Tools can be learned. But soft skills must be practiced and earned through experience.</a:t>
            </a:r>
            <a:endParaRPr lang="en-US" sz="1750" dirty="0"/>
          </a:p>
        </p:txBody>
      </p:sp>
      <p:sp>
        <p:nvSpPr>
          <p:cNvPr id="14" name="Text 11"/>
          <p:cNvSpPr/>
          <p:nvPr/>
        </p:nvSpPr>
        <p:spPr>
          <a:xfrm>
            <a:off x="6280190" y="5889308"/>
            <a:ext cx="7556421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As projects grow more complex, soft skills provide your competitive edge. If you’re looking to grow as a project leader, invest just as much in </a:t>
            </a:r>
            <a:r>
              <a:rPr lang="en-US" sz="1750" b="1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listening, empathizing, and influencing</a:t>
            </a:r>
            <a:r>
              <a:rPr lang="en-US" sz="1750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as you do in your Agile or PMP toolkit. Your team—and your career—will thank you.</a:t>
            </a:r>
            <a:endParaRPr lang="en-US" sz="175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108115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2C3F42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Related Resources</a:t>
            </a:r>
            <a:endParaRPr lang="en-US" sz="44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6149" y="2416493"/>
            <a:ext cx="2438400" cy="2438400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416493"/>
            <a:ext cx="2438400" cy="2438400"/>
          </a:xfrm>
          <a:prstGeom prst="rect">
            <a:avLst/>
          </a:prstGeom>
        </p:spPr>
      </p:pic>
      <p:pic>
        <p:nvPicPr>
          <p:cNvPr id="5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15851" y="2416493"/>
            <a:ext cx="2438400" cy="2438400"/>
          </a:xfrm>
          <a:prstGeom prst="rect">
            <a:avLst/>
          </a:prstGeom>
        </p:spPr>
      </p:pic>
      <p:sp>
        <p:nvSpPr>
          <p:cNvPr id="6" name="Text 1"/>
          <p:cNvSpPr/>
          <p:nvPr/>
        </p:nvSpPr>
        <p:spPr>
          <a:xfrm>
            <a:off x="793790" y="5256014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b="1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Related Reads from</a:t>
            </a:r>
            <a:r>
              <a:rPr lang="en-US" sz="1750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</a:t>
            </a:r>
            <a:r>
              <a:rPr lang="en-US" sz="1750" u="sng" dirty="0">
                <a:solidFill>
                  <a:srgbClr val="D2600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ManagingProjectsTheAgileWay.com</a:t>
            </a:r>
            <a:r>
              <a:rPr lang="en-US" sz="1750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:</a:t>
            </a:r>
            <a:endParaRPr lang="en-US" sz="1750" dirty="0"/>
          </a:p>
        </p:txBody>
      </p:sp>
      <p:sp>
        <p:nvSpPr>
          <p:cNvPr id="7" name="Text 2"/>
          <p:cNvSpPr/>
          <p:nvPr/>
        </p:nvSpPr>
        <p:spPr>
          <a:xfrm>
            <a:off x="793790" y="5874067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u="sng" dirty="0">
                <a:solidFill>
                  <a:srgbClr val="D2600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Team Building, Collaboration, and Managing Stress in Project Teams</a:t>
            </a:r>
            <a:endParaRPr lang="en-US" sz="1750" dirty="0"/>
          </a:p>
        </p:txBody>
      </p:sp>
      <p:sp>
        <p:nvSpPr>
          <p:cNvPr id="8" name="Text 3"/>
          <p:cNvSpPr/>
          <p:nvPr/>
        </p:nvSpPr>
        <p:spPr>
          <a:xfrm>
            <a:off x="793790" y="6316266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u="sng" dirty="0">
                <a:solidFill>
                  <a:srgbClr val="D2600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Art of Leadership: Inspiring Change, Empowering Growth</a:t>
            </a:r>
            <a:endParaRPr lang="en-US" sz="1750" dirty="0"/>
          </a:p>
        </p:txBody>
      </p:sp>
      <p:sp>
        <p:nvSpPr>
          <p:cNvPr id="9" name="Text 4"/>
          <p:cNvSpPr/>
          <p:nvPr/>
        </p:nvSpPr>
        <p:spPr>
          <a:xfrm>
            <a:off x="793790" y="6758464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u="sng" dirty="0">
                <a:solidFill>
                  <a:srgbClr val="D2600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Expectation Management: A Guide for Project Managers</a:t>
            </a:r>
            <a:endParaRPr lang="en-US" sz="17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376958"/>
            <a:ext cx="7282339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2C3F42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Emotional Intelligence (EQ)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2425898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FCE2CF"/>
          </a:solidFill>
          <a:ln w="7620">
            <a:solidFill>
              <a:srgbClr val="E2C8B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8860" y="2468404"/>
            <a:ext cx="340162" cy="425291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1530906" y="250376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Read the Room</a:t>
            </a:r>
            <a:endParaRPr lang="en-US" sz="2200" dirty="0"/>
          </a:p>
        </p:txBody>
      </p:sp>
      <p:sp>
        <p:nvSpPr>
          <p:cNvPr id="7" name="Text 3"/>
          <p:cNvSpPr/>
          <p:nvPr/>
        </p:nvSpPr>
        <p:spPr>
          <a:xfrm>
            <a:off x="1530906" y="2994184"/>
            <a:ext cx="681930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Recognize emotional cues and adjust your approach accordingly.</a:t>
            </a:r>
            <a:endParaRPr lang="en-US" sz="1750" dirty="0"/>
          </a:p>
        </p:txBody>
      </p:sp>
      <p:sp>
        <p:nvSpPr>
          <p:cNvPr id="8" name="Shape 4"/>
          <p:cNvSpPr/>
          <p:nvPr/>
        </p:nvSpPr>
        <p:spPr>
          <a:xfrm>
            <a:off x="793790" y="4173617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FCE2CF"/>
          </a:solidFill>
          <a:ln w="7620">
            <a:solidFill>
              <a:srgbClr val="E2C8B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8860" y="4216122"/>
            <a:ext cx="340162" cy="425291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1530906" y="425148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Manage Emotions</a:t>
            </a:r>
            <a:endParaRPr lang="en-US" sz="2200" dirty="0"/>
          </a:p>
        </p:txBody>
      </p:sp>
      <p:sp>
        <p:nvSpPr>
          <p:cNvPr id="11" name="Text 6"/>
          <p:cNvSpPr/>
          <p:nvPr/>
        </p:nvSpPr>
        <p:spPr>
          <a:xfrm>
            <a:off x="1530906" y="4741902"/>
            <a:ext cx="681930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Stay calm under pressure. Guide others through stressful situations.</a:t>
            </a:r>
            <a:endParaRPr lang="en-US" sz="1750" dirty="0"/>
          </a:p>
        </p:txBody>
      </p:sp>
      <p:sp>
        <p:nvSpPr>
          <p:cNvPr id="12" name="Shape 7"/>
          <p:cNvSpPr/>
          <p:nvPr/>
        </p:nvSpPr>
        <p:spPr>
          <a:xfrm>
            <a:off x="793790" y="5921335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FCE2CF"/>
          </a:solidFill>
          <a:ln w="7620">
            <a:solidFill>
              <a:srgbClr val="E2C8B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3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8860" y="5963841"/>
            <a:ext cx="340162" cy="425291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1530906" y="599920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Foster Trust</a:t>
            </a:r>
            <a:endParaRPr lang="en-US" sz="2200" dirty="0"/>
          </a:p>
        </p:txBody>
      </p:sp>
      <p:sp>
        <p:nvSpPr>
          <p:cNvPr id="15" name="Text 9"/>
          <p:cNvSpPr/>
          <p:nvPr/>
        </p:nvSpPr>
        <p:spPr>
          <a:xfrm>
            <a:off x="1530906" y="6489621"/>
            <a:ext cx="681930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Create psychological safety where team members feel valued.</a:t>
            </a: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516499"/>
            <a:ext cx="5813822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2C3F42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Clear Communication</a:t>
            </a:r>
            <a:endParaRPr lang="en-US" sz="44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8348" y="2678906"/>
            <a:ext cx="2152055" cy="1306949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4892" y="3294936"/>
            <a:ext cx="318968" cy="398621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5357217" y="290572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Tailor messaging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5357217" y="3396139"/>
            <a:ext cx="6609517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Adapt your style for executives, developers and business users</a:t>
            </a:r>
            <a:endParaRPr lang="en-US" sz="1750" dirty="0"/>
          </a:p>
        </p:txBody>
      </p:sp>
      <p:sp>
        <p:nvSpPr>
          <p:cNvPr id="7" name="Shape 3"/>
          <p:cNvSpPr/>
          <p:nvPr/>
        </p:nvSpPr>
        <p:spPr>
          <a:xfrm>
            <a:off x="5187077" y="3998952"/>
            <a:ext cx="8592860" cy="15240"/>
          </a:xfrm>
          <a:prstGeom prst="roundRect">
            <a:avLst>
              <a:gd name="adj" fmla="val 625116"/>
            </a:avLst>
          </a:prstGeom>
          <a:solidFill>
            <a:srgbClr val="E2C8B5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2381" y="4042529"/>
            <a:ext cx="4304109" cy="1306949"/>
          </a:xfrm>
          <a:prstGeom prst="rect">
            <a:avLst/>
          </a:prstGeom>
        </p:spPr>
      </p:pic>
      <p:pic>
        <p:nvPicPr>
          <p:cNvPr id="9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94892" y="4496633"/>
            <a:ext cx="318968" cy="398621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6433304" y="426934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Simplify complexity</a:t>
            </a:r>
            <a:endParaRPr lang="en-US" sz="2200" dirty="0"/>
          </a:p>
        </p:txBody>
      </p:sp>
      <p:sp>
        <p:nvSpPr>
          <p:cNvPr id="11" name="Text 5"/>
          <p:cNvSpPr/>
          <p:nvPr/>
        </p:nvSpPr>
        <p:spPr>
          <a:xfrm>
            <a:off x="6433304" y="4759762"/>
            <a:ext cx="6023848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Turn technical concepts into understandable information</a:t>
            </a:r>
            <a:endParaRPr lang="en-US" sz="1750" dirty="0"/>
          </a:p>
        </p:txBody>
      </p:sp>
      <p:sp>
        <p:nvSpPr>
          <p:cNvPr id="12" name="Shape 6"/>
          <p:cNvSpPr/>
          <p:nvPr/>
        </p:nvSpPr>
        <p:spPr>
          <a:xfrm>
            <a:off x="6263164" y="5362575"/>
            <a:ext cx="7516773" cy="15240"/>
          </a:xfrm>
          <a:prstGeom prst="roundRect">
            <a:avLst>
              <a:gd name="adj" fmla="val 625116"/>
            </a:avLst>
          </a:prstGeom>
          <a:solidFill>
            <a:srgbClr val="E2C8B5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6294" y="5406152"/>
            <a:ext cx="6456164" cy="1306949"/>
          </a:xfrm>
          <a:prstGeom prst="rect">
            <a:avLst/>
          </a:prstGeom>
        </p:spPr>
      </p:pic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94773" y="5860256"/>
            <a:ext cx="318968" cy="398621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7509272" y="563296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Listen actively</a:t>
            </a:r>
            <a:endParaRPr lang="en-US" sz="2200" dirty="0"/>
          </a:p>
        </p:txBody>
      </p:sp>
      <p:sp>
        <p:nvSpPr>
          <p:cNvPr id="16" name="Text 8"/>
          <p:cNvSpPr/>
          <p:nvPr/>
        </p:nvSpPr>
        <p:spPr>
          <a:xfrm>
            <a:off x="7509272" y="6123384"/>
            <a:ext cx="5009674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Pay attention to what's said and what's not said</a:t>
            </a: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251109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2C3F42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Adaptability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1857256" y="286154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Anticipate Changes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3351967"/>
            <a:ext cx="389870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Spot potential shifts before they create problems</a:t>
            </a:r>
            <a:endParaRPr lang="en-US" sz="1750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6731" y="3176588"/>
            <a:ext cx="339328" cy="42422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9937790" y="286154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Pivot Gracefully</a:t>
            </a:r>
            <a:endParaRPr lang="en-US" sz="2200" dirty="0"/>
          </a:p>
        </p:txBody>
      </p:sp>
      <p:sp>
        <p:nvSpPr>
          <p:cNvPr id="8" name="Text 4"/>
          <p:cNvSpPr/>
          <p:nvPr/>
        </p:nvSpPr>
        <p:spPr>
          <a:xfrm>
            <a:off x="9937790" y="3351967"/>
            <a:ext cx="3898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Change direction without losing momentum</a:t>
            </a:r>
            <a:endParaRPr lang="en-US" sz="175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52604" y="3565088"/>
            <a:ext cx="339328" cy="424220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9937790" y="531411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Maintain Vision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9937790" y="5804535"/>
            <a:ext cx="3898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Keep the end goal in sight despite changing conditions</a:t>
            </a:r>
            <a:endParaRPr lang="en-US" sz="175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64103" y="5790962"/>
            <a:ext cx="339328" cy="424220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1857256" y="531411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Support Team</a:t>
            </a:r>
            <a:endParaRPr lang="en-US" sz="2200" dirty="0"/>
          </a:p>
        </p:txBody>
      </p:sp>
      <p:sp>
        <p:nvSpPr>
          <p:cNvPr id="16" name="Text 8"/>
          <p:cNvSpPr/>
          <p:nvPr/>
        </p:nvSpPr>
        <p:spPr>
          <a:xfrm>
            <a:off x="793790" y="5804535"/>
            <a:ext cx="389870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Help others adapt to new priorities and approaches</a:t>
            </a:r>
            <a:endParaRPr lang="en-US" sz="1750" dirty="0"/>
          </a:p>
        </p:txBody>
      </p:sp>
      <p:pic>
        <p:nvPicPr>
          <p:cNvPr id="17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18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38230" y="5402461"/>
            <a:ext cx="339328" cy="42422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749617"/>
            <a:ext cx="6857048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2C3F42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Stakeholder Management</a:t>
            </a:r>
            <a:endParaRPr lang="en-US" sz="4450" dirty="0"/>
          </a:p>
        </p:txBody>
      </p:sp>
      <p:sp>
        <p:nvSpPr>
          <p:cNvPr id="3" name="Shape 1"/>
          <p:cNvSpPr/>
          <p:nvPr/>
        </p:nvSpPr>
        <p:spPr>
          <a:xfrm>
            <a:off x="793790" y="1912025"/>
            <a:ext cx="1630323" cy="1306949"/>
          </a:xfrm>
          <a:prstGeom prst="roundRect">
            <a:avLst>
              <a:gd name="adj" fmla="val 7289"/>
            </a:avLst>
          </a:prstGeom>
          <a:solidFill>
            <a:srgbClr val="FCE2CF"/>
          </a:solidFill>
          <a:ln w="7620">
            <a:solidFill>
              <a:srgbClr val="E2C8B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9467" y="2366129"/>
            <a:ext cx="318968" cy="398621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2650927" y="213883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Identify influencers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2650927" y="2629257"/>
            <a:ext cx="37083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Map key players and their interests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2537460" y="3203734"/>
            <a:ext cx="11185803" cy="15240"/>
          </a:xfrm>
          <a:prstGeom prst="roundRect">
            <a:avLst>
              <a:gd name="adj" fmla="val 625116"/>
            </a:avLst>
          </a:prstGeom>
          <a:solidFill>
            <a:srgbClr val="E2C8B5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" name="Shape 5"/>
          <p:cNvSpPr/>
          <p:nvPr/>
        </p:nvSpPr>
        <p:spPr>
          <a:xfrm>
            <a:off x="793790" y="3332321"/>
            <a:ext cx="3260646" cy="1306949"/>
          </a:xfrm>
          <a:prstGeom prst="roundRect">
            <a:avLst>
              <a:gd name="adj" fmla="val 7289"/>
            </a:avLst>
          </a:prstGeom>
          <a:solidFill>
            <a:srgbClr val="FCE2CF"/>
          </a:solidFill>
          <a:ln w="7620">
            <a:solidFill>
              <a:srgbClr val="E2C8B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4569" y="3786426"/>
            <a:ext cx="318968" cy="398621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4281249" y="355913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Build relationships</a:t>
            </a:r>
            <a:endParaRPr lang="en-US" sz="2200" dirty="0"/>
          </a:p>
        </p:txBody>
      </p:sp>
      <p:sp>
        <p:nvSpPr>
          <p:cNvPr id="11" name="Text 7"/>
          <p:cNvSpPr/>
          <p:nvPr/>
        </p:nvSpPr>
        <p:spPr>
          <a:xfrm>
            <a:off x="4281249" y="4049554"/>
            <a:ext cx="394680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Create trust before you need support</a:t>
            </a:r>
            <a:endParaRPr lang="en-US" sz="1750" dirty="0"/>
          </a:p>
        </p:txBody>
      </p:sp>
      <p:sp>
        <p:nvSpPr>
          <p:cNvPr id="12" name="Shape 8"/>
          <p:cNvSpPr/>
          <p:nvPr/>
        </p:nvSpPr>
        <p:spPr>
          <a:xfrm>
            <a:off x="4167783" y="4624030"/>
            <a:ext cx="9555480" cy="15240"/>
          </a:xfrm>
          <a:prstGeom prst="roundRect">
            <a:avLst>
              <a:gd name="adj" fmla="val 625116"/>
            </a:avLst>
          </a:prstGeom>
          <a:solidFill>
            <a:srgbClr val="E2C8B5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3" name="Shape 9"/>
          <p:cNvSpPr/>
          <p:nvPr/>
        </p:nvSpPr>
        <p:spPr>
          <a:xfrm>
            <a:off x="793790" y="4752618"/>
            <a:ext cx="4890968" cy="1306949"/>
          </a:xfrm>
          <a:prstGeom prst="roundRect">
            <a:avLst>
              <a:gd name="adj" fmla="val 7289"/>
            </a:avLst>
          </a:prstGeom>
          <a:solidFill>
            <a:srgbClr val="FCE2CF"/>
          </a:solidFill>
          <a:ln w="7620">
            <a:solidFill>
              <a:srgbClr val="E2C8B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79790" y="5206722"/>
            <a:ext cx="318968" cy="398621"/>
          </a:xfrm>
          <a:prstGeom prst="rect">
            <a:avLst/>
          </a:prstGeom>
        </p:spPr>
      </p:pic>
      <p:sp>
        <p:nvSpPr>
          <p:cNvPr id="15" name="Text 10"/>
          <p:cNvSpPr/>
          <p:nvPr/>
        </p:nvSpPr>
        <p:spPr>
          <a:xfrm>
            <a:off x="5911572" y="497943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Align expectations</a:t>
            </a:r>
            <a:endParaRPr lang="en-US" sz="2200" dirty="0"/>
          </a:p>
        </p:txBody>
      </p:sp>
      <p:sp>
        <p:nvSpPr>
          <p:cNvPr id="16" name="Text 11"/>
          <p:cNvSpPr/>
          <p:nvPr/>
        </p:nvSpPr>
        <p:spPr>
          <a:xfrm>
            <a:off x="5911572" y="5469850"/>
            <a:ext cx="570916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Ensure shared understanding of goals and constraints</a:t>
            </a:r>
            <a:endParaRPr lang="en-US" sz="1750" dirty="0"/>
          </a:p>
        </p:txBody>
      </p:sp>
      <p:sp>
        <p:nvSpPr>
          <p:cNvPr id="17" name="Shape 12"/>
          <p:cNvSpPr/>
          <p:nvPr/>
        </p:nvSpPr>
        <p:spPr>
          <a:xfrm>
            <a:off x="5798106" y="6044327"/>
            <a:ext cx="7925157" cy="15240"/>
          </a:xfrm>
          <a:prstGeom prst="roundRect">
            <a:avLst>
              <a:gd name="adj" fmla="val 625116"/>
            </a:avLst>
          </a:prstGeom>
          <a:solidFill>
            <a:srgbClr val="E2C8B5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8" name="Shape 13"/>
          <p:cNvSpPr/>
          <p:nvPr/>
        </p:nvSpPr>
        <p:spPr>
          <a:xfrm>
            <a:off x="793790" y="6172914"/>
            <a:ext cx="6521410" cy="1306949"/>
          </a:xfrm>
          <a:prstGeom prst="roundRect">
            <a:avLst>
              <a:gd name="adj" fmla="val 7289"/>
            </a:avLst>
          </a:prstGeom>
          <a:solidFill>
            <a:srgbClr val="FCE2CF"/>
          </a:solidFill>
          <a:ln w="7620">
            <a:solidFill>
              <a:srgbClr val="E2C8B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9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95011" y="6627019"/>
            <a:ext cx="318968" cy="398621"/>
          </a:xfrm>
          <a:prstGeom prst="rect">
            <a:avLst/>
          </a:prstGeom>
        </p:spPr>
      </p:pic>
      <p:sp>
        <p:nvSpPr>
          <p:cNvPr id="20" name="Text 14"/>
          <p:cNvSpPr/>
          <p:nvPr/>
        </p:nvSpPr>
        <p:spPr>
          <a:xfrm>
            <a:off x="7542014" y="639972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Deliver value</a:t>
            </a:r>
            <a:endParaRPr lang="en-US" sz="2200" dirty="0"/>
          </a:p>
        </p:txBody>
      </p:sp>
      <p:sp>
        <p:nvSpPr>
          <p:cNvPr id="21" name="Text 15"/>
          <p:cNvSpPr/>
          <p:nvPr/>
        </p:nvSpPr>
        <p:spPr>
          <a:xfrm>
            <a:off x="7542014" y="6890147"/>
            <a:ext cx="5895380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Demonstrate progress that matters to each stakeholder</a:t>
            </a:r>
            <a:endParaRPr lang="en-US" sz="17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868561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2C3F42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Conflict Resolution</a:t>
            </a:r>
            <a:endParaRPr lang="en-US" sz="44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0190" y="1917502"/>
            <a:ext cx="1134070" cy="1360884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754422" y="214431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Recognize early signs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7754422" y="2634734"/>
            <a:ext cx="60821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Address tensions before they escalate into larger issues.</a:t>
            </a:r>
            <a:endParaRPr lang="en-US" sz="17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0190" y="3278386"/>
            <a:ext cx="1134070" cy="1360884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7754422" y="3505200"/>
            <a:ext cx="3146346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Facilitate open dialogue</a:t>
            </a:r>
            <a:endParaRPr lang="en-US" sz="2200" dirty="0"/>
          </a:p>
        </p:txBody>
      </p:sp>
      <p:sp>
        <p:nvSpPr>
          <p:cNvPr id="9" name="Text 4"/>
          <p:cNvSpPr/>
          <p:nvPr/>
        </p:nvSpPr>
        <p:spPr>
          <a:xfrm>
            <a:off x="7754422" y="3995618"/>
            <a:ext cx="60821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Create space for all perspectives to be heard respectfully.</a:t>
            </a:r>
            <a:endParaRPr lang="en-US" sz="17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80190" y="4639270"/>
            <a:ext cx="1134070" cy="1360884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7754422" y="4866084"/>
            <a:ext cx="2857024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Find common ground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7754422" y="5356503"/>
            <a:ext cx="60821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Identify shared interests that can lead to compromise.</a:t>
            </a:r>
            <a:endParaRPr lang="en-US" sz="175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80190" y="6000155"/>
            <a:ext cx="1134070" cy="1360884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7754422" y="6226969"/>
            <a:ext cx="3770590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Move forward constructively</a:t>
            </a:r>
            <a:endParaRPr lang="en-US" sz="2200" dirty="0"/>
          </a:p>
        </p:txBody>
      </p:sp>
      <p:sp>
        <p:nvSpPr>
          <p:cNvPr id="15" name="Text 8"/>
          <p:cNvSpPr/>
          <p:nvPr/>
        </p:nvSpPr>
        <p:spPr>
          <a:xfrm>
            <a:off x="7754422" y="6717387"/>
            <a:ext cx="60821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Document agreements and maintain team momentum.</a:t>
            </a:r>
            <a:endParaRPr lang="en-US" sz="17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067157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2C3F42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Problem Solving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2116098"/>
            <a:ext cx="170021" cy="1216223"/>
          </a:xfrm>
          <a:prstGeom prst="roundRect">
            <a:avLst>
              <a:gd name="adj" fmla="val 56033"/>
            </a:avLst>
          </a:prstGeom>
          <a:solidFill>
            <a:srgbClr val="FCE2CF"/>
          </a:solidFill>
          <a:ln w="7620">
            <a:solidFill>
              <a:srgbClr val="E2C8B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1303973" y="2116098"/>
            <a:ext cx="347531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Frame the problem clearly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1303973" y="2606516"/>
            <a:ext cx="7046238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Define what success looks like. Identify constraints and boundaries.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1133951" y="3559135"/>
            <a:ext cx="170021" cy="853321"/>
          </a:xfrm>
          <a:prstGeom prst="roundRect">
            <a:avLst>
              <a:gd name="adj" fmla="val 56033"/>
            </a:avLst>
          </a:prstGeom>
          <a:solidFill>
            <a:srgbClr val="FCE2CF"/>
          </a:solidFill>
          <a:ln w="7620">
            <a:solidFill>
              <a:srgbClr val="E2C8B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5"/>
          <p:cNvSpPr/>
          <p:nvPr/>
        </p:nvSpPr>
        <p:spPr>
          <a:xfrm>
            <a:off x="1644134" y="3559135"/>
            <a:ext cx="3771067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Remove blockers proactively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1644134" y="4049554"/>
            <a:ext cx="670607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Anticipate obstacles. Create paths for the team to progress.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1474232" y="4639270"/>
            <a:ext cx="170021" cy="853321"/>
          </a:xfrm>
          <a:prstGeom prst="roundRect">
            <a:avLst>
              <a:gd name="adj" fmla="val 56033"/>
            </a:avLst>
          </a:prstGeom>
          <a:solidFill>
            <a:srgbClr val="FCE2CF"/>
          </a:solidFill>
          <a:ln w="7620">
            <a:solidFill>
              <a:srgbClr val="E2C8B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 8"/>
          <p:cNvSpPr/>
          <p:nvPr/>
        </p:nvSpPr>
        <p:spPr>
          <a:xfrm>
            <a:off x="1984415" y="4639270"/>
            <a:ext cx="3997881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Assess trade-offs thoughtfully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1984415" y="5129689"/>
            <a:ext cx="636579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Consider time, scope, resources, and quality implications.</a:t>
            </a:r>
            <a:endParaRPr lang="en-US" sz="1750" dirty="0"/>
          </a:p>
        </p:txBody>
      </p:sp>
      <p:sp>
        <p:nvSpPr>
          <p:cNvPr id="13" name="Shape 10"/>
          <p:cNvSpPr/>
          <p:nvPr/>
        </p:nvSpPr>
        <p:spPr>
          <a:xfrm>
            <a:off x="1814513" y="5719405"/>
            <a:ext cx="170021" cy="1216223"/>
          </a:xfrm>
          <a:prstGeom prst="roundRect">
            <a:avLst>
              <a:gd name="adj" fmla="val 56033"/>
            </a:avLst>
          </a:prstGeom>
          <a:solidFill>
            <a:srgbClr val="FCE2CF"/>
          </a:solidFill>
          <a:ln w="7620">
            <a:solidFill>
              <a:srgbClr val="E2C8B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4" name="Text 11"/>
          <p:cNvSpPr/>
          <p:nvPr/>
        </p:nvSpPr>
        <p:spPr>
          <a:xfrm>
            <a:off x="2324695" y="5719405"/>
            <a:ext cx="3516987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Document lessons learned</a:t>
            </a:r>
            <a:endParaRPr lang="en-US" sz="2200" dirty="0"/>
          </a:p>
        </p:txBody>
      </p:sp>
      <p:sp>
        <p:nvSpPr>
          <p:cNvPr id="15" name="Text 12"/>
          <p:cNvSpPr/>
          <p:nvPr/>
        </p:nvSpPr>
        <p:spPr>
          <a:xfrm>
            <a:off x="2324695" y="6209824"/>
            <a:ext cx="602551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Turn each problem into a future advantage through reflection.</a:t>
            </a:r>
            <a:endParaRPr lang="en-US" sz="17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745093"/>
            <a:ext cx="6472118" cy="5669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450"/>
              </a:lnSpc>
              <a:buNone/>
            </a:pPr>
            <a:r>
              <a:rPr lang="en-US" sz="3550" dirty="0">
                <a:solidFill>
                  <a:srgbClr val="2C3F42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Influencing Without Authority</a:t>
            </a:r>
            <a:endParaRPr lang="en-US" sz="3550" dirty="0"/>
          </a:p>
        </p:txBody>
      </p:sp>
      <p:sp>
        <p:nvSpPr>
          <p:cNvPr id="4" name="Shape 1"/>
          <p:cNvSpPr/>
          <p:nvPr/>
        </p:nvSpPr>
        <p:spPr>
          <a:xfrm>
            <a:off x="793790" y="1567220"/>
            <a:ext cx="7556421" cy="1821180"/>
          </a:xfrm>
          <a:prstGeom prst="roundRect">
            <a:avLst>
              <a:gd name="adj" fmla="val 5231"/>
            </a:avLst>
          </a:prstGeom>
          <a:solidFill>
            <a:srgbClr val="FCE2CF"/>
          </a:solidFill>
          <a:ln w="7620">
            <a:solidFill>
              <a:srgbClr val="E2C8B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1028224" y="180165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Build credibility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1028224" y="2292072"/>
            <a:ext cx="708755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Demonstrate expertise and follow through on commitments.</a:t>
            </a:r>
            <a:endParaRPr lang="en-US" sz="1750" dirty="0"/>
          </a:p>
        </p:txBody>
      </p:sp>
      <p:sp>
        <p:nvSpPr>
          <p:cNvPr id="7" name="Text 4"/>
          <p:cNvSpPr/>
          <p:nvPr/>
        </p:nvSpPr>
        <p:spPr>
          <a:xfrm>
            <a:off x="1028224" y="2791063"/>
            <a:ext cx="708755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Be consistent in your actions and transparent in your reasoning.</a:t>
            </a:r>
            <a:endParaRPr lang="en-US" sz="1750" dirty="0"/>
          </a:p>
        </p:txBody>
      </p:sp>
      <p:sp>
        <p:nvSpPr>
          <p:cNvPr id="8" name="Shape 5"/>
          <p:cNvSpPr/>
          <p:nvPr/>
        </p:nvSpPr>
        <p:spPr>
          <a:xfrm>
            <a:off x="793790" y="3615214"/>
            <a:ext cx="7556421" cy="1821180"/>
          </a:xfrm>
          <a:prstGeom prst="roundRect">
            <a:avLst>
              <a:gd name="adj" fmla="val 5231"/>
            </a:avLst>
          </a:prstGeom>
          <a:solidFill>
            <a:srgbClr val="FCE2CF"/>
          </a:solidFill>
          <a:ln w="7620">
            <a:solidFill>
              <a:srgbClr val="E2C8B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 6"/>
          <p:cNvSpPr/>
          <p:nvPr/>
        </p:nvSpPr>
        <p:spPr>
          <a:xfrm>
            <a:off x="1028224" y="3849648"/>
            <a:ext cx="3233261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Understand motivations</a:t>
            </a:r>
            <a:endParaRPr lang="en-US" sz="2200" dirty="0"/>
          </a:p>
        </p:txBody>
      </p:sp>
      <p:sp>
        <p:nvSpPr>
          <p:cNvPr id="10" name="Text 7"/>
          <p:cNvSpPr/>
          <p:nvPr/>
        </p:nvSpPr>
        <p:spPr>
          <a:xfrm>
            <a:off x="1028224" y="4340066"/>
            <a:ext cx="708755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Learn what drives each team member and stakeholder.</a:t>
            </a:r>
            <a:endParaRPr lang="en-US" sz="1750" dirty="0"/>
          </a:p>
        </p:txBody>
      </p:sp>
      <p:sp>
        <p:nvSpPr>
          <p:cNvPr id="11" name="Text 8"/>
          <p:cNvSpPr/>
          <p:nvPr/>
        </p:nvSpPr>
        <p:spPr>
          <a:xfrm>
            <a:off x="1028224" y="4839057"/>
            <a:ext cx="708755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Connect project goals to personal and departmental priorities.</a:t>
            </a:r>
            <a:endParaRPr lang="en-US" sz="1750" dirty="0"/>
          </a:p>
        </p:txBody>
      </p:sp>
      <p:sp>
        <p:nvSpPr>
          <p:cNvPr id="12" name="Shape 9"/>
          <p:cNvSpPr/>
          <p:nvPr/>
        </p:nvSpPr>
        <p:spPr>
          <a:xfrm>
            <a:off x="793790" y="5663208"/>
            <a:ext cx="7556421" cy="1821180"/>
          </a:xfrm>
          <a:prstGeom prst="roundRect">
            <a:avLst>
              <a:gd name="adj" fmla="val 5231"/>
            </a:avLst>
          </a:prstGeom>
          <a:solidFill>
            <a:srgbClr val="FCE2CF"/>
          </a:solidFill>
          <a:ln w="7620">
            <a:solidFill>
              <a:srgbClr val="E2C8B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 10"/>
          <p:cNvSpPr/>
          <p:nvPr/>
        </p:nvSpPr>
        <p:spPr>
          <a:xfrm>
            <a:off x="1028224" y="589764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Create coalitions</a:t>
            </a:r>
            <a:endParaRPr lang="en-US" sz="2200" dirty="0"/>
          </a:p>
        </p:txBody>
      </p:sp>
      <p:sp>
        <p:nvSpPr>
          <p:cNvPr id="14" name="Text 11"/>
          <p:cNvSpPr/>
          <p:nvPr/>
        </p:nvSpPr>
        <p:spPr>
          <a:xfrm>
            <a:off x="1028224" y="6388060"/>
            <a:ext cx="708755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Build networks of supporters across organizational boundaries.</a:t>
            </a:r>
            <a:endParaRPr lang="en-US" sz="1750" dirty="0"/>
          </a:p>
        </p:txBody>
      </p:sp>
      <p:sp>
        <p:nvSpPr>
          <p:cNvPr id="15" name="Text 12"/>
          <p:cNvSpPr/>
          <p:nvPr/>
        </p:nvSpPr>
        <p:spPr>
          <a:xfrm>
            <a:off x="1028224" y="6887051"/>
            <a:ext cx="708755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Use shared interests to overcome departmental silos.</a:t>
            </a:r>
            <a:endParaRPr lang="en-US" sz="17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321951"/>
            <a:ext cx="7026712" cy="5669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450"/>
              </a:lnSpc>
              <a:buNone/>
            </a:pPr>
            <a:r>
              <a:rPr lang="en-US" sz="3550" dirty="0">
                <a:solidFill>
                  <a:srgbClr val="2C3F42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Decision-Making Under Pressure</a:t>
            </a:r>
            <a:endParaRPr lang="en-US" sz="3550" dirty="0"/>
          </a:p>
        </p:txBody>
      </p:sp>
      <p:sp>
        <p:nvSpPr>
          <p:cNvPr id="3" name="Text 1"/>
          <p:cNvSpPr/>
          <p:nvPr/>
        </p:nvSpPr>
        <p:spPr>
          <a:xfrm>
            <a:off x="1857256" y="279058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Stay Calm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3281005"/>
            <a:ext cx="389870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Manage your stress response. Think clearly under pressure.</a:t>
            </a:r>
            <a:endParaRPr lang="en-US" sz="1750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2653" y="2342555"/>
            <a:ext cx="4564975" cy="4564975"/>
          </a:xfrm>
          <a:prstGeom prst="rect">
            <a:avLst/>
          </a:prstGeom>
        </p:spPr>
      </p:pic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5633" y="3283029"/>
            <a:ext cx="339328" cy="42422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9937790" y="279058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Assess Trade-offs</a:t>
            </a:r>
            <a:endParaRPr lang="en-US" sz="2200" dirty="0"/>
          </a:p>
        </p:txBody>
      </p:sp>
      <p:sp>
        <p:nvSpPr>
          <p:cNvPr id="8" name="Text 4"/>
          <p:cNvSpPr/>
          <p:nvPr/>
        </p:nvSpPr>
        <p:spPr>
          <a:xfrm>
            <a:off x="9937790" y="3281005"/>
            <a:ext cx="3898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Quickly evaluate options against project constraints and goals.</a:t>
            </a:r>
            <a:endParaRPr lang="en-US" sz="175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2653" y="2342555"/>
            <a:ext cx="4564975" cy="4564975"/>
          </a:xfrm>
          <a:prstGeom prst="rect">
            <a:avLst/>
          </a:prstGeom>
        </p:spPr>
      </p:pic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75201" y="3283029"/>
            <a:ext cx="339328" cy="424220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9937790" y="524315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Make the Call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9937790" y="5733574"/>
            <a:ext cx="3898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Decide with available information. Avoid analysis paralysis.</a:t>
            </a:r>
            <a:endParaRPr lang="en-US" sz="175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32653" y="2342555"/>
            <a:ext cx="4564975" cy="4564975"/>
          </a:xfrm>
          <a:prstGeom prst="rect">
            <a:avLst/>
          </a:prstGeom>
        </p:spPr>
      </p:pic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75201" y="5542598"/>
            <a:ext cx="339328" cy="424220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1857256" y="524315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Adjust Course</a:t>
            </a:r>
            <a:endParaRPr lang="en-US" sz="2200" dirty="0"/>
          </a:p>
        </p:txBody>
      </p:sp>
      <p:sp>
        <p:nvSpPr>
          <p:cNvPr id="16" name="Text 8"/>
          <p:cNvSpPr/>
          <p:nvPr/>
        </p:nvSpPr>
        <p:spPr>
          <a:xfrm>
            <a:off x="793790" y="5733574"/>
            <a:ext cx="389870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Be ready to pivot if new information emerges.</a:t>
            </a:r>
            <a:endParaRPr lang="en-US" sz="1750" dirty="0"/>
          </a:p>
        </p:txBody>
      </p:sp>
      <p:pic>
        <p:nvPicPr>
          <p:cNvPr id="17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32653" y="2342555"/>
            <a:ext cx="4564975" cy="4564975"/>
          </a:xfrm>
          <a:prstGeom prst="rect">
            <a:avLst/>
          </a:prstGeom>
        </p:spPr>
      </p:pic>
      <p:pic>
        <p:nvPicPr>
          <p:cNvPr id="18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15633" y="5542598"/>
            <a:ext cx="339328" cy="42422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675</Words>
  <Application>Microsoft Office PowerPoint</Application>
  <PresentationFormat>Custom</PresentationFormat>
  <Paragraphs>122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Open Sans</vt:lpstr>
      <vt:lpstr>Arial</vt:lpstr>
      <vt:lpstr>Open Sans Medium</vt:lpstr>
      <vt:lpstr>Open Sans Bold</vt:lpstr>
      <vt:lpstr>Bitter Medium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Kim Wiethoff</cp:lastModifiedBy>
  <cp:revision>2</cp:revision>
  <dcterms:created xsi:type="dcterms:W3CDTF">2025-05-13T18:37:34Z</dcterms:created>
  <dcterms:modified xsi:type="dcterms:W3CDTF">2025-05-13T18:40:05Z</dcterms:modified>
</cp:coreProperties>
</file>