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1637156780" r:id="rId5"/>
    <p:sldId id="1637156799" r:id="rId6"/>
    <p:sldId id="1637156784" r:id="rId7"/>
    <p:sldId id="1637156785" r:id="rId8"/>
    <p:sldId id="1637156786" r:id="rId9"/>
    <p:sldId id="1637156787" r:id="rId10"/>
    <p:sldId id="1637156788" r:id="rId11"/>
    <p:sldId id="1637156789" r:id="rId12"/>
    <p:sldId id="1637156790" r:id="rId13"/>
    <p:sldId id="1637156791" r:id="rId14"/>
    <p:sldId id="1637156792" r:id="rId15"/>
    <p:sldId id="1637156793" r:id="rId16"/>
    <p:sldId id="1637156794" r:id="rId17"/>
    <p:sldId id="1637156795" r:id="rId18"/>
    <p:sldId id="1637156796" r:id="rId19"/>
    <p:sldId id="1637156797" r:id="rId20"/>
    <p:sldId id="1637156783" r:id="rId21"/>
  </p:sldIdLst>
  <p:sldSz cx="18288000" cy="10287000"/>
  <p:notesSz cx="6858000" cy="9144000"/>
  <p:embeddedFontLst>
    <p:embeddedFont>
      <p:font typeface="Georgia" panose="02040502050405020303" pitchFamily="18" charset="0"/>
      <p:regular r:id="rId23"/>
      <p:bold r:id="rId24"/>
      <p:italic r:id="rId25"/>
      <p:boldItalic r:id="rId26"/>
    </p:embeddedFont>
    <p:embeddedFont>
      <p:font typeface="Georgia Pro Cond" panose="02040506050405020303" pitchFamily="18" charset="0"/>
      <p:regular r:id="rId27"/>
      <p:bold r:id="rId28"/>
      <p:italic r:id="rId29"/>
      <p:boldItalic r:id="rId30"/>
    </p:embeddedFont>
    <p:embeddedFont>
      <p:font typeface="Inter" panose="020B0604020202020204" charset="0"/>
      <p:regular r:id="rId31"/>
    </p:embeddedFont>
    <p:embeddedFont>
      <p:font typeface="Segoe UI Emoji" panose="020B0502040204020203" pitchFamily="3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F27B6-E48C-C3D2-885A-43F7B6D65656}" name="PMI Houston Director of Marketing" initials="PM" userId="S::director.marketing@pmihouston.org::de8c5cb0-f605-4842-9f5b-82156d1d16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B46"/>
    <a:srgbClr val="37353F"/>
    <a:srgbClr val="463A96"/>
    <a:srgbClr val="EFEDF3"/>
    <a:srgbClr val="FF610F"/>
    <a:srgbClr val="000080"/>
    <a:srgbClr val="CC1236"/>
    <a:srgbClr val="242D7F"/>
    <a:srgbClr val="686190"/>
    <a:srgbClr val="3D6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63" autoAdjust="0"/>
  </p:normalViewPr>
  <p:slideViewPr>
    <p:cSldViewPr snapToGrid="0">
      <p:cViewPr varScale="1">
        <p:scale>
          <a:sx n="44" d="100"/>
          <a:sy n="44" d="100"/>
        </p:scale>
        <p:origin x="135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7D5DE-C70D-49EA-A59A-8DD96A97F24A}"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24563904-1561-44C5-83DE-ED707D18F6F6}">
      <dgm:prSet/>
      <dgm:spPr/>
      <dgm:t>
        <a:bodyPr/>
        <a:lstStyle/>
        <a:p>
          <a:r>
            <a:rPr lang="en-US" b="1" dirty="0"/>
            <a:t>Task Focused Mindset</a:t>
          </a:r>
        </a:p>
      </dgm:t>
    </dgm:pt>
    <dgm:pt modelId="{F447E686-C6C4-4E10-A2FB-54B25D9DCA29}" type="parTrans" cxnId="{3B7075DB-71F2-49DD-AC4E-88C76D395DFB}">
      <dgm:prSet/>
      <dgm:spPr/>
      <dgm:t>
        <a:bodyPr/>
        <a:lstStyle/>
        <a:p>
          <a:endParaRPr lang="en-US"/>
        </a:p>
      </dgm:t>
    </dgm:pt>
    <dgm:pt modelId="{3FA32837-14C3-466D-9B4E-EBDD75B011C4}" type="sibTrans" cxnId="{3B7075DB-71F2-49DD-AC4E-88C76D395DFB}">
      <dgm:prSet/>
      <dgm:spPr/>
      <dgm:t>
        <a:bodyPr/>
        <a:lstStyle/>
        <a:p>
          <a:endParaRPr lang="en-US"/>
        </a:p>
      </dgm:t>
    </dgm:pt>
    <dgm:pt modelId="{790474CB-CA67-4667-A055-AD2652275552}">
      <dgm:prSet/>
      <dgm:spPr/>
      <dgm:t>
        <a:bodyPr/>
        <a:lstStyle/>
        <a:p>
          <a:r>
            <a:rPr lang="en-US" b="1"/>
            <a:t>Unowned Problems</a:t>
          </a:r>
        </a:p>
      </dgm:t>
    </dgm:pt>
    <dgm:pt modelId="{31E95DD9-6184-4E4E-B178-2FEBBC529A0D}" type="parTrans" cxnId="{8834C8CE-6CAF-4A6E-8102-959F3DC5AC5D}">
      <dgm:prSet/>
      <dgm:spPr/>
      <dgm:t>
        <a:bodyPr/>
        <a:lstStyle/>
        <a:p>
          <a:endParaRPr lang="en-US"/>
        </a:p>
      </dgm:t>
    </dgm:pt>
    <dgm:pt modelId="{2F5CAC5E-D973-476C-BCD4-1EDD33449B27}" type="sibTrans" cxnId="{8834C8CE-6CAF-4A6E-8102-959F3DC5AC5D}">
      <dgm:prSet/>
      <dgm:spPr/>
      <dgm:t>
        <a:bodyPr/>
        <a:lstStyle/>
        <a:p>
          <a:endParaRPr lang="en-US"/>
        </a:p>
      </dgm:t>
    </dgm:pt>
    <dgm:pt modelId="{680FD682-3F74-43D3-9395-177BEE8BBABF}">
      <dgm:prSet/>
      <dgm:spPr/>
      <dgm:t>
        <a:bodyPr/>
        <a:lstStyle/>
        <a:p>
          <a:r>
            <a:rPr lang="en-US" b="1"/>
            <a:t>Decision Paralysis</a:t>
          </a:r>
        </a:p>
      </dgm:t>
    </dgm:pt>
    <dgm:pt modelId="{71E516D1-FDFB-4E9D-A513-7986782EF6B8}" type="parTrans" cxnId="{D66F6743-F698-4A92-98F9-2F07FE33C780}">
      <dgm:prSet/>
      <dgm:spPr/>
      <dgm:t>
        <a:bodyPr/>
        <a:lstStyle/>
        <a:p>
          <a:endParaRPr lang="en-US"/>
        </a:p>
      </dgm:t>
    </dgm:pt>
    <dgm:pt modelId="{C635767F-E9CE-4932-BCC0-2C5A58976BFE}" type="sibTrans" cxnId="{D66F6743-F698-4A92-98F9-2F07FE33C780}">
      <dgm:prSet/>
      <dgm:spPr/>
      <dgm:t>
        <a:bodyPr/>
        <a:lstStyle/>
        <a:p>
          <a:endParaRPr lang="en-US"/>
        </a:p>
      </dgm:t>
    </dgm:pt>
    <dgm:pt modelId="{A64B54DF-0C2E-46CD-91F3-7D292CE0359B}">
      <dgm:prSet/>
      <dgm:spPr/>
      <dgm:t>
        <a:bodyPr/>
        <a:lstStyle/>
        <a:p>
          <a:r>
            <a:rPr lang="en-US" b="1" dirty="0"/>
            <a:t>Declining Morale</a:t>
          </a:r>
        </a:p>
      </dgm:t>
    </dgm:pt>
    <dgm:pt modelId="{67A94E6D-B4FA-46DB-9BC5-C5ACBC276BC8}" type="parTrans" cxnId="{AB944850-4A77-4254-9C72-A3FCDC4B5D7A}">
      <dgm:prSet/>
      <dgm:spPr/>
      <dgm:t>
        <a:bodyPr/>
        <a:lstStyle/>
        <a:p>
          <a:endParaRPr lang="en-US"/>
        </a:p>
      </dgm:t>
    </dgm:pt>
    <dgm:pt modelId="{1329E049-5B37-4F1A-98C1-0DA58E52F3EB}" type="sibTrans" cxnId="{AB944850-4A77-4254-9C72-A3FCDC4B5D7A}">
      <dgm:prSet/>
      <dgm:spPr/>
      <dgm:t>
        <a:bodyPr/>
        <a:lstStyle/>
        <a:p>
          <a:endParaRPr lang="en-US"/>
        </a:p>
      </dgm:t>
    </dgm:pt>
    <dgm:pt modelId="{71B53FCC-0990-45E4-8835-F5640118BF3E}" type="pres">
      <dgm:prSet presAssocID="{C5B7D5DE-C70D-49EA-A59A-8DD96A97F24A}" presName="linear" presStyleCnt="0">
        <dgm:presLayoutVars>
          <dgm:dir/>
          <dgm:animLvl val="lvl"/>
          <dgm:resizeHandles val="exact"/>
        </dgm:presLayoutVars>
      </dgm:prSet>
      <dgm:spPr/>
    </dgm:pt>
    <dgm:pt modelId="{931852E7-0B38-4312-971D-A5A51CEAF568}" type="pres">
      <dgm:prSet presAssocID="{24563904-1561-44C5-83DE-ED707D18F6F6}" presName="parentLin" presStyleCnt="0"/>
      <dgm:spPr/>
    </dgm:pt>
    <dgm:pt modelId="{564CC131-8A75-47BF-87DD-B2A1D1549F6A}" type="pres">
      <dgm:prSet presAssocID="{24563904-1561-44C5-83DE-ED707D18F6F6}" presName="parentLeftMargin" presStyleLbl="node1" presStyleIdx="0" presStyleCnt="4"/>
      <dgm:spPr/>
    </dgm:pt>
    <dgm:pt modelId="{FFE03AF8-1B2F-4290-B382-54F6A8B2DDF5}" type="pres">
      <dgm:prSet presAssocID="{24563904-1561-44C5-83DE-ED707D18F6F6}" presName="parentText" presStyleLbl="node1" presStyleIdx="0" presStyleCnt="4">
        <dgm:presLayoutVars>
          <dgm:chMax val="0"/>
          <dgm:bulletEnabled val="1"/>
        </dgm:presLayoutVars>
      </dgm:prSet>
      <dgm:spPr/>
    </dgm:pt>
    <dgm:pt modelId="{F118F7F3-CF96-46EB-A3DB-7946DC94CE25}" type="pres">
      <dgm:prSet presAssocID="{24563904-1561-44C5-83DE-ED707D18F6F6}" presName="negativeSpace" presStyleCnt="0"/>
      <dgm:spPr/>
    </dgm:pt>
    <dgm:pt modelId="{63CD6CE8-A2EE-4770-B827-C1BF67F5FA72}" type="pres">
      <dgm:prSet presAssocID="{24563904-1561-44C5-83DE-ED707D18F6F6}" presName="childText" presStyleLbl="conFgAcc1" presStyleIdx="0" presStyleCnt="4">
        <dgm:presLayoutVars>
          <dgm:bulletEnabled val="1"/>
        </dgm:presLayoutVars>
      </dgm:prSet>
      <dgm:spPr/>
    </dgm:pt>
    <dgm:pt modelId="{158035AA-B25E-4701-BC98-DE60A2FFC62A}" type="pres">
      <dgm:prSet presAssocID="{3FA32837-14C3-466D-9B4E-EBDD75B011C4}" presName="spaceBetweenRectangles" presStyleCnt="0"/>
      <dgm:spPr/>
    </dgm:pt>
    <dgm:pt modelId="{1A151FB5-60AF-4BE4-BC38-A8A992DDBEC3}" type="pres">
      <dgm:prSet presAssocID="{790474CB-CA67-4667-A055-AD2652275552}" presName="parentLin" presStyleCnt="0"/>
      <dgm:spPr/>
    </dgm:pt>
    <dgm:pt modelId="{48DAE8DE-DC5D-4973-A84C-A727FA9B4250}" type="pres">
      <dgm:prSet presAssocID="{790474CB-CA67-4667-A055-AD2652275552}" presName="parentLeftMargin" presStyleLbl="node1" presStyleIdx="0" presStyleCnt="4"/>
      <dgm:spPr/>
    </dgm:pt>
    <dgm:pt modelId="{065735DA-A9D7-4595-8831-4CD61157927B}" type="pres">
      <dgm:prSet presAssocID="{790474CB-CA67-4667-A055-AD2652275552}" presName="parentText" presStyleLbl="node1" presStyleIdx="1" presStyleCnt="4">
        <dgm:presLayoutVars>
          <dgm:chMax val="0"/>
          <dgm:bulletEnabled val="1"/>
        </dgm:presLayoutVars>
      </dgm:prSet>
      <dgm:spPr/>
    </dgm:pt>
    <dgm:pt modelId="{9846292B-0FDC-46C0-80C1-B8BB90193627}" type="pres">
      <dgm:prSet presAssocID="{790474CB-CA67-4667-A055-AD2652275552}" presName="negativeSpace" presStyleCnt="0"/>
      <dgm:spPr/>
    </dgm:pt>
    <dgm:pt modelId="{4964556A-6D82-4E3C-B856-66FBCCE78674}" type="pres">
      <dgm:prSet presAssocID="{790474CB-CA67-4667-A055-AD2652275552}" presName="childText" presStyleLbl="conFgAcc1" presStyleIdx="1" presStyleCnt="4">
        <dgm:presLayoutVars>
          <dgm:bulletEnabled val="1"/>
        </dgm:presLayoutVars>
      </dgm:prSet>
      <dgm:spPr/>
    </dgm:pt>
    <dgm:pt modelId="{C95487F9-B599-4527-A248-7B671A49261D}" type="pres">
      <dgm:prSet presAssocID="{2F5CAC5E-D973-476C-BCD4-1EDD33449B27}" presName="spaceBetweenRectangles" presStyleCnt="0"/>
      <dgm:spPr/>
    </dgm:pt>
    <dgm:pt modelId="{E1A0AFF3-08CE-46D7-86EA-F822AC20608D}" type="pres">
      <dgm:prSet presAssocID="{680FD682-3F74-43D3-9395-177BEE8BBABF}" presName="parentLin" presStyleCnt="0"/>
      <dgm:spPr/>
    </dgm:pt>
    <dgm:pt modelId="{4197D385-EE18-4025-A399-70AED9730484}" type="pres">
      <dgm:prSet presAssocID="{680FD682-3F74-43D3-9395-177BEE8BBABF}" presName="parentLeftMargin" presStyleLbl="node1" presStyleIdx="1" presStyleCnt="4"/>
      <dgm:spPr/>
    </dgm:pt>
    <dgm:pt modelId="{045B7A50-BB47-4BE1-A35A-99FF65E3ABC2}" type="pres">
      <dgm:prSet presAssocID="{680FD682-3F74-43D3-9395-177BEE8BBABF}" presName="parentText" presStyleLbl="node1" presStyleIdx="2" presStyleCnt="4">
        <dgm:presLayoutVars>
          <dgm:chMax val="0"/>
          <dgm:bulletEnabled val="1"/>
        </dgm:presLayoutVars>
      </dgm:prSet>
      <dgm:spPr/>
    </dgm:pt>
    <dgm:pt modelId="{B5A2BA9F-4537-43B3-8361-A2D9CE779DDE}" type="pres">
      <dgm:prSet presAssocID="{680FD682-3F74-43D3-9395-177BEE8BBABF}" presName="negativeSpace" presStyleCnt="0"/>
      <dgm:spPr/>
    </dgm:pt>
    <dgm:pt modelId="{E6EEFBFC-1EFD-4415-BADE-6E62A82850CB}" type="pres">
      <dgm:prSet presAssocID="{680FD682-3F74-43D3-9395-177BEE8BBABF}" presName="childText" presStyleLbl="conFgAcc1" presStyleIdx="2" presStyleCnt="4">
        <dgm:presLayoutVars>
          <dgm:bulletEnabled val="1"/>
        </dgm:presLayoutVars>
      </dgm:prSet>
      <dgm:spPr/>
    </dgm:pt>
    <dgm:pt modelId="{8CF1DDED-06E4-4C42-A8AE-9E2CCCEB84E2}" type="pres">
      <dgm:prSet presAssocID="{C635767F-E9CE-4932-BCC0-2C5A58976BFE}" presName="spaceBetweenRectangles" presStyleCnt="0"/>
      <dgm:spPr/>
    </dgm:pt>
    <dgm:pt modelId="{1312673C-7EB5-4BA7-9440-B9EEA9E6768D}" type="pres">
      <dgm:prSet presAssocID="{A64B54DF-0C2E-46CD-91F3-7D292CE0359B}" presName="parentLin" presStyleCnt="0"/>
      <dgm:spPr/>
    </dgm:pt>
    <dgm:pt modelId="{95E3EDAB-E959-4663-ADE2-781CFC671D99}" type="pres">
      <dgm:prSet presAssocID="{A64B54DF-0C2E-46CD-91F3-7D292CE0359B}" presName="parentLeftMargin" presStyleLbl="node1" presStyleIdx="2" presStyleCnt="4"/>
      <dgm:spPr/>
    </dgm:pt>
    <dgm:pt modelId="{8695F892-E218-438A-B6DF-5C03AF1CA65F}" type="pres">
      <dgm:prSet presAssocID="{A64B54DF-0C2E-46CD-91F3-7D292CE0359B}" presName="parentText" presStyleLbl="node1" presStyleIdx="3" presStyleCnt="4">
        <dgm:presLayoutVars>
          <dgm:chMax val="0"/>
          <dgm:bulletEnabled val="1"/>
        </dgm:presLayoutVars>
      </dgm:prSet>
      <dgm:spPr/>
    </dgm:pt>
    <dgm:pt modelId="{9143CC59-ACEE-451D-905F-9220187342E7}" type="pres">
      <dgm:prSet presAssocID="{A64B54DF-0C2E-46CD-91F3-7D292CE0359B}" presName="negativeSpace" presStyleCnt="0"/>
      <dgm:spPr/>
    </dgm:pt>
    <dgm:pt modelId="{CF833E37-B2D5-4054-83B4-ACC5E1D67368}" type="pres">
      <dgm:prSet presAssocID="{A64B54DF-0C2E-46CD-91F3-7D292CE0359B}" presName="childText" presStyleLbl="conFgAcc1" presStyleIdx="3" presStyleCnt="4">
        <dgm:presLayoutVars>
          <dgm:bulletEnabled val="1"/>
        </dgm:presLayoutVars>
      </dgm:prSet>
      <dgm:spPr/>
    </dgm:pt>
  </dgm:ptLst>
  <dgm:cxnLst>
    <dgm:cxn modelId="{5BD8DF2A-2610-45CC-8A2D-6CAEBFC32947}" type="presOf" srcId="{680FD682-3F74-43D3-9395-177BEE8BBABF}" destId="{4197D385-EE18-4025-A399-70AED9730484}" srcOrd="0" destOrd="0" presId="urn:microsoft.com/office/officeart/2005/8/layout/list1"/>
    <dgm:cxn modelId="{B37C3330-109F-445C-B444-55CCDC626237}" type="presOf" srcId="{A64B54DF-0C2E-46CD-91F3-7D292CE0359B}" destId="{95E3EDAB-E959-4663-ADE2-781CFC671D99}" srcOrd="0" destOrd="0" presId="urn:microsoft.com/office/officeart/2005/8/layout/list1"/>
    <dgm:cxn modelId="{022E763B-F8C3-403E-B8C3-57184BD6C5C9}" type="presOf" srcId="{790474CB-CA67-4667-A055-AD2652275552}" destId="{065735DA-A9D7-4595-8831-4CD61157927B}" srcOrd="1" destOrd="0" presId="urn:microsoft.com/office/officeart/2005/8/layout/list1"/>
    <dgm:cxn modelId="{4631B262-2255-4B17-AEC7-63E69AC4DA0C}" type="presOf" srcId="{24563904-1561-44C5-83DE-ED707D18F6F6}" destId="{564CC131-8A75-47BF-87DD-B2A1D1549F6A}" srcOrd="0" destOrd="0" presId="urn:microsoft.com/office/officeart/2005/8/layout/list1"/>
    <dgm:cxn modelId="{D66F6743-F698-4A92-98F9-2F07FE33C780}" srcId="{C5B7D5DE-C70D-49EA-A59A-8DD96A97F24A}" destId="{680FD682-3F74-43D3-9395-177BEE8BBABF}" srcOrd="2" destOrd="0" parTransId="{71E516D1-FDFB-4E9D-A513-7986782EF6B8}" sibTransId="{C635767F-E9CE-4932-BCC0-2C5A58976BFE}"/>
    <dgm:cxn modelId="{AB944850-4A77-4254-9C72-A3FCDC4B5D7A}" srcId="{C5B7D5DE-C70D-49EA-A59A-8DD96A97F24A}" destId="{A64B54DF-0C2E-46CD-91F3-7D292CE0359B}" srcOrd="3" destOrd="0" parTransId="{67A94E6D-B4FA-46DB-9BC5-C5ACBC276BC8}" sibTransId="{1329E049-5B37-4F1A-98C1-0DA58E52F3EB}"/>
    <dgm:cxn modelId="{D7416982-B4C7-4CB7-A6A2-90BAF084844D}" type="presOf" srcId="{680FD682-3F74-43D3-9395-177BEE8BBABF}" destId="{045B7A50-BB47-4BE1-A35A-99FF65E3ABC2}" srcOrd="1" destOrd="0" presId="urn:microsoft.com/office/officeart/2005/8/layout/list1"/>
    <dgm:cxn modelId="{99139799-10E0-4C74-B280-7EB6900898D2}" type="presOf" srcId="{790474CB-CA67-4667-A055-AD2652275552}" destId="{48DAE8DE-DC5D-4973-A84C-A727FA9B4250}" srcOrd="0" destOrd="0" presId="urn:microsoft.com/office/officeart/2005/8/layout/list1"/>
    <dgm:cxn modelId="{540D23C1-A42A-48A9-9E3B-07F6125DBD68}" type="presOf" srcId="{C5B7D5DE-C70D-49EA-A59A-8DD96A97F24A}" destId="{71B53FCC-0990-45E4-8835-F5640118BF3E}" srcOrd="0" destOrd="0" presId="urn:microsoft.com/office/officeart/2005/8/layout/list1"/>
    <dgm:cxn modelId="{8834C8CE-6CAF-4A6E-8102-959F3DC5AC5D}" srcId="{C5B7D5DE-C70D-49EA-A59A-8DD96A97F24A}" destId="{790474CB-CA67-4667-A055-AD2652275552}" srcOrd="1" destOrd="0" parTransId="{31E95DD9-6184-4E4E-B178-2FEBBC529A0D}" sibTransId="{2F5CAC5E-D973-476C-BCD4-1EDD33449B27}"/>
    <dgm:cxn modelId="{92A75ADA-CB8A-4CA1-8061-F473B267E41A}" type="presOf" srcId="{24563904-1561-44C5-83DE-ED707D18F6F6}" destId="{FFE03AF8-1B2F-4290-B382-54F6A8B2DDF5}" srcOrd="1" destOrd="0" presId="urn:microsoft.com/office/officeart/2005/8/layout/list1"/>
    <dgm:cxn modelId="{3B7075DB-71F2-49DD-AC4E-88C76D395DFB}" srcId="{C5B7D5DE-C70D-49EA-A59A-8DD96A97F24A}" destId="{24563904-1561-44C5-83DE-ED707D18F6F6}" srcOrd="0" destOrd="0" parTransId="{F447E686-C6C4-4E10-A2FB-54B25D9DCA29}" sibTransId="{3FA32837-14C3-466D-9B4E-EBDD75B011C4}"/>
    <dgm:cxn modelId="{B77DF1E7-2342-48EE-AC8C-04E08F6C1530}" type="presOf" srcId="{A64B54DF-0C2E-46CD-91F3-7D292CE0359B}" destId="{8695F892-E218-438A-B6DF-5C03AF1CA65F}" srcOrd="1" destOrd="0" presId="urn:microsoft.com/office/officeart/2005/8/layout/list1"/>
    <dgm:cxn modelId="{8EBB22B6-CC88-482B-AD96-D49D85153C57}" type="presParOf" srcId="{71B53FCC-0990-45E4-8835-F5640118BF3E}" destId="{931852E7-0B38-4312-971D-A5A51CEAF568}" srcOrd="0" destOrd="0" presId="urn:microsoft.com/office/officeart/2005/8/layout/list1"/>
    <dgm:cxn modelId="{90174F6F-C0A9-4ECE-A283-648B76E2677F}" type="presParOf" srcId="{931852E7-0B38-4312-971D-A5A51CEAF568}" destId="{564CC131-8A75-47BF-87DD-B2A1D1549F6A}" srcOrd="0" destOrd="0" presId="urn:microsoft.com/office/officeart/2005/8/layout/list1"/>
    <dgm:cxn modelId="{8B9C21F9-191A-4819-97AA-D3DE5074E1FC}" type="presParOf" srcId="{931852E7-0B38-4312-971D-A5A51CEAF568}" destId="{FFE03AF8-1B2F-4290-B382-54F6A8B2DDF5}" srcOrd="1" destOrd="0" presId="urn:microsoft.com/office/officeart/2005/8/layout/list1"/>
    <dgm:cxn modelId="{02FAAD3E-5672-4383-BD05-229A75DD35BD}" type="presParOf" srcId="{71B53FCC-0990-45E4-8835-F5640118BF3E}" destId="{F118F7F3-CF96-46EB-A3DB-7946DC94CE25}" srcOrd="1" destOrd="0" presId="urn:microsoft.com/office/officeart/2005/8/layout/list1"/>
    <dgm:cxn modelId="{D63A751F-E86B-4974-892C-B6E5AD8ACF33}" type="presParOf" srcId="{71B53FCC-0990-45E4-8835-F5640118BF3E}" destId="{63CD6CE8-A2EE-4770-B827-C1BF67F5FA72}" srcOrd="2" destOrd="0" presId="urn:microsoft.com/office/officeart/2005/8/layout/list1"/>
    <dgm:cxn modelId="{D34315B5-497C-4F9C-A070-9D4271BFFBBC}" type="presParOf" srcId="{71B53FCC-0990-45E4-8835-F5640118BF3E}" destId="{158035AA-B25E-4701-BC98-DE60A2FFC62A}" srcOrd="3" destOrd="0" presId="urn:microsoft.com/office/officeart/2005/8/layout/list1"/>
    <dgm:cxn modelId="{F61465D0-738E-4E7C-8E4F-D45C96C6DAB5}" type="presParOf" srcId="{71B53FCC-0990-45E4-8835-F5640118BF3E}" destId="{1A151FB5-60AF-4BE4-BC38-A8A992DDBEC3}" srcOrd="4" destOrd="0" presId="urn:microsoft.com/office/officeart/2005/8/layout/list1"/>
    <dgm:cxn modelId="{E0F0F837-C1B9-481A-B00F-9623037AC171}" type="presParOf" srcId="{1A151FB5-60AF-4BE4-BC38-A8A992DDBEC3}" destId="{48DAE8DE-DC5D-4973-A84C-A727FA9B4250}" srcOrd="0" destOrd="0" presId="urn:microsoft.com/office/officeart/2005/8/layout/list1"/>
    <dgm:cxn modelId="{96D7FB9F-5058-494E-A824-8157F0F9B04D}" type="presParOf" srcId="{1A151FB5-60AF-4BE4-BC38-A8A992DDBEC3}" destId="{065735DA-A9D7-4595-8831-4CD61157927B}" srcOrd="1" destOrd="0" presId="urn:microsoft.com/office/officeart/2005/8/layout/list1"/>
    <dgm:cxn modelId="{F94B2523-8E78-4B1B-9565-5ECE819BC9BC}" type="presParOf" srcId="{71B53FCC-0990-45E4-8835-F5640118BF3E}" destId="{9846292B-0FDC-46C0-80C1-B8BB90193627}" srcOrd="5" destOrd="0" presId="urn:microsoft.com/office/officeart/2005/8/layout/list1"/>
    <dgm:cxn modelId="{73641C84-4FE6-467E-B01D-165907B42F26}" type="presParOf" srcId="{71B53FCC-0990-45E4-8835-F5640118BF3E}" destId="{4964556A-6D82-4E3C-B856-66FBCCE78674}" srcOrd="6" destOrd="0" presId="urn:microsoft.com/office/officeart/2005/8/layout/list1"/>
    <dgm:cxn modelId="{3414D93D-D575-4FDD-876A-0B8EE6063FEA}" type="presParOf" srcId="{71B53FCC-0990-45E4-8835-F5640118BF3E}" destId="{C95487F9-B599-4527-A248-7B671A49261D}" srcOrd="7" destOrd="0" presId="urn:microsoft.com/office/officeart/2005/8/layout/list1"/>
    <dgm:cxn modelId="{4C2AE7AD-92D9-494A-9C4B-CE1B0187FE18}" type="presParOf" srcId="{71B53FCC-0990-45E4-8835-F5640118BF3E}" destId="{E1A0AFF3-08CE-46D7-86EA-F822AC20608D}" srcOrd="8" destOrd="0" presId="urn:microsoft.com/office/officeart/2005/8/layout/list1"/>
    <dgm:cxn modelId="{B762ED73-01A9-4417-83D4-CFE300E56CB5}" type="presParOf" srcId="{E1A0AFF3-08CE-46D7-86EA-F822AC20608D}" destId="{4197D385-EE18-4025-A399-70AED9730484}" srcOrd="0" destOrd="0" presId="urn:microsoft.com/office/officeart/2005/8/layout/list1"/>
    <dgm:cxn modelId="{F8C2B982-45FF-4611-9B5C-FB41E397C8F5}" type="presParOf" srcId="{E1A0AFF3-08CE-46D7-86EA-F822AC20608D}" destId="{045B7A50-BB47-4BE1-A35A-99FF65E3ABC2}" srcOrd="1" destOrd="0" presId="urn:microsoft.com/office/officeart/2005/8/layout/list1"/>
    <dgm:cxn modelId="{FAC9CC5A-1FA4-4C1D-B57C-F7465D97095F}" type="presParOf" srcId="{71B53FCC-0990-45E4-8835-F5640118BF3E}" destId="{B5A2BA9F-4537-43B3-8361-A2D9CE779DDE}" srcOrd="9" destOrd="0" presId="urn:microsoft.com/office/officeart/2005/8/layout/list1"/>
    <dgm:cxn modelId="{F6466BF8-B77C-4CD0-AC30-5CAFF9FA3289}" type="presParOf" srcId="{71B53FCC-0990-45E4-8835-F5640118BF3E}" destId="{E6EEFBFC-1EFD-4415-BADE-6E62A82850CB}" srcOrd="10" destOrd="0" presId="urn:microsoft.com/office/officeart/2005/8/layout/list1"/>
    <dgm:cxn modelId="{7A9D85A8-F243-47C3-8975-E093AC4A15D7}" type="presParOf" srcId="{71B53FCC-0990-45E4-8835-F5640118BF3E}" destId="{8CF1DDED-06E4-4C42-A8AE-9E2CCCEB84E2}" srcOrd="11" destOrd="0" presId="urn:microsoft.com/office/officeart/2005/8/layout/list1"/>
    <dgm:cxn modelId="{C30921F5-12C4-4117-A677-9D644E4765B1}" type="presParOf" srcId="{71B53FCC-0990-45E4-8835-F5640118BF3E}" destId="{1312673C-7EB5-4BA7-9440-B9EEA9E6768D}" srcOrd="12" destOrd="0" presId="urn:microsoft.com/office/officeart/2005/8/layout/list1"/>
    <dgm:cxn modelId="{5FCCEF35-A979-4B4B-A222-10F481C7B768}" type="presParOf" srcId="{1312673C-7EB5-4BA7-9440-B9EEA9E6768D}" destId="{95E3EDAB-E959-4663-ADE2-781CFC671D99}" srcOrd="0" destOrd="0" presId="urn:microsoft.com/office/officeart/2005/8/layout/list1"/>
    <dgm:cxn modelId="{9BD9C473-341D-41A6-BF02-541D89337C0A}" type="presParOf" srcId="{1312673C-7EB5-4BA7-9440-B9EEA9E6768D}" destId="{8695F892-E218-438A-B6DF-5C03AF1CA65F}" srcOrd="1" destOrd="0" presId="urn:microsoft.com/office/officeart/2005/8/layout/list1"/>
    <dgm:cxn modelId="{8640FA93-02E0-4629-AD2E-E525DE809FDF}" type="presParOf" srcId="{71B53FCC-0990-45E4-8835-F5640118BF3E}" destId="{9143CC59-ACEE-451D-905F-9220187342E7}" srcOrd="13" destOrd="0" presId="urn:microsoft.com/office/officeart/2005/8/layout/list1"/>
    <dgm:cxn modelId="{A793C45C-1660-4C55-BA37-C753E685B8E7}" type="presParOf" srcId="{71B53FCC-0990-45E4-8835-F5640118BF3E}" destId="{CF833E37-B2D5-4054-83B4-ACC5E1D6736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0B6EB7-560E-4BF8-B03D-4F5ED2DA219B}" type="doc">
      <dgm:prSet loTypeId="urn:microsoft.com/office/officeart/2005/8/layout/venn3" loCatId="relationship" qsTypeId="urn:microsoft.com/office/officeart/2005/8/quickstyle/simple1" qsCatId="simple" csTypeId="urn:microsoft.com/office/officeart/2005/8/colors/accent4_1" csCatId="accent4" phldr="1"/>
      <dgm:spPr/>
      <dgm:t>
        <a:bodyPr/>
        <a:lstStyle/>
        <a:p>
          <a:endParaRPr lang="en-US"/>
        </a:p>
      </dgm:t>
    </dgm:pt>
    <dgm:pt modelId="{DD2D23D9-6C72-4BD1-AB7B-7D139FFC5645}">
      <dgm:prSet/>
      <dgm:spPr/>
      <dgm:t>
        <a:bodyPr/>
        <a:lstStyle/>
        <a:p>
          <a:r>
            <a:rPr lang="en-US" dirty="0">
              <a:solidFill>
                <a:schemeClr val="accent4">
                  <a:lumMod val="75000"/>
                </a:schemeClr>
              </a:solidFill>
            </a:rPr>
            <a:t>The Overworked Specialist</a:t>
          </a:r>
        </a:p>
      </dgm:t>
    </dgm:pt>
    <dgm:pt modelId="{51B75FFE-619F-4E49-BAC9-3E5D1B6C7507}" type="parTrans" cxnId="{8DD86D58-A817-404F-8098-794A815FFAD6}">
      <dgm:prSet/>
      <dgm:spPr/>
      <dgm:t>
        <a:bodyPr/>
        <a:lstStyle/>
        <a:p>
          <a:endParaRPr lang="en-US"/>
        </a:p>
      </dgm:t>
    </dgm:pt>
    <dgm:pt modelId="{5DEC79C0-D1EC-4F09-B498-A02DDA57EDAF}" type="sibTrans" cxnId="{8DD86D58-A817-404F-8098-794A815FFAD6}">
      <dgm:prSet/>
      <dgm:spPr/>
      <dgm:t>
        <a:bodyPr/>
        <a:lstStyle/>
        <a:p>
          <a:endParaRPr lang="en-US"/>
        </a:p>
      </dgm:t>
    </dgm:pt>
    <dgm:pt modelId="{8DC06E61-9665-408A-B9AF-6E6CB5F7FBF5}">
      <dgm:prSet/>
      <dgm:spPr/>
      <dgm:t>
        <a:bodyPr/>
        <a:lstStyle/>
        <a:p>
          <a:r>
            <a:rPr lang="en-US" dirty="0">
              <a:solidFill>
                <a:schemeClr val="accent4">
                  <a:lumMod val="75000"/>
                </a:schemeClr>
              </a:solidFill>
            </a:rPr>
            <a:t>The Authority Gap</a:t>
          </a:r>
        </a:p>
      </dgm:t>
    </dgm:pt>
    <dgm:pt modelId="{7334ADF6-B794-45FC-A1FC-B1B448D8EF14}" type="parTrans" cxnId="{1B9E749A-1C81-4B27-AFD6-EC35B949E04A}">
      <dgm:prSet/>
      <dgm:spPr/>
      <dgm:t>
        <a:bodyPr/>
        <a:lstStyle/>
        <a:p>
          <a:endParaRPr lang="en-US"/>
        </a:p>
      </dgm:t>
    </dgm:pt>
    <dgm:pt modelId="{E48ECB43-6BDB-48BA-BD45-D430A4C68AC0}" type="sibTrans" cxnId="{1B9E749A-1C81-4B27-AFD6-EC35B949E04A}">
      <dgm:prSet/>
      <dgm:spPr/>
      <dgm:t>
        <a:bodyPr/>
        <a:lstStyle/>
        <a:p>
          <a:endParaRPr lang="en-US"/>
        </a:p>
      </dgm:t>
    </dgm:pt>
    <dgm:pt modelId="{60440AB8-7852-4B90-97D2-BB4E9E0F0F5C}">
      <dgm:prSet/>
      <dgm:spPr/>
      <dgm:t>
        <a:bodyPr/>
        <a:lstStyle/>
        <a:p>
          <a:r>
            <a:rPr lang="en-US" dirty="0">
              <a:solidFill>
                <a:schemeClr val="accent4">
                  <a:lumMod val="75000"/>
                </a:schemeClr>
              </a:solidFill>
            </a:rPr>
            <a:t>The Process Advocate</a:t>
          </a:r>
        </a:p>
      </dgm:t>
    </dgm:pt>
    <dgm:pt modelId="{61EA75D8-DC11-45AA-B933-75CFA52E2C70}" type="parTrans" cxnId="{B03C2047-7481-40DE-844E-B2BC195FE1AD}">
      <dgm:prSet/>
      <dgm:spPr/>
      <dgm:t>
        <a:bodyPr/>
        <a:lstStyle/>
        <a:p>
          <a:endParaRPr lang="en-US"/>
        </a:p>
      </dgm:t>
    </dgm:pt>
    <dgm:pt modelId="{C18B606D-0C4C-4594-AD6C-F99C617329AB}" type="sibTrans" cxnId="{B03C2047-7481-40DE-844E-B2BC195FE1AD}">
      <dgm:prSet/>
      <dgm:spPr/>
      <dgm:t>
        <a:bodyPr/>
        <a:lstStyle/>
        <a:p>
          <a:endParaRPr lang="en-US"/>
        </a:p>
      </dgm:t>
    </dgm:pt>
    <dgm:pt modelId="{7C6F49A0-0565-4EB0-BB0B-D2AA441E06A7}" type="pres">
      <dgm:prSet presAssocID="{F90B6EB7-560E-4BF8-B03D-4F5ED2DA219B}" presName="Name0" presStyleCnt="0">
        <dgm:presLayoutVars>
          <dgm:dir/>
          <dgm:resizeHandles val="exact"/>
        </dgm:presLayoutVars>
      </dgm:prSet>
      <dgm:spPr/>
    </dgm:pt>
    <dgm:pt modelId="{EC96CEC9-BB17-4199-A7A3-875EF45FE16C}" type="pres">
      <dgm:prSet presAssocID="{DD2D23D9-6C72-4BD1-AB7B-7D139FFC5645}" presName="Name5" presStyleLbl="vennNode1" presStyleIdx="0" presStyleCnt="3" custLinFactX="-13551" custLinFactNeighborX="-100000" custLinFactNeighborY="23">
        <dgm:presLayoutVars>
          <dgm:bulletEnabled val="1"/>
        </dgm:presLayoutVars>
      </dgm:prSet>
      <dgm:spPr/>
    </dgm:pt>
    <dgm:pt modelId="{356A8BE1-E1B1-492D-A3B4-2E8BA5AD673E}" type="pres">
      <dgm:prSet presAssocID="{5DEC79C0-D1EC-4F09-B498-A02DDA57EDAF}" presName="space" presStyleCnt="0"/>
      <dgm:spPr/>
    </dgm:pt>
    <dgm:pt modelId="{0428A780-C4AE-485B-8435-FB562B2373FE}" type="pres">
      <dgm:prSet presAssocID="{8DC06E61-9665-408A-B9AF-6E6CB5F7FBF5}" presName="Name5" presStyleLbl="vennNode1" presStyleIdx="1" presStyleCnt="3">
        <dgm:presLayoutVars>
          <dgm:bulletEnabled val="1"/>
        </dgm:presLayoutVars>
      </dgm:prSet>
      <dgm:spPr/>
    </dgm:pt>
    <dgm:pt modelId="{9E75C3AA-0131-4045-9772-7D7EBEA58486}" type="pres">
      <dgm:prSet presAssocID="{E48ECB43-6BDB-48BA-BD45-D430A4C68AC0}" presName="space" presStyleCnt="0"/>
      <dgm:spPr/>
    </dgm:pt>
    <dgm:pt modelId="{E6E447FF-EDA6-47E3-A146-3816EFFC357C}" type="pres">
      <dgm:prSet presAssocID="{60440AB8-7852-4B90-97D2-BB4E9E0F0F5C}" presName="Name5" presStyleLbl="vennNode1" presStyleIdx="2" presStyleCnt="3" custLinFactX="12953" custLinFactNeighborX="100000">
        <dgm:presLayoutVars>
          <dgm:bulletEnabled val="1"/>
        </dgm:presLayoutVars>
      </dgm:prSet>
      <dgm:spPr/>
    </dgm:pt>
  </dgm:ptLst>
  <dgm:cxnLst>
    <dgm:cxn modelId="{A8F4821F-90C6-4785-BC93-EB54138EC37E}" type="presOf" srcId="{60440AB8-7852-4B90-97D2-BB4E9E0F0F5C}" destId="{E6E447FF-EDA6-47E3-A146-3816EFFC357C}" srcOrd="0" destOrd="0" presId="urn:microsoft.com/office/officeart/2005/8/layout/venn3"/>
    <dgm:cxn modelId="{02D0A666-047B-4AE3-AD2F-7FBF73CC6B84}" type="presOf" srcId="{8DC06E61-9665-408A-B9AF-6E6CB5F7FBF5}" destId="{0428A780-C4AE-485B-8435-FB562B2373FE}" srcOrd="0" destOrd="0" presId="urn:microsoft.com/office/officeart/2005/8/layout/venn3"/>
    <dgm:cxn modelId="{B03C2047-7481-40DE-844E-B2BC195FE1AD}" srcId="{F90B6EB7-560E-4BF8-B03D-4F5ED2DA219B}" destId="{60440AB8-7852-4B90-97D2-BB4E9E0F0F5C}" srcOrd="2" destOrd="0" parTransId="{61EA75D8-DC11-45AA-B933-75CFA52E2C70}" sibTransId="{C18B606D-0C4C-4594-AD6C-F99C617329AB}"/>
    <dgm:cxn modelId="{8DD86D58-A817-404F-8098-794A815FFAD6}" srcId="{F90B6EB7-560E-4BF8-B03D-4F5ED2DA219B}" destId="{DD2D23D9-6C72-4BD1-AB7B-7D139FFC5645}" srcOrd="0" destOrd="0" parTransId="{51B75FFE-619F-4E49-BAC9-3E5D1B6C7507}" sibTransId="{5DEC79C0-D1EC-4F09-B498-A02DDA57EDAF}"/>
    <dgm:cxn modelId="{1B9E749A-1C81-4B27-AFD6-EC35B949E04A}" srcId="{F90B6EB7-560E-4BF8-B03D-4F5ED2DA219B}" destId="{8DC06E61-9665-408A-B9AF-6E6CB5F7FBF5}" srcOrd="1" destOrd="0" parTransId="{7334ADF6-B794-45FC-A1FC-B1B448D8EF14}" sibTransId="{E48ECB43-6BDB-48BA-BD45-D430A4C68AC0}"/>
    <dgm:cxn modelId="{1CC8A0C2-DDE1-4B3A-A137-505DA12020C2}" type="presOf" srcId="{F90B6EB7-560E-4BF8-B03D-4F5ED2DA219B}" destId="{7C6F49A0-0565-4EB0-BB0B-D2AA441E06A7}" srcOrd="0" destOrd="0" presId="urn:microsoft.com/office/officeart/2005/8/layout/venn3"/>
    <dgm:cxn modelId="{3814CFC5-AB0D-4816-A0CB-1B1400A0EB4D}" type="presOf" srcId="{DD2D23D9-6C72-4BD1-AB7B-7D139FFC5645}" destId="{EC96CEC9-BB17-4199-A7A3-875EF45FE16C}" srcOrd="0" destOrd="0" presId="urn:microsoft.com/office/officeart/2005/8/layout/venn3"/>
    <dgm:cxn modelId="{6CA9A4EA-35FA-42CC-BE00-921A3E34062A}" type="presParOf" srcId="{7C6F49A0-0565-4EB0-BB0B-D2AA441E06A7}" destId="{EC96CEC9-BB17-4199-A7A3-875EF45FE16C}" srcOrd="0" destOrd="0" presId="urn:microsoft.com/office/officeart/2005/8/layout/venn3"/>
    <dgm:cxn modelId="{E9652996-B1C8-49E5-ABBD-6F4DC0A2E671}" type="presParOf" srcId="{7C6F49A0-0565-4EB0-BB0B-D2AA441E06A7}" destId="{356A8BE1-E1B1-492D-A3B4-2E8BA5AD673E}" srcOrd="1" destOrd="0" presId="urn:microsoft.com/office/officeart/2005/8/layout/venn3"/>
    <dgm:cxn modelId="{A667C91C-E96E-4BAB-BC6D-E394BF42FB97}" type="presParOf" srcId="{7C6F49A0-0565-4EB0-BB0B-D2AA441E06A7}" destId="{0428A780-C4AE-485B-8435-FB562B2373FE}" srcOrd="2" destOrd="0" presId="urn:microsoft.com/office/officeart/2005/8/layout/venn3"/>
    <dgm:cxn modelId="{2978AC9F-2BF2-4FBE-8F3D-E5CC61B615A1}" type="presParOf" srcId="{7C6F49A0-0565-4EB0-BB0B-D2AA441E06A7}" destId="{9E75C3AA-0131-4045-9772-7D7EBEA58486}" srcOrd="3" destOrd="0" presId="urn:microsoft.com/office/officeart/2005/8/layout/venn3"/>
    <dgm:cxn modelId="{73B6ACFF-2881-4435-B581-685B944426D0}" type="presParOf" srcId="{7C6F49A0-0565-4EB0-BB0B-D2AA441E06A7}" destId="{E6E447FF-EDA6-47E3-A146-3816EFFC357C}"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984F68-081E-4A14-A776-7F46BC9F377E}" type="doc">
      <dgm:prSet loTypeId="urn:microsoft.com/office/officeart/2005/8/layout/chevron1" loCatId="process" qsTypeId="urn:microsoft.com/office/officeart/2005/8/quickstyle/simple1" qsCatId="simple" csTypeId="urn:microsoft.com/office/officeart/2005/8/colors/accent4_2" csCatId="accent4" phldr="1"/>
      <dgm:spPr/>
      <dgm:t>
        <a:bodyPr/>
        <a:lstStyle/>
        <a:p>
          <a:endParaRPr lang="en-US"/>
        </a:p>
      </dgm:t>
    </dgm:pt>
    <dgm:pt modelId="{096F4C1B-B808-4412-88ED-CBA1C326900F}">
      <dgm:prSet custT="1"/>
      <dgm:spPr/>
      <dgm:t>
        <a:bodyPr/>
        <a:lstStyle/>
        <a:p>
          <a:r>
            <a:rPr lang="en-US" sz="3200" dirty="0"/>
            <a:t>Listen first </a:t>
          </a:r>
        </a:p>
      </dgm:t>
    </dgm:pt>
    <dgm:pt modelId="{C7CB06A9-4F48-41E8-98DD-9E2DEC2CED13}" type="parTrans" cxnId="{0EF2AE05-8DAA-4063-BED2-6300837EC69D}">
      <dgm:prSet/>
      <dgm:spPr/>
      <dgm:t>
        <a:bodyPr/>
        <a:lstStyle/>
        <a:p>
          <a:endParaRPr lang="en-US"/>
        </a:p>
      </dgm:t>
    </dgm:pt>
    <dgm:pt modelId="{A4B263CB-6C09-44C5-8FDC-DDB64B9FE6AC}" type="sibTrans" cxnId="{0EF2AE05-8DAA-4063-BED2-6300837EC69D}">
      <dgm:prSet/>
      <dgm:spPr/>
      <dgm:t>
        <a:bodyPr/>
        <a:lstStyle/>
        <a:p>
          <a:endParaRPr lang="en-US"/>
        </a:p>
      </dgm:t>
    </dgm:pt>
    <dgm:pt modelId="{A4B7DD66-436E-444C-9CDA-E881B6A6AC10}">
      <dgm:prSet custT="1"/>
      <dgm:spPr/>
      <dgm:t>
        <a:bodyPr/>
        <a:lstStyle/>
        <a:p>
          <a:r>
            <a:rPr lang="en-US" sz="3200" dirty="0"/>
            <a:t>Reframe their concerns</a:t>
          </a:r>
        </a:p>
      </dgm:t>
    </dgm:pt>
    <dgm:pt modelId="{C5735074-7ADA-4E9D-8341-867135801D38}" type="parTrans" cxnId="{D70841E0-FE17-4919-A98A-A082CF67EE85}">
      <dgm:prSet/>
      <dgm:spPr/>
      <dgm:t>
        <a:bodyPr/>
        <a:lstStyle/>
        <a:p>
          <a:endParaRPr lang="en-US"/>
        </a:p>
      </dgm:t>
    </dgm:pt>
    <dgm:pt modelId="{987DF129-1B26-4CC8-8BA9-7447F908C367}" type="sibTrans" cxnId="{D70841E0-FE17-4919-A98A-A082CF67EE85}">
      <dgm:prSet/>
      <dgm:spPr/>
      <dgm:t>
        <a:bodyPr/>
        <a:lstStyle/>
        <a:p>
          <a:endParaRPr lang="en-US"/>
        </a:p>
      </dgm:t>
    </dgm:pt>
    <dgm:pt modelId="{80B32A9D-FB31-4CE5-BDC5-C66FF3696070}">
      <dgm:prSet custT="1"/>
      <dgm:spPr/>
      <dgm:t>
        <a:bodyPr/>
        <a:lstStyle/>
        <a:p>
          <a:r>
            <a:rPr lang="en-US" sz="3200" dirty="0"/>
            <a:t>Offer support, coaching and structure</a:t>
          </a:r>
        </a:p>
      </dgm:t>
    </dgm:pt>
    <dgm:pt modelId="{A2757BF3-66E6-439A-BFE1-69E3519F6E7C}" type="parTrans" cxnId="{E2A85478-F66D-4136-AB15-07BFC757B6A1}">
      <dgm:prSet/>
      <dgm:spPr/>
      <dgm:t>
        <a:bodyPr/>
        <a:lstStyle/>
        <a:p>
          <a:endParaRPr lang="en-US"/>
        </a:p>
      </dgm:t>
    </dgm:pt>
    <dgm:pt modelId="{95F6C932-B9A0-4B59-9332-F8A4298E1A1A}" type="sibTrans" cxnId="{E2A85478-F66D-4136-AB15-07BFC757B6A1}">
      <dgm:prSet/>
      <dgm:spPr/>
      <dgm:t>
        <a:bodyPr/>
        <a:lstStyle/>
        <a:p>
          <a:endParaRPr lang="en-US"/>
        </a:p>
      </dgm:t>
    </dgm:pt>
    <dgm:pt modelId="{4743D15B-4FFD-4C89-9204-461979F05DC5}" type="pres">
      <dgm:prSet presAssocID="{AC984F68-081E-4A14-A776-7F46BC9F377E}" presName="Name0" presStyleCnt="0">
        <dgm:presLayoutVars>
          <dgm:dir/>
          <dgm:animLvl val="lvl"/>
          <dgm:resizeHandles val="exact"/>
        </dgm:presLayoutVars>
      </dgm:prSet>
      <dgm:spPr/>
    </dgm:pt>
    <dgm:pt modelId="{DB2C9DFD-0466-40CD-9843-EE1DC3D14BD6}" type="pres">
      <dgm:prSet presAssocID="{096F4C1B-B808-4412-88ED-CBA1C326900F}" presName="parTxOnly" presStyleLbl="node1" presStyleIdx="0" presStyleCnt="3" custScaleY="70900">
        <dgm:presLayoutVars>
          <dgm:chMax val="0"/>
          <dgm:chPref val="0"/>
          <dgm:bulletEnabled val="1"/>
        </dgm:presLayoutVars>
      </dgm:prSet>
      <dgm:spPr/>
    </dgm:pt>
    <dgm:pt modelId="{83E9B1B4-3E7A-4799-BB0D-CB86095549D9}" type="pres">
      <dgm:prSet presAssocID="{A4B263CB-6C09-44C5-8FDC-DDB64B9FE6AC}" presName="parTxOnlySpace" presStyleCnt="0"/>
      <dgm:spPr/>
    </dgm:pt>
    <dgm:pt modelId="{5AA9AC47-1F9B-4872-BDFA-4F06C31EC423}" type="pres">
      <dgm:prSet presAssocID="{A4B7DD66-436E-444C-9CDA-E881B6A6AC10}" presName="parTxOnly" presStyleLbl="node1" presStyleIdx="1" presStyleCnt="3" custScaleY="70900">
        <dgm:presLayoutVars>
          <dgm:chMax val="0"/>
          <dgm:chPref val="0"/>
          <dgm:bulletEnabled val="1"/>
        </dgm:presLayoutVars>
      </dgm:prSet>
      <dgm:spPr/>
    </dgm:pt>
    <dgm:pt modelId="{B2674C60-F5DD-4D01-ACD1-09600D2D559A}" type="pres">
      <dgm:prSet presAssocID="{987DF129-1B26-4CC8-8BA9-7447F908C367}" presName="parTxOnlySpace" presStyleCnt="0"/>
      <dgm:spPr/>
    </dgm:pt>
    <dgm:pt modelId="{35AA7630-10FF-40F5-9915-990CA0B8BE14}" type="pres">
      <dgm:prSet presAssocID="{80B32A9D-FB31-4CE5-BDC5-C66FF3696070}" presName="parTxOnly" presStyleLbl="node1" presStyleIdx="2" presStyleCnt="3" custScaleY="70900">
        <dgm:presLayoutVars>
          <dgm:chMax val="0"/>
          <dgm:chPref val="0"/>
          <dgm:bulletEnabled val="1"/>
        </dgm:presLayoutVars>
      </dgm:prSet>
      <dgm:spPr/>
    </dgm:pt>
  </dgm:ptLst>
  <dgm:cxnLst>
    <dgm:cxn modelId="{0EF2AE05-8DAA-4063-BED2-6300837EC69D}" srcId="{AC984F68-081E-4A14-A776-7F46BC9F377E}" destId="{096F4C1B-B808-4412-88ED-CBA1C326900F}" srcOrd="0" destOrd="0" parTransId="{C7CB06A9-4F48-41E8-98DD-9E2DEC2CED13}" sibTransId="{A4B263CB-6C09-44C5-8FDC-DDB64B9FE6AC}"/>
    <dgm:cxn modelId="{9C080F69-3B0A-41BE-87E5-E76252433A83}" type="presOf" srcId="{A4B7DD66-436E-444C-9CDA-E881B6A6AC10}" destId="{5AA9AC47-1F9B-4872-BDFA-4F06C31EC423}" srcOrd="0" destOrd="0" presId="urn:microsoft.com/office/officeart/2005/8/layout/chevron1"/>
    <dgm:cxn modelId="{62DA5178-ED8D-40E4-B0D9-524FAB4AA8CA}" type="presOf" srcId="{AC984F68-081E-4A14-A776-7F46BC9F377E}" destId="{4743D15B-4FFD-4C89-9204-461979F05DC5}" srcOrd="0" destOrd="0" presId="urn:microsoft.com/office/officeart/2005/8/layout/chevron1"/>
    <dgm:cxn modelId="{E2A85478-F66D-4136-AB15-07BFC757B6A1}" srcId="{AC984F68-081E-4A14-A776-7F46BC9F377E}" destId="{80B32A9D-FB31-4CE5-BDC5-C66FF3696070}" srcOrd="2" destOrd="0" parTransId="{A2757BF3-66E6-439A-BFE1-69E3519F6E7C}" sibTransId="{95F6C932-B9A0-4B59-9332-F8A4298E1A1A}"/>
    <dgm:cxn modelId="{DA860EA6-BA98-4FB2-A5BC-D8177A419B6F}" type="presOf" srcId="{80B32A9D-FB31-4CE5-BDC5-C66FF3696070}" destId="{35AA7630-10FF-40F5-9915-990CA0B8BE14}" srcOrd="0" destOrd="0" presId="urn:microsoft.com/office/officeart/2005/8/layout/chevron1"/>
    <dgm:cxn modelId="{B38A9ADC-D0C4-40B4-ADD8-6274E6015020}" type="presOf" srcId="{096F4C1B-B808-4412-88ED-CBA1C326900F}" destId="{DB2C9DFD-0466-40CD-9843-EE1DC3D14BD6}" srcOrd="0" destOrd="0" presId="urn:microsoft.com/office/officeart/2005/8/layout/chevron1"/>
    <dgm:cxn modelId="{D70841E0-FE17-4919-A98A-A082CF67EE85}" srcId="{AC984F68-081E-4A14-A776-7F46BC9F377E}" destId="{A4B7DD66-436E-444C-9CDA-E881B6A6AC10}" srcOrd="1" destOrd="0" parTransId="{C5735074-7ADA-4E9D-8341-867135801D38}" sibTransId="{987DF129-1B26-4CC8-8BA9-7447F908C367}"/>
    <dgm:cxn modelId="{3E92F5E2-C01B-4ADF-904D-3D19C0DC8B7B}" type="presParOf" srcId="{4743D15B-4FFD-4C89-9204-461979F05DC5}" destId="{DB2C9DFD-0466-40CD-9843-EE1DC3D14BD6}" srcOrd="0" destOrd="0" presId="urn:microsoft.com/office/officeart/2005/8/layout/chevron1"/>
    <dgm:cxn modelId="{B330E283-82E8-475E-8117-BBFE9AF406C8}" type="presParOf" srcId="{4743D15B-4FFD-4C89-9204-461979F05DC5}" destId="{83E9B1B4-3E7A-4799-BB0D-CB86095549D9}" srcOrd="1" destOrd="0" presId="urn:microsoft.com/office/officeart/2005/8/layout/chevron1"/>
    <dgm:cxn modelId="{3C233F13-E232-4D67-A335-0001A148723D}" type="presParOf" srcId="{4743D15B-4FFD-4C89-9204-461979F05DC5}" destId="{5AA9AC47-1F9B-4872-BDFA-4F06C31EC423}" srcOrd="2" destOrd="0" presId="urn:microsoft.com/office/officeart/2005/8/layout/chevron1"/>
    <dgm:cxn modelId="{DF1CADE9-BC6B-4ECD-A348-99C9649A56BC}" type="presParOf" srcId="{4743D15B-4FFD-4C89-9204-461979F05DC5}" destId="{B2674C60-F5DD-4D01-ACD1-09600D2D559A}" srcOrd="3" destOrd="0" presId="urn:microsoft.com/office/officeart/2005/8/layout/chevron1"/>
    <dgm:cxn modelId="{4EEBCC35-2931-461C-A28F-C96AB54F99B6}" type="presParOf" srcId="{4743D15B-4FFD-4C89-9204-461979F05DC5}" destId="{35AA7630-10FF-40F5-9915-990CA0B8BE14}"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71962C-5736-4FCC-9289-8A0A20C44548}" type="doc">
      <dgm:prSet loTypeId="urn:microsoft.com/office/officeart/2011/layout/CircleProcess" loCatId="process" qsTypeId="urn:microsoft.com/office/officeart/2005/8/quickstyle/simple1" qsCatId="simple" csTypeId="urn:microsoft.com/office/officeart/2005/8/colors/accent4_3" csCatId="accent4"/>
      <dgm:spPr/>
      <dgm:t>
        <a:bodyPr/>
        <a:lstStyle/>
        <a:p>
          <a:endParaRPr lang="en-US"/>
        </a:p>
      </dgm:t>
    </dgm:pt>
    <dgm:pt modelId="{387103A1-06F6-4945-878E-10AF04CB8635}">
      <dgm:prSet/>
      <dgm:spPr/>
      <dgm:t>
        <a:bodyPr/>
        <a:lstStyle/>
        <a:p>
          <a:r>
            <a:rPr lang="en-US" b="1" dirty="0">
              <a:solidFill>
                <a:schemeClr val="accent4">
                  <a:lumMod val="75000"/>
                </a:schemeClr>
              </a:solidFill>
            </a:rPr>
            <a:t>Self-Awareness</a:t>
          </a:r>
        </a:p>
      </dgm:t>
    </dgm:pt>
    <dgm:pt modelId="{E4266D3D-4445-4D3F-A307-7BDAD40C9F0E}" type="parTrans" cxnId="{CD0A3012-8190-4E89-B40C-731870FC00DB}">
      <dgm:prSet/>
      <dgm:spPr/>
      <dgm:t>
        <a:bodyPr/>
        <a:lstStyle/>
        <a:p>
          <a:endParaRPr lang="en-US"/>
        </a:p>
      </dgm:t>
    </dgm:pt>
    <dgm:pt modelId="{938D55EF-CAAB-4D52-987D-84BEB78CCF3F}" type="sibTrans" cxnId="{CD0A3012-8190-4E89-B40C-731870FC00DB}">
      <dgm:prSet/>
      <dgm:spPr/>
      <dgm:t>
        <a:bodyPr/>
        <a:lstStyle/>
        <a:p>
          <a:endParaRPr lang="en-US"/>
        </a:p>
      </dgm:t>
    </dgm:pt>
    <dgm:pt modelId="{77397752-D9F2-4C45-A0BD-10096B580D6D}">
      <dgm:prSet/>
      <dgm:spPr/>
      <dgm:t>
        <a:bodyPr/>
        <a:lstStyle/>
        <a:p>
          <a:r>
            <a:rPr lang="en-US" b="1" dirty="0">
              <a:solidFill>
                <a:schemeClr val="accent4">
                  <a:lumMod val="75000"/>
                </a:schemeClr>
              </a:solidFill>
            </a:rPr>
            <a:t>Communication Skills</a:t>
          </a:r>
        </a:p>
      </dgm:t>
    </dgm:pt>
    <dgm:pt modelId="{A8A1B008-9797-46BD-B61C-3CD331C8D050}" type="parTrans" cxnId="{887FA1F6-19DF-4069-B122-907E33BFCD10}">
      <dgm:prSet/>
      <dgm:spPr/>
      <dgm:t>
        <a:bodyPr/>
        <a:lstStyle/>
        <a:p>
          <a:endParaRPr lang="en-US"/>
        </a:p>
      </dgm:t>
    </dgm:pt>
    <dgm:pt modelId="{9510666C-C2F1-40F3-BDF9-AB6C5D85A620}" type="sibTrans" cxnId="{887FA1F6-19DF-4069-B122-907E33BFCD10}">
      <dgm:prSet/>
      <dgm:spPr/>
      <dgm:t>
        <a:bodyPr/>
        <a:lstStyle/>
        <a:p>
          <a:endParaRPr lang="en-US"/>
        </a:p>
      </dgm:t>
    </dgm:pt>
    <dgm:pt modelId="{7FE835BF-B8CE-4EFD-BB48-158D8FEC2A66}">
      <dgm:prSet/>
      <dgm:spPr/>
      <dgm:t>
        <a:bodyPr/>
        <a:lstStyle/>
        <a:p>
          <a:r>
            <a:rPr lang="en-US" b="1" dirty="0">
              <a:solidFill>
                <a:schemeClr val="accent4">
                  <a:lumMod val="75000"/>
                </a:schemeClr>
              </a:solidFill>
            </a:rPr>
            <a:t>Systems Thinking</a:t>
          </a:r>
        </a:p>
      </dgm:t>
    </dgm:pt>
    <dgm:pt modelId="{F83B9459-3BE9-450E-91F2-61E24DF24917}" type="parTrans" cxnId="{50C3F504-A9B1-4F1D-887E-410C2D03E595}">
      <dgm:prSet/>
      <dgm:spPr/>
      <dgm:t>
        <a:bodyPr/>
        <a:lstStyle/>
        <a:p>
          <a:endParaRPr lang="en-US"/>
        </a:p>
      </dgm:t>
    </dgm:pt>
    <dgm:pt modelId="{62EE9347-7D2D-4FD1-B9A2-86E111F2710F}" type="sibTrans" cxnId="{50C3F504-A9B1-4F1D-887E-410C2D03E595}">
      <dgm:prSet/>
      <dgm:spPr/>
      <dgm:t>
        <a:bodyPr/>
        <a:lstStyle/>
        <a:p>
          <a:endParaRPr lang="en-US"/>
        </a:p>
      </dgm:t>
    </dgm:pt>
    <dgm:pt modelId="{F89086F7-7250-45CF-8E05-B5387BDAC4E1}">
      <dgm:prSet/>
      <dgm:spPr/>
      <dgm:t>
        <a:bodyPr/>
        <a:lstStyle/>
        <a:p>
          <a:r>
            <a:rPr lang="en-US" b="1" dirty="0">
              <a:solidFill>
                <a:schemeClr val="accent4">
                  <a:lumMod val="75000"/>
                </a:schemeClr>
              </a:solidFill>
            </a:rPr>
            <a:t>Problem Ownership</a:t>
          </a:r>
        </a:p>
      </dgm:t>
    </dgm:pt>
    <dgm:pt modelId="{58DA0FF7-6420-40CD-B200-06AF9728FC5B}" type="parTrans" cxnId="{7F6F5722-F74C-49E6-B221-B9C8D4C5A791}">
      <dgm:prSet/>
      <dgm:spPr/>
      <dgm:t>
        <a:bodyPr/>
        <a:lstStyle/>
        <a:p>
          <a:endParaRPr lang="en-US"/>
        </a:p>
      </dgm:t>
    </dgm:pt>
    <dgm:pt modelId="{20FC386C-49DA-498A-B28F-D4B11483AB18}" type="sibTrans" cxnId="{7F6F5722-F74C-49E6-B221-B9C8D4C5A791}">
      <dgm:prSet/>
      <dgm:spPr/>
      <dgm:t>
        <a:bodyPr/>
        <a:lstStyle/>
        <a:p>
          <a:endParaRPr lang="en-US"/>
        </a:p>
      </dgm:t>
    </dgm:pt>
    <dgm:pt modelId="{4960C4D8-5AC0-4C4C-B9A7-EEF47A95D9D3}" type="pres">
      <dgm:prSet presAssocID="{8A71962C-5736-4FCC-9289-8A0A20C44548}" presName="Name0" presStyleCnt="0">
        <dgm:presLayoutVars>
          <dgm:chMax val="11"/>
          <dgm:chPref val="11"/>
          <dgm:dir/>
          <dgm:resizeHandles/>
        </dgm:presLayoutVars>
      </dgm:prSet>
      <dgm:spPr/>
    </dgm:pt>
    <dgm:pt modelId="{D0BF2CA2-E856-411D-92D3-22DDA286166F}" type="pres">
      <dgm:prSet presAssocID="{F89086F7-7250-45CF-8E05-B5387BDAC4E1}" presName="Accent4" presStyleCnt="0"/>
      <dgm:spPr/>
    </dgm:pt>
    <dgm:pt modelId="{3CE01468-6A25-4376-A287-1BA547D581B6}" type="pres">
      <dgm:prSet presAssocID="{F89086F7-7250-45CF-8E05-B5387BDAC4E1}" presName="Accent" presStyleLbl="node1" presStyleIdx="0" presStyleCnt="4"/>
      <dgm:spPr/>
    </dgm:pt>
    <dgm:pt modelId="{B910A7F9-031E-4298-89BD-B44BB88CAB6E}" type="pres">
      <dgm:prSet presAssocID="{F89086F7-7250-45CF-8E05-B5387BDAC4E1}" presName="ParentBackground4" presStyleCnt="0"/>
      <dgm:spPr/>
    </dgm:pt>
    <dgm:pt modelId="{D9EF0478-C2FE-45A4-A63B-8390C077CFB0}" type="pres">
      <dgm:prSet presAssocID="{F89086F7-7250-45CF-8E05-B5387BDAC4E1}" presName="ParentBackground" presStyleLbl="fgAcc1" presStyleIdx="0" presStyleCnt="4"/>
      <dgm:spPr/>
    </dgm:pt>
    <dgm:pt modelId="{7FD6B335-4B88-4D79-9B3A-F226D2FF6CF9}" type="pres">
      <dgm:prSet presAssocID="{F89086F7-7250-45CF-8E05-B5387BDAC4E1}" presName="Parent4" presStyleLbl="revTx" presStyleIdx="0" presStyleCnt="0">
        <dgm:presLayoutVars>
          <dgm:chMax val="1"/>
          <dgm:chPref val="1"/>
          <dgm:bulletEnabled val="1"/>
        </dgm:presLayoutVars>
      </dgm:prSet>
      <dgm:spPr/>
    </dgm:pt>
    <dgm:pt modelId="{E89824AC-E59E-4A35-813B-6D932F196273}" type="pres">
      <dgm:prSet presAssocID="{7FE835BF-B8CE-4EFD-BB48-158D8FEC2A66}" presName="Accent3" presStyleCnt="0"/>
      <dgm:spPr/>
    </dgm:pt>
    <dgm:pt modelId="{0574DD95-8C6D-4D9E-BA81-8044721C38C7}" type="pres">
      <dgm:prSet presAssocID="{7FE835BF-B8CE-4EFD-BB48-158D8FEC2A66}" presName="Accent" presStyleLbl="node1" presStyleIdx="1" presStyleCnt="4"/>
      <dgm:spPr/>
    </dgm:pt>
    <dgm:pt modelId="{6F8164AC-0198-4C1A-996A-F3E44A6B2AF2}" type="pres">
      <dgm:prSet presAssocID="{7FE835BF-B8CE-4EFD-BB48-158D8FEC2A66}" presName="ParentBackground3" presStyleCnt="0"/>
      <dgm:spPr/>
    </dgm:pt>
    <dgm:pt modelId="{97E88458-A437-4B02-943B-1333E856603D}" type="pres">
      <dgm:prSet presAssocID="{7FE835BF-B8CE-4EFD-BB48-158D8FEC2A66}" presName="ParentBackground" presStyleLbl="fgAcc1" presStyleIdx="1" presStyleCnt="4"/>
      <dgm:spPr/>
    </dgm:pt>
    <dgm:pt modelId="{A8AE352E-42E3-4599-9306-A5E53E6955D1}" type="pres">
      <dgm:prSet presAssocID="{7FE835BF-B8CE-4EFD-BB48-158D8FEC2A66}" presName="Parent3" presStyleLbl="revTx" presStyleIdx="0" presStyleCnt="0">
        <dgm:presLayoutVars>
          <dgm:chMax val="1"/>
          <dgm:chPref val="1"/>
          <dgm:bulletEnabled val="1"/>
        </dgm:presLayoutVars>
      </dgm:prSet>
      <dgm:spPr/>
    </dgm:pt>
    <dgm:pt modelId="{95AE9D71-A9AE-402A-96F9-DD64D40DEA90}" type="pres">
      <dgm:prSet presAssocID="{77397752-D9F2-4C45-A0BD-10096B580D6D}" presName="Accent2" presStyleCnt="0"/>
      <dgm:spPr/>
    </dgm:pt>
    <dgm:pt modelId="{CBFCEB08-4F40-474F-85F2-B85994A9AE34}" type="pres">
      <dgm:prSet presAssocID="{77397752-D9F2-4C45-A0BD-10096B580D6D}" presName="Accent" presStyleLbl="node1" presStyleIdx="2" presStyleCnt="4"/>
      <dgm:spPr/>
    </dgm:pt>
    <dgm:pt modelId="{6780F134-BAB7-4BC2-AC37-92971C715754}" type="pres">
      <dgm:prSet presAssocID="{77397752-D9F2-4C45-A0BD-10096B580D6D}" presName="ParentBackground2" presStyleCnt="0"/>
      <dgm:spPr/>
    </dgm:pt>
    <dgm:pt modelId="{0B128D61-3FEC-479D-8BD4-17095A9CFC15}" type="pres">
      <dgm:prSet presAssocID="{77397752-D9F2-4C45-A0BD-10096B580D6D}" presName="ParentBackground" presStyleLbl="fgAcc1" presStyleIdx="2" presStyleCnt="4"/>
      <dgm:spPr/>
    </dgm:pt>
    <dgm:pt modelId="{5CC0E6D8-F6FD-4EC6-A5D3-3B9F299527D2}" type="pres">
      <dgm:prSet presAssocID="{77397752-D9F2-4C45-A0BD-10096B580D6D}" presName="Parent2" presStyleLbl="revTx" presStyleIdx="0" presStyleCnt="0">
        <dgm:presLayoutVars>
          <dgm:chMax val="1"/>
          <dgm:chPref val="1"/>
          <dgm:bulletEnabled val="1"/>
        </dgm:presLayoutVars>
      </dgm:prSet>
      <dgm:spPr/>
    </dgm:pt>
    <dgm:pt modelId="{3C22851E-3C13-4808-A1EB-65BC20AFCFE2}" type="pres">
      <dgm:prSet presAssocID="{387103A1-06F6-4945-878E-10AF04CB8635}" presName="Accent1" presStyleCnt="0"/>
      <dgm:spPr/>
    </dgm:pt>
    <dgm:pt modelId="{5C0F7B3A-D4DB-45BF-BCE4-22195092E935}" type="pres">
      <dgm:prSet presAssocID="{387103A1-06F6-4945-878E-10AF04CB8635}" presName="Accent" presStyleLbl="node1" presStyleIdx="3" presStyleCnt="4"/>
      <dgm:spPr/>
    </dgm:pt>
    <dgm:pt modelId="{85537215-89B2-4865-9239-EE1DD57CA536}" type="pres">
      <dgm:prSet presAssocID="{387103A1-06F6-4945-878E-10AF04CB8635}" presName="ParentBackground1" presStyleCnt="0"/>
      <dgm:spPr/>
    </dgm:pt>
    <dgm:pt modelId="{1CBE4598-13EE-4F80-BEB5-2730574C5914}" type="pres">
      <dgm:prSet presAssocID="{387103A1-06F6-4945-878E-10AF04CB8635}" presName="ParentBackground" presStyleLbl="fgAcc1" presStyleIdx="3" presStyleCnt="4"/>
      <dgm:spPr/>
    </dgm:pt>
    <dgm:pt modelId="{11692A77-8F97-47CB-A949-3DD546CC81E2}" type="pres">
      <dgm:prSet presAssocID="{387103A1-06F6-4945-878E-10AF04CB8635}" presName="Parent1" presStyleLbl="revTx" presStyleIdx="0" presStyleCnt="0">
        <dgm:presLayoutVars>
          <dgm:chMax val="1"/>
          <dgm:chPref val="1"/>
          <dgm:bulletEnabled val="1"/>
        </dgm:presLayoutVars>
      </dgm:prSet>
      <dgm:spPr/>
    </dgm:pt>
  </dgm:ptLst>
  <dgm:cxnLst>
    <dgm:cxn modelId="{50C3F504-A9B1-4F1D-887E-410C2D03E595}" srcId="{8A71962C-5736-4FCC-9289-8A0A20C44548}" destId="{7FE835BF-B8CE-4EFD-BB48-158D8FEC2A66}" srcOrd="2" destOrd="0" parTransId="{F83B9459-3BE9-450E-91F2-61E24DF24917}" sibTransId="{62EE9347-7D2D-4FD1-B9A2-86E111F2710F}"/>
    <dgm:cxn modelId="{CD0A3012-8190-4E89-B40C-731870FC00DB}" srcId="{8A71962C-5736-4FCC-9289-8A0A20C44548}" destId="{387103A1-06F6-4945-878E-10AF04CB8635}" srcOrd="0" destOrd="0" parTransId="{E4266D3D-4445-4D3F-A307-7BDAD40C9F0E}" sibTransId="{938D55EF-CAAB-4D52-987D-84BEB78CCF3F}"/>
    <dgm:cxn modelId="{7F6F5722-F74C-49E6-B221-B9C8D4C5A791}" srcId="{8A71962C-5736-4FCC-9289-8A0A20C44548}" destId="{F89086F7-7250-45CF-8E05-B5387BDAC4E1}" srcOrd="3" destOrd="0" parTransId="{58DA0FF7-6420-40CD-B200-06AF9728FC5B}" sibTransId="{20FC386C-49DA-498A-B28F-D4B11483AB18}"/>
    <dgm:cxn modelId="{17C8B032-37FC-4D4B-8615-23AA870A100B}" type="presOf" srcId="{8A71962C-5736-4FCC-9289-8A0A20C44548}" destId="{4960C4D8-5AC0-4C4C-B9A7-EEF47A95D9D3}" srcOrd="0" destOrd="0" presId="urn:microsoft.com/office/officeart/2011/layout/CircleProcess"/>
    <dgm:cxn modelId="{F4321635-16D5-4B9A-87F3-06EBB770CA87}" type="presOf" srcId="{387103A1-06F6-4945-878E-10AF04CB8635}" destId="{11692A77-8F97-47CB-A949-3DD546CC81E2}" srcOrd="1" destOrd="0" presId="urn:microsoft.com/office/officeart/2011/layout/CircleProcess"/>
    <dgm:cxn modelId="{8E082A52-9416-4AA6-AA73-349EE1090221}" type="presOf" srcId="{F89086F7-7250-45CF-8E05-B5387BDAC4E1}" destId="{7FD6B335-4B88-4D79-9B3A-F226D2FF6CF9}" srcOrd="1" destOrd="0" presId="urn:microsoft.com/office/officeart/2011/layout/CircleProcess"/>
    <dgm:cxn modelId="{39D7FB81-0719-48E6-96E6-F823E0A53FBE}" type="presOf" srcId="{77397752-D9F2-4C45-A0BD-10096B580D6D}" destId="{5CC0E6D8-F6FD-4EC6-A5D3-3B9F299527D2}" srcOrd="1" destOrd="0" presId="urn:microsoft.com/office/officeart/2011/layout/CircleProcess"/>
    <dgm:cxn modelId="{6B4E198F-E507-4115-A984-B8D9B16F2533}" type="presOf" srcId="{77397752-D9F2-4C45-A0BD-10096B580D6D}" destId="{0B128D61-3FEC-479D-8BD4-17095A9CFC15}" srcOrd="0" destOrd="0" presId="urn:microsoft.com/office/officeart/2011/layout/CircleProcess"/>
    <dgm:cxn modelId="{435B86A2-4FA2-433E-A566-1B98703E7683}" type="presOf" srcId="{F89086F7-7250-45CF-8E05-B5387BDAC4E1}" destId="{D9EF0478-C2FE-45A4-A63B-8390C077CFB0}" srcOrd="0" destOrd="0" presId="urn:microsoft.com/office/officeart/2011/layout/CircleProcess"/>
    <dgm:cxn modelId="{ED7ABEC5-32B3-4245-BC92-C4C074A5BD53}" type="presOf" srcId="{7FE835BF-B8CE-4EFD-BB48-158D8FEC2A66}" destId="{A8AE352E-42E3-4599-9306-A5E53E6955D1}" srcOrd="1" destOrd="0" presId="urn:microsoft.com/office/officeart/2011/layout/CircleProcess"/>
    <dgm:cxn modelId="{8C1A28E3-CCF3-4E71-B45E-10396B644C60}" type="presOf" srcId="{387103A1-06F6-4945-878E-10AF04CB8635}" destId="{1CBE4598-13EE-4F80-BEB5-2730574C5914}" srcOrd="0" destOrd="0" presId="urn:microsoft.com/office/officeart/2011/layout/CircleProcess"/>
    <dgm:cxn modelId="{7D6136F6-17CD-49CE-B103-FBBBCE914290}" type="presOf" srcId="{7FE835BF-B8CE-4EFD-BB48-158D8FEC2A66}" destId="{97E88458-A437-4B02-943B-1333E856603D}" srcOrd="0" destOrd="0" presId="urn:microsoft.com/office/officeart/2011/layout/CircleProcess"/>
    <dgm:cxn modelId="{887FA1F6-19DF-4069-B122-907E33BFCD10}" srcId="{8A71962C-5736-4FCC-9289-8A0A20C44548}" destId="{77397752-D9F2-4C45-A0BD-10096B580D6D}" srcOrd="1" destOrd="0" parTransId="{A8A1B008-9797-46BD-B61C-3CD331C8D050}" sibTransId="{9510666C-C2F1-40F3-BDF9-AB6C5D85A620}"/>
    <dgm:cxn modelId="{B0068916-25A3-4EA3-A359-654397C7BA21}" type="presParOf" srcId="{4960C4D8-5AC0-4C4C-B9A7-EEF47A95D9D3}" destId="{D0BF2CA2-E856-411D-92D3-22DDA286166F}" srcOrd="0" destOrd="0" presId="urn:microsoft.com/office/officeart/2011/layout/CircleProcess"/>
    <dgm:cxn modelId="{A8529A99-621E-48EF-AEDD-549C53C7BA1B}" type="presParOf" srcId="{D0BF2CA2-E856-411D-92D3-22DDA286166F}" destId="{3CE01468-6A25-4376-A287-1BA547D581B6}" srcOrd="0" destOrd="0" presId="urn:microsoft.com/office/officeart/2011/layout/CircleProcess"/>
    <dgm:cxn modelId="{B5AADCCA-3FE9-4485-93A9-812228C99036}" type="presParOf" srcId="{4960C4D8-5AC0-4C4C-B9A7-EEF47A95D9D3}" destId="{B910A7F9-031E-4298-89BD-B44BB88CAB6E}" srcOrd="1" destOrd="0" presId="urn:microsoft.com/office/officeart/2011/layout/CircleProcess"/>
    <dgm:cxn modelId="{CCA34ABC-08B6-4026-852D-0CD3EC3C10F7}" type="presParOf" srcId="{B910A7F9-031E-4298-89BD-B44BB88CAB6E}" destId="{D9EF0478-C2FE-45A4-A63B-8390C077CFB0}" srcOrd="0" destOrd="0" presId="urn:microsoft.com/office/officeart/2011/layout/CircleProcess"/>
    <dgm:cxn modelId="{7DEB578B-E1BD-41FA-AD84-C5F7FEA4E151}" type="presParOf" srcId="{4960C4D8-5AC0-4C4C-B9A7-EEF47A95D9D3}" destId="{7FD6B335-4B88-4D79-9B3A-F226D2FF6CF9}" srcOrd="2" destOrd="0" presId="urn:microsoft.com/office/officeart/2011/layout/CircleProcess"/>
    <dgm:cxn modelId="{236F5588-AB84-404D-BD8F-EB002E3B1A91}" type="presParOf" srcId="{4960C4D8-5AC0-4C4C-B9A7-EEF47A95D9D3}" destId="{E89824AC-E59E-4A35-813B-6D932F196273}" srcOrd="3" destOrd="0" presId="urn:microsoft.com/office/officeart/2011/layout/CircleProcess"/>
    <dgm:cxn modelId="{28DEB279-37C3-492E-93E4-5DCCA8A15CA5}" type="presParOf" srcId="{E89824AC-E59E-4A35-813B-6D932F196273}" destId="{0574DD95-8C6D-4D9E-BA81-8044721C38C7}" srcOrd="0" destOrd="0" presId="urn:microsoft.com/office/officeart/2011/layout/CircleProcess"/>
    <dgm:cxn modelId="{80099185-B6B8-4618-BCBE-68F46CA620EB}" type="presParOf" srcId="{4960C4D8-5AC0-4C4C-B9A7-EEF47A95D9D3}" destId="{6F8164AC-0198-4C1A-996A-F3E44A6B2AF2}" srcOrd="4" destOrd="0" presId="urn:microsoft.com/office/officeart/2011/layout/CircleProcess"/>
    <dgm:cxn modelId="{D070B94D-EBE9-4C73-9F96-6F46BB15217E}" type="presParOf" srcId="{6F8164AC-0198-4C1A-996A-F3E44A6B2AF2}" destId="{97E88458-A437-4B02-943B-1333E856603D}" srcOrd="0" destOrd="0" presId="urn:microsoft.com/office/officeart/2011/layout/CircleProcess"/>
    <dgm:cxn modelId="{A32B884E-B838-4B5E-AC91-0D4410E4335F}" type="presParOf" srcId="{4960C4D8-5AC0-4C4C-B9A7-EEF47A95D9D3}" destId="{A8AE352E-42E3-4599-9306-A5E53E6955D1}" srcOrd="5" destOrd="0" presId="urn:microsoft.com/office/officeart/2011/layout/CircleProcess"/>
    <dgm:cxn modelId="{272933E0-D776-47BD-B4BA-601BCB66303A}" type="presParOf" srcId="{4960C4D8-5AC0-4C4C-B9A7-EEF47A95D9D3}" destId="{95AE9D71-A9AE-402A-96F9-DD64D40DEA90}" srcOrd="6" destOrd="0" presId="urn:microsoft.com/office/officeart/2011/layout/CircleProcess"/>
    <dgm:cxn modelId="{5BD4F0C3-B514-4923-AD80-DE14BE829C99}" type="presParOf" srcId="{95AE9D71-A9AE-402A-96F9-DD64D40DEA90}" destId="{CBFCEB08-4F40-474F-85F2-B85994A9AE34}" srcOrd="0" destOrd="0" presId="urn:microsoft.com/office/officeart/2011/layout/CircleProcess"/>
    <dgm:cxn modelId="{301B8447-39B5-4B8C-8B81-3074580C676C}" type="presParOf" srcId="{4960C4D8-5AC0-4C4C-B9A7-EEF47A95D9D3}" destId="{6780F134-BAB7-4BC2-AC37-92971C715754}" srcOrd="7" destOrd="0" presId="urn:microsoft.com/office/officeart/2011/layout/CircleProcess"/>
    <dgm:cxn modelId="{8AE86194-1C7D-4E3B-AE8A-AEC38C3703B2}" type="presParOf" srcId="{6780F134-BAB7-4BC2-AC37-92971C715754}" destId="{0B128D61-3FEC-479D-8BD4-17095A9CFC15}" srcOrd="0" destOrd="0" presId="urn:microsoft.com/office/officeart/2011/layout/CircleProcess"/>
    <dgm:cxn modelId="{28B9BC4B-0EDF-4A82-ABCA-4440504AA7E7}" type="presParOf" srcId="{4960C4D8-5AC0-4C4C-B9A7-EEF47A95D9D3}" destId="{5CC0E6D8-F6FD-4EC6-A5D3-3B9F299527D2}" srcOrd="8" destOrd="0" presId="urn:microsoft.com/office/officeart/2011/layout/CircleProcess"/>
    <dgm:cxn modelId="{A5C29B6C-1A3F-4193-9542-5CC4D53AF440}" type="presParOf" srcId="{4960C4D8-5AC0-4C4C-B9A7-EEF47A95D9D3}" destId="{3C22851E-3C13-4808-A1EB-65BC20AFCFE2}" srcOrd="9" destOrd="0" presId="urn:microsoft.com/office/officeart/2011/layout/CircleProcess"/>
    <dgm:cxn modelId="{D44D8D27-1F08-47C2-B708-5C7011982C63}" type="presParOf" srcId="{3C22851E-3C13-4808-A1EB-65BC20AFCFE2}" destId="{5C0F7B3A-D4DB-45BF-BCE4-22195092E935}" srcOrd="0" destOrd="0" presId="urn:microsoft.com/office/officeart/2011/layout/CircleProcess"/>
    <dgm:cxn modelId="{DEC4571B-84F6-4966-814F-93B672AD9F6B}" type="presParOf" srcId="{4960C4D8-5AC0-4C4C-B9A7-EEF47A95D9D3}" destId="{85537215-89B2-4865-9239-EE1DD57CA536}" srcOrd="10" destOrd="0" presId="urn:microsoft.com/office/officeart/2011/layout/CircleProcess"/>
    <dgm:cxn modelId="{2F63837D-68B1-4495-BA76-BAF1DDF63013}" type="presParOf" srcId="{85537215-89B2-4865-9239-EE1DD57CA536}" destId="{1CBE4598-13EE-4F80-BEB5-2730574C5914}" srcOrd="0" destOrd="0" presId="urn:microsoft.com/office/officeart/2011/layout/CircleProcess"/>
    <dgm:cxn modelId="{E9B5F032-37BF-47D3-81FE-185CB8D35AC7}" type="presParOf" srcId="{4960C4D8-5AC0-4C4C-B9A7-EEF47A95D9D3}" destId="{11692A77-8F97-47CB-A949-3DD546CC81E2}"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AC7506-E988-41C8-8B20-C228C878417A}" type="doc">
      <dgm:prSet loTypeId="urn:microsoft.com/office/officeart/2005/8/layout/arrow4" loCatId="relationship" qsTypeId="urn:microsoft.com/office/officeart/2005/8/quickstyle/simple1" qsCatId="simple" csTypeId="urn:microsoft.com/office/officeart/2005/8/colors/accent4_2" csCatId="accent4" phldr="1"/>
      <dgm:spPr/>
      <dgm:t>
        <a:bodyPr/>
        <a:lstStyle/>
        <a:p>
          <a:endParaRPr lang="en-US"/>
        </a:p>
      </dgm:t>
    </dgm:pt>
    <dgm:pt modelId="{9E3090DE-7186-44C9-874A-EE0EF3859B3A}">
      <dgm:prSet custT="1"/>
      <dgm:spPr/>
      <dgm:t>
        <a:bodyPr/>
        <a:lstStyle/>
        <a:p>
          <a:r>
            <a:rPr lang="en-US" sz="4400" dirty="0">
              <a:solidFill>
                <a:schemeClr val="accent4">
                  <a:lumMod val="75000"/>
                </a:schemeClr>
              </a:solidFill>
            </a:rPr>
            <a:t>Behaviors that Build Shared Accountability</a:t>
          </a:r>
        </a:p>
      </dgm:t>
    </dgm:pt>
    <dgm:pt modelId="{B9EE7200-BA22-4007-9F0E-E57D34ADE3F7}" type="parTrans" cxnId="{FB5B01CA-24EB-4FB6-AEE3-808DD4F00446}">
      <dgm:prSet/>
      <dgm:spPr/>
      <dgm:t>
        <a:bodyPr/>
        <a:lstStyle/>
        <a:p>
          <a:endParaRPr lang="en-US"/>
        </a:p>
      </dgm:t>
    </dgm:pt>
    <dgm:pt modelId="{1B2C618F-F4E7-4B2B-ACB8-819674B638D4}" type="sibTrans" cxnId="{FB5B01CA-24EB-4FB6-AEE3-808DD4F00446}">
      <dgm:prSet/>
      <dgm:spPr/>
      <dgm:t>
        <a:bodyPr/>
        <a:lstStyle/>
        <a:p>
          <a:endParaRPr lang="en-US"/>
        </a:p>
      </dgm:t>
    </dgm:pt>
    <dgm:pt modelId="{10B60955-B1D5-4A93-A885-A3557B2F7D21}">
      <dgm:prSet custT="1"/>
      <dgm:spPr/>
      <dgm:t>
        <a:bodyPr/>
        <a:lstStyle/>
        <a:p>
          <a:r>
            <a:rPr lang="en-US" sz="4400" dirty="0">
              <a:solidFill>
                <a:schemeClr val="accent4">
                  <a:lumMod val="75000"/>
                </a:schemeClr>
              </a:solidFill>
            </a:rPr>
            <a:t>Behaviors that Block Shared Accountability</a:t>
          </a:r>
        </a:p>
      </dgm:t>
    </dgm:pt>
    <dgm:pt modelId="{0DEE0423-DB83-4C84-84EC-2BA6B5542D62}" type="parTrans" cxnId="{19012553-46AD-416A-BC35-3F4804A37AB7}">
      <dgm:prSet/>
      <dgm:spPr/>
      <dgm:t>
        <a:bodyPr/>
        <a:lstStyle/>
        <a:p>
          <a:endParaRPr lang="en-US"/>
        </a:p>
      </dgm:t>
    </dgm:pt>
    <dgm:pt modelId="{7C8129CA-EF0E-42DF-98C5-C124E6C88643}" type="sibTrans" cxnId="{19012553-46AD-416A-BC35-3F4804A37AB7}">
      <dgm:prSet/>
      <dgm:spPr/>
      <dgm:t>
        <a:bodyPr/>
        <a:lstStyle/>
        <a:p>
          <a:endParaRPr lang="en-US"/>
        </a:p>
      </dgm:t>
    </dgm:pt>
    <dgm:pt modelId="{B9BF7A88-B2E2-441D-9C0E-5B5A90C217C3}" type="pres">
      <dgm:prSet presAssocID="{85AC7506-E988-41C8-8B20-C228C878417A}" presName="compositeShape" presStyleCnt="0">
        <dgm:presLayoutVars>
          <dgm:chMax val="2"/>
          <dgm:dir/>
          <dgm:resizeHandles val="exact"/>
        </dgm:presLayoutVars>
      </dgm:prSet>
      <dgm:spPr/>
    </dgm:pt>
    <dgm:pt modelId="{860B981C-9A90-4871-AEF8-5809528311D3}" type="pres">
      <dgm:prSet presAssocID="{9E3090DE-7186-44C9-874A-EE0EF3859B3A}" presName="upArrow" presStyleLbl="node1" presStyleIdx="0" presStyleCnt="2"/>
      <dgm:spPr/>
    </dgm:pt>
    <dgm:pt modelId="{51A050B4-E025-433C-BF96-704049EC33A1}" type="pres">
      <dgm:prSet presAssocID="{9E3090DE-7186-44C9-874A-EE0EF3859B3A}" presName="upArrowText" presStyleLbl="revTx" presStyleIdx="0" presStyleCnt="2">
        <dgm:presLayoutVars>
          <dgm:chMax val="0"/>
          <dgm:bulletEnabled val="1"/>
        </dgm:presLayoutVars>
      </dgm:prSet>
      <dgm:spPr/>
    </dgm:pt>
    <dgm:pt modelId="{26218C7E-7F35-4E54-9D0E-50172FDD5BE8}" type="pres">
      <dgm:prSet presAssocID="{10B60955-B1D5-4A93-A885-A3557B2F7D21}" presName="downArrow" presStyleLbl="node1" presStyleIdx="1" presStyleCnt="2"/>
      <dgm:spPr/>
    </dgm:pt>
    <dgm:pt modelId="{B2329C71-D73D-4398-B34E-9BBD98E6AD66}" type="pres">
      <dgm:prSet presAssocID="{10B60955-B1D5-4A93-A885-A3557B2F7D21}" presName="downArrowText" presStyleLbl="revTx" presStyleIdx="1" presStyleCnt="2">
        <dgm:presLayoutVars>
          <dgm:chMax val="0"/>
          <dgm:bulletEnabled val="1"/>
        </dgm:presLayoutVars>
      </dgm:prSet>
      <dgm:spPr/>
    </dgm:pt>
  </dgm:ptLst>
  <dgm:cxnLst>
    <dgm:cxn modelId="{57955F39-B4F4-4855-8C31-F6A799B26E40}" type="presOf" srcId="{85AC7506-E988-41C8-8B20-C228C878417A}" destId="{B9BF7A88-B2E2-441D-9C0E-5B5A90C217C3}" srcOrd="0" destOrd="0" presId="urn:microsoft.com/office/officeart/2005/8/layout/arrow4"/>
    <dgm:cxn modelId="{19012553-46AD-416A-BC35-3F4804A37AB7}" srcId="{85AC7506-E988-41C8-8B20-C228C878417A}" destId="{10B60955-B1D5-4A93-A885-A3557B2F7D21}" srcOrd="1" destOrd="0" parTransId="{0DEE0423-DB83-4C84-84EC-2BA6B5542D62}" sibTransId="{7C8129CA-EF0E-42DF-98C5-C124E6C88643}"/>
    <dgm:cxn modelId="{3C00E1C6-97A8-4338-979B-F3419A1C329C}" type="presOf" srcId="{9E3090DE-7186-44C9-874A-EE0EF3859B3A}" destId="{51A050B4-E025-433C-BF96-704049EC33A1}" srcOrd="0" destOrd="0" presId="urn:microsoft.com/office/officeart/2005/8/layout/arrow4"/>
    <dgm:cxn modelId="{FB5B01CA-24EB-4FB6-AEE3-808DD4F00446}" srcId="{85AC7506-E988-41C8-8B20-C228C878417A}" destId="{9E3090DE-7186-44C9-874A-EE0EF3859B3A}" srcOrd="0" destOrd="0" parTransId="{B9EE7200-BA22-4007-9F0E-E57D34ADE3F7}" sibTransId="{1B2C618F-F4E7-4B2B-ACB8-819674B638D4}"/>
    <dgm:cxn modelId="{543246E8-D451-472F-ACBF-D4ECC3617D34}" type="presOf" srcId="{10B60955-B1D5-4A93-A885-A3557B2F7D21}" destId="{B2329C71-D73D-4398-B34E-9BBD98E6AD66}" srcOrd="0" destOrd="0" presId="urn:microsoft.com/office/officeart/2005/8/layout/arrow4"/>
    <dgm:cxn modelId="{5F688405-C75F-438C-938B-B91AAE5BB979}" type="presParOf" srcId="{B9BF7A88-B2E2-441D-9C0E-5B5A90C217C3}" destId="{860B981C-9A90-4871-AEF8-5809528311D3}" srcOrd="0" destOrd="0" presId="urn:microsoft.com/office/officeart/2005/8/layout/arrow4"/>
    <dgm:cxn modelId="{C9937294-F5F4-40C4-B275-18ACCD694C94}" type="presParOf" srcId="{B9BF7A88-B2E2-441D-9C0E-5B5A90C217C3}" destId="{51A050B4-E025-433C-BF96-704049EC33A1}" srcOrd="1" destOrd="0" presId="urn:microsoft.com/office/officeart/2005/8/layout/arrow4"/>
    <dgm:cxn modelId="{8DD04429-941C-47BA-B8AF-6E2C5D675BFC}" type="presParOf" srcId="{B9BF7A88-B2E2-441D-9C0E-5B5A90C217C3}" destId="{26218C7E-7F35-4E54-9D0E-50172FDD5BE8}" srcOrd="2" destOrd="0" presId="urn:microsoft.com/office/officeart/2005/8/layout/arrow4"/>
    <dgm:cxn modelId="{E74FE3FB-A7BA-48BD-9159-AE96366227CD}" type="presParOf" srcId="{B9BF7A88-B2E2-441D-9C0E-5B5A90C217C3}" destId="{B2329C71-D73D-4398-B34E-9BBD98E6AD66}"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1F6EF3-D58A-41B1-AA98-167DE5AF7613}" type="doc">
      <dgm:prSet loTypeId="urn:microsoft.com/office/officeart/2005/8/layout/target3" loCatId="list" qsTypeId="urn:microsoft.com/office/officeart/2005/8/quickstyle/simple1" qsCatId="simple" csTypeId="urn:microsoft.com/office/officeart/2005/8/colors/accent4_2" csCatId="accent4" phldr="1"/>
      <dgm:spPr/>
      <dgm:t>
        <a:bodyPr/>
        <a:lstStyle/>
        <a:p>
          <a:endParaRPr lang="en-US"/>
        </a:p>
      </dgm:t>
    </dgm:pt>
    <dgm:pt modelId="{95345DFC-D568-4060-9E84-7F5CE290DCE8}">
      <dgm:prSet custT="1"/>
      <dgm:spPr/>
      <dgm:t>
        <a:bodyPr/>
        <a:lstStyle/>
        <a:p>
          <a:r>
            <a:rPr lang="en-US" sz="3200" b="1" dirty="0">
              <a:solidFill>
                <a:schemeClr val="accent4">
                  <a:lumMod val="75000"/>
                </a:schemeClr>
              </a:solidFill>
            </a:rPr>
            <a:t>Project Ownership Is a Team Sport</a:t>
          </a:r>
          <a:endParaRPr lang="en-US" sz="3200" dirty="0">
            <a:solidFill>
              <a:schemeClr val="accent4">
                <a:lumMod val="75000"/>
              </a:schemeClr>
            </a:solidFill>
          </a:endParaRPr>
        </a:p>
      </dgm:t>
    </dgm:pt>
    <dgm:pt modelId="{EA860E37-4F21-4A39-9A6B-58B25613098C}" type="parTrans" cxnId="{6AB3C7E0-4CB1-4E5C-B38C-47E5FED88119}">
      <dgm:prSet/>
      <dgm:spPr/>
      <dgm:t>
        <a:bodyPr/>
        <a:lstStyle/>
        <a:p>
          <a:endParaRPr lang="en-US"/>
        </a:p>
      </dgm:t>
    </dgm:pt>
    <dgm:pt modelId="{0D5E1925-E85D-4A99-ABF9-F4DD4A91B915}" type="sibTrans" cxnId="{6AB3C7E0-4CB1-4E5C-B38C-47E5FED88119}">
      <dgm:prSet/>
      <dgm:spPr/>
      <dgm:t>
        <a:bodyPr/>
        <a:lstStyle/>
        <a:p>
          <a:endParaRPr lang="en-US"/>
        </a:p>
      </dgm:t>
    </dgm:pt>
    <dgm:pt modelId="{0734D7DE-A68A-4CCB-A454-1B106B148370}">
      <dgm:prSet custT="1"/>
      <dgm:spPr/>
      <dgm:t>
        <a:bodyPr/>
        <a:lstStyle/>
        <a:p>
          <a:r>
            <a:rPr lang="en-US" sz="3200" b="1" dirty="0">
              <a:solidFill>
                <a:schemeClr val="accent4">
                  <a:lumMod val="75000"/>
                </a:schemeClr>
              </a:solidFill>
            </a:rPr>
            <a:t>Start Early With Kickoffs and Team Charters</a:t>
          </a:r>
          <a:endParaRPr lang="en-US" sz="3200" dirty="0">
            <a:solidFill>
              <a:schemeClr val="accent4">
                <a:lumMod val="75000"/>
              </a:schemeClr>
            </a:solidFill>
          </a:endParaRPr>
        </a:p>
      </dgm:t>
    </dgm:pt>
    <dgm:pt modelId="{B63A3620-27CA-40D1-90C4-D29A20B77957}" type="parTrans" cxnId="{526F3AF2-47A4-4A90-8B5B-81E4A14632D7}">
      <dgm:prSet/>
      <dgm:spPr/>
      <dgm:t>
        <a:bodyPr/>
        <a:lstStyle/>
        <a:p>
          <a:endParaRPr lang="en-US"/>
        </a:p>
      </dgm:t>
    </dgm:pt>
    <dgm:pt modelId="{355D1BDA-3362-4597-94F9-12EFE99D5B13}" type="sibTrans" cxnId="{526F3AF2-47A4-4A90-8B5B-81E4A14632D7}">
      <dgm:prSet/>
      <dgm:spPr/>
      <dgm:t>
        <a:bodyPr/>
        <a:lstStyle/>
        <a:p>
          <a:endParaRPr lang="en-US"/>
        </a:p>
      </dgm:t>
    </dgm:pt>
    <dgm:pt modelId="{BDC3D7B5-D7B5-4BD6-A209-1EBFAB463450}">
      <dgm:prSet custT="1"/>
      <dgm:spPr/>
      <dgm:t>
        <a:bodyPr/>
        <a:lstStyle/>
        <a:p>
          <a:r>
            <a:rPr lang="en-US" sz="3200" b="1" dirty="0">
              <a:solidFill>
                <a:schemeClr val="accent4">
                  <a:lumMod val="75000"/>
                </a:schemeClr>
              </a:solidFill>
            </a:rPr>
            <a:t>Coach for Outcomes, Not Just Activity</a:t>
          </a:r>
          <a:endParaRPr lang="en-US" sz="3200" dirty="0">
            <a:solidFill>
              <a:schemeClr val="accent4">
                <a:lumMod val="75000"/>
              </a:schemeClr>
            </a:solidFill>
          </a:endParaRPr>
        </a:p>
      </dgm:t>
    </dgm:pt>
    <dgm:pt modelId="{DE6E2537-FBF8-4017-A237-69A6CB14890E}" type="parTrans" cxnId="{9B58984E-9AF8-4968-A31C-D4AB13B7D3A0}">
      <dgm:prSet/>
      <dgm:spPr/>
      <dgm:t>
        <a:bodyPr/>
        <a:lstStyle/>
        <a:p>
          <a:endParaRPr lang="en-US"/>
        </a:p>
      </dgm:t>
    </dgm:pt>
    <dgm:pt modelId="{CAA5A02D-4FEB-4174-A800-2B2F03F65FF3}" type="sibTrans" cxnId="{9B58984E-9AF8-4968-A31C-D4AB13B7D3A0}">
      <dgm:prSet/>
      <dgm:spPr/>
      <dgm:t>
        <a:bodyPr/>
        <a:lstStyle/>
        <a:p>
          <a:endParaRPr lang="en-US"/>
        </a:p>
      </dgm:t>
    </dgm:pt>
    <dgm:pt modelId="{E94B21D5-DEBF-42EC-B338-705FF5CB50E1}">
      <dgm:prSet custT="1"/>
      <dgm:spPr/>
      <dgm:t>
        <a:bodyPr/>
        <a:lstStyle/>
        <a:p>
          <a:r>
            <a:rPr lang="en-US" sz="3200" b="1" dirty="0">
              <a:solidFill>
                <a:schemeClr val="accent4">
                  <a:lumMod val="75000"/>
                </a:schemeClr>
              </a:solidFill>
            </a:rPr>
            <a:t>Use Retrospectives to Keep Ownership Visible</a:t>
          </a:r>
          <a:endParaRPr lang="en-US" sz="3200" dirty="0">
            <a:solidFill>
              <a:schemeClr val="accent4">
                <a:lumMod val="75000"/>
              </a:schemeClr>
            </a:solidFill>
          </a:endParaRPr>
        </a:p>
      </dgm:t>
    </dgm:pt>
    <dgm:pt modelId="{07AC66B0-8D1F-4465-A421-FB8397461948}" type="parTrans" cxnId="{0F6F0FF3-89AF-48B8-B0FF-9F9E0FD80F6D}">
      <dgm:prSet/>
      <dgm:spPr/>
      <dgm:t>
        <a:bodyPr/>
        <a:lstStyle/>
        <a:p>
          <a:endParaRPr lang="en-US"/>
        </a:p>
      </dgm:t>
    </dgm:pt>
    <dgm:pt modelId="{8B866E19-ABBC-4713-B312-C67F91B6E238}" type="sibTrans" cxnId="{0F6F0FF3-89AF-48B8-B0FF-9F9E0FD80F6D}">
      <dgm:prSet/>
      <dgm:spPr/>
      <dgm:t>
        <a:bodyPr/>
        <a:lstStyle/>
        <a:p>
          <a:endParaRPr lang="en-US"/>
        </a:p>
      </dgm:t>
    </dgm:pt>
    <dgm:pt modelId="{DA0092DA-6842-463D-BBAB-CC70459BF286}" type="pres">
      <dgm:prSet presAssocID="{731F6EF3-D58A-41B1-AA98-167DE5AF7613}" presName="Name0" presStyleCnt="0">
        <dgm:presLayoutVars>
          <dgm:chMax val="7"/>
          <dgm:dir/>
          <dgm:animLvl val="lvl"/>
          <dgm:resizeHandles val="exact"/>
        </dgm:presLayoutVars>
      </dgm:prSet>
      <dgm:spPr/>
    </dgm:pt>
    <dgm:pt modelId="{1BC60657-AE7B-4178-85FE-CB1E8EBFB136}" type="pres">
      <dgm:prSet presAssocID="{95345DFC-D568-4060-9E84-7F5CE290DCE8}" presName="circle1" presStyleLbl="node1" presStyleIdx="0" presStyleCnt="4"/>
      <dgm:spPr/>
    </dgm:pt>
    <dgm:pt modelId="{828A676C-64FB-4C61-8073-E379F08973BE}" type="pres">
      <dgm:prSet presAssocID="{95345DFC-D568-4060-9E84-7F5CE290DCE8}" presName="space" presStyleCnt="0"/>
      <dgm:spPr/>
    </dgm:pt>
    <dgm:pt modelId="{A818A1F9-AD77-425B-8E86-3723E125B16B}" type="pres">
      <dgm:prSet presAssocID="{95345DFC-D568-4060-9E84-7F5CE290DCE8}" presName="rect1" presStyleLbl="alignAcc1" presStyleIdx="0" presStyleCnt="4"/>
      <dgm:spPr/>
    </dgm:pt>
    <dgm:pt modelId="{6DBE375C-9E86-4507-AA90-BA611DCB1FE7}" type="pres">
      <dgm:prSet presAssocID="{0734D7DE-A68A-4CCB-A454-1B106B148370}" presName="vertSpace2" presStyleLbl="node1" presStyleIdx="0" presStyleCnt="4"/>
      <dgm:spPr/>
    </dgm:pt>
    <dgm:pt modelId="{B593C69A-D4D2-429C-908E-D26C35CE2126}" type="pres">
      <dgm:prSet presAssocID="{0734D7DE-A68A-4CCB-A454-1B106B148370}" presName="circle2" presStyleLbl="node1" presStyleIdx="1" presStyleCnt="4"/>
      <dgm:spPr/>
    </dgm:pt>
    <dgm:pt modelId="{E5B8741A-AC69-4E20-9FA9-1AA9F4414696}" type="pres">
      <dgm:prSet presAssocID="{0734D7DE-A68A-4CCB-A454-1B106B148370}" presName="rect2" presStyleLbl="alignAcc1" presStyleIdx="1" presStyleCnt="4"/>
      <dgm:spPr/>
    </dgm:pt>
    <dgm:pt modelId="{FA334271-759F-4861-8658-4A49AB7282E3}" type="pres">
      <dgm:prSet presAssocID="{BDC3D7B5-D7B5-4BD6-A209-1EBFAB463450}" presName="vertSpace3" presStyleLbl="node1" presStyleIdx="1" presStyleCnt="4"/>
      <dgm:spPr/>
    </dgm:pt>
    <dgm:pt modelId="{EB1AAF14-3AFC-4EAA-AE80-39123B114A58}" type="pres">
      <dgm:prSet presAssocID="{BDC3D7B5-D7B5-4BD6-A209-1EBFAB463450}" presName="circle3" presStyleLbl="node1" presStyleIdx="2" presStyleCnt="4"/>
      <dgm:spPr/>
    </dgm:pt>
    <dgm:pt modelId="{0273DDE3-F736-482F-9590-3EA3776F6F5E}" type="pres">
      <dgm:prSet presAssocID="{BDC3D7B5-D7B5-4BD6-A209-1EBFAB463450}" presName="rect3" presStyleLbl="alignAcc1" presStyleIdx="2" presStyleCnt="4"/>
      <dgm:spPr/>
    </dgm:pt>
    <dgm:pt modelId="{1CBCB887-4A15-4A62-AD29-157A9B06F71D}" type="pres">
      <dgm:prSet presAssocID="{E94B21D5-DEBF-42EC-B338-705FF5CB50E1}" presName="vertSpace4" presStyleLbl="node1" presStyleIdx="2" presStyleCnt="4"/>
      <dgm:spPr/>
    </dgm:pt>
    <dgm:pt modelId="{E5EA3C55-08BF-4DF9-A4DB-BA6101432D4C}" type="pres">
      <dgm:prSet presAssocID="{E94B21D5-DEBF-42EC-B338-705FF5CB50E1}" presName="circle4" presStyleLbl="node1" presStyleIdx="3" presStyleCnt="4"/>
      <dgm:spPr/>
    </dgm:pt>
    <dgm:pt modelId="{ABD6BD61-981C-486E-A442-197AA1ADB2FB}" type="pres">
      <dgm:prSet presAssocID="{E94B21D5-DEBF-42EC-B338-705FF5CB50E1}" presName="rect4" presStyleLbl="alignAcc1" presStyleIdx="3" presStyleCnt="4"/>
      <dgm:spPr/>
    </dgm:pt>
    <dgm:pt modelId="{6BE43E1D-08FA-4A3D-BC64-D50B9BF6BEC9}" type="pres">
      <dgm:prSet presAssocID="{95345DFC-D568-4060-9E84-7F5CE290DCE8}" presName="rect1ParTxNoCh" presStyleLbl="alignAcc1" presStyleIdx="3" presStyleCnt="4">
        <dgm:presLayoutVars>
          <dgm:chMax val="1"/>
          <dgm:bulletEnabled val="1"/>
        </dgm:presLayoutVars>
      </dgm:prSet>
      <dgm:spPr/>
    </dgm:pt>
    <dgm:pt modelId="{1BFE7312-7F6F-484D-A597-9CEDE50F3888}" type="pres">
      <dgm:prSet presAssocID="{0734D7DE-A68A-4CCB-A454-1B106B148370}" presName="rect2ParTxNoCh" presStyleLbl="alignAcc1" presStyleIdx="3" presStyleCnt="4">
        <dgm:presLayoutVars>
          <dgm:chMax val="1"/>
          <dgm:bulletEnabled val="1"/>
        </dgm:presLayoutVars>
      </dgm:prSet>
      <dgm:spPr/>
    </dgm:pt>
    <dgm:pt modelId="{3DF96ADE-1613-47F6-B2F3-241050FE23CC}" type="pres">
      <dgm:prSet presAssocID="{BDC3D7B5-D7B5-4BD6-A209-1EBFAB463450}" presName="rect3ParTxNoCh" presStyleLbl="alignAcc1" presStyleIdx="3" presStyleCnt="4">
        <dgm:presLayoutVars>
          <dgm:chMax val="1"/>
          <dgm:bulletEnabled val="1"/>
        </dgm:presLayoutVars>
      </dgm:prSet>
      <dgm:spPr/>
    </dgm:pt>
    <dgm:pt modelId="{765858D0-151F-4E23-8030-F02A2F36BA6B}" type="pres">
      <dgm:prSet presAssocID="{E94B21D5-DEBF-42EC-B338-705FF5CB50E1}" presName="rect4ParTxNoCh" presStyleLbl="alignAcc1" presStyleIdx="3" presStyleCnt="4">
        <dgm:presLayoutVars>
          <dgm:chMax val="1"/>
          <dgm:bulletEnabled val="1"/>
        </dgm:presLayoutVars>
      </dgm:prSet>
      <dgm:spPr/>
    </dgm:pt>
  </dgm:ptLst>
  <dgm:cxnLst>
    <dgm:cxn modelId="{F77F381B-A132-407F-A575-7FB8FDB66D2B}" type="presOf" srcId="{E94B21D5-DEBF-42EC-B338-705FF5CB50E1}" destId="{ABD6BD61-981C-486E-A442-197AA1ADB2FB}" srcOrd="0" destOrd="0" presId="urn:microsoft.com/office/officeart/2005/8/layout/target3"/>
    <dgm:cxn modelId="{380DDB20-D2A6-4E11-99C3-D376E135A67E}" type="presOf" srcId="{95345DFC-D568-4060-9E84-7F5CE290DCE8}" destId="{6BE43E1D-08FA-4A3D-BC64-D50B9BF6BEC9}" srcOrd="1" destOrd="0" presId="urn:microsoft.com/office/officeart/2005/8/layout/target3"/>
    <dgm:cxn modelId="{EF6D5430-5BC3-4FA2-B808-8FFE33A7316B}" type="presOf" srcId="{731F6EF3-D58A-41B1-AA98-167DE5AF7613}" destId="{DA0092DA-6842-463D-BBAB-CC70459BF286}" srcOrd="0" destOrd="0" presId="urn:microsoft.com/office/officeart/2005/8/layout/target3"/>
    <dgm:cxn modelId="{63EDCC5D-2B8F-4E75-92F6-8070B5134C61}" type="presOf" srcId="{E94B21D5-DEBF-42EC-B338-705FF5CB50E1}" destId="{765858D0-151F-4E23-8030-F02A2F36BA6B}" srcOrd="1" destOrd="0" presId="urn:microsoft.com/office/officeart/2005/8/layout/target3"/>
    <dgm:cxn modelId="{9C8A5D5F-AF0A-46A9-B212-5A43A8E27ACF}" type="presOf" srcId="{95345DFC-D568-4060-9E84-7F5CE290DCE8}" destId="{A818A1F9-AD77-425B-8E86-3723E125B16B}" srcOrd="0" destOrd="0" presId="urn:microsoft.com/office/officeart/2005/8/layout/target3"/>
    <dgm:cxn modelId="{9B58984E-9AF8-4968-A31C-D4AB13B7D3A0}" srcId="{731F6EF3-D58A-41B1-AA98-167DE5AF7613}" destId="{BDC3D7B5-D7B5-4BD6-A209-1EBFAB463450}" srcOrd="2" destOrd="0" parTransId="{DE6E2537-FBF8-4017-A237-69A6CB14890E}" sibTransId="{CAA5A02D-4FEB-4174-A800-2B2F03F65FF3}"/>
    <dgm:cxn modelId="{4B8F9F73-AFCD-46CF-9917-495092A6D374}" type="presOf" srcId="{0734D7DE-A68A-4CCB-A454-1B106B148370}" destId="{E5B8741A-AC69-4E20-9FA9-1AA9F4414696}" srcOrd="0" destOrd="0" presId="urn:microsoft.com/office/officeart/2005/8/layout/target3"/>
    <dgm:cxn modelId="{9184F586-42DE-4696-AEB1-970CEDF545B9}" type="presOf" srcId="{BDC3D7B5-D7B5-4BD6-A209-1EBFAB463450}" destId="{0273DDE3-F736-482F-9590-3EA3776F6F5E}" srcOrd="0" destOrd="0" presId="urn:microsoft.com/office/officeart/2005/8/layout/target3"/>
    <dgm:cxn modelId="{A8066ABB-152C-4883-9362-A6964B257BAB}" type="presOf" srcId="{0734D7DE-A68A-4CCB-A454-1B106B148370}" destId="{1BFE7312-7F6F-484D-A597-9CEDE50F3888}" srcOrd="1" destOrd="0" presId="urn:microsoft.com/office/officeart/2005/8/layout/target3"/>
    <dgm:cxn modelId="{6AB3C7E0-4CB1-4E5C-B38C-47E5FED88119}" srcId="{731F6EF3-D58A-41B1-AA98-167DE5AF7613}" destId="{95345DFC-D568-4060-9E84-7F5CE290DCE8}" srcOrd="0" destOrd="0" parTransId="{EA860E37-4F21-4A39-9A6B-58B25613098C}" sibTransId="{0D5E1925-E85D-4A99-ABF9-F4DD4A91B915}"/>
    <dgm:cxn modelId="{526F3AF2-47A4-4A90-8B5B-81E4A14632D7}" srcId="{731F6EF3-D58A-41B1-AA98-167DE5AF7613}" destId="{0734D7DE-A68A-4CCB-A454-1B106B148370}" srcOrd="1" destOrd="0" parTransId="{B63A3620-27CA-40D1-90C4-D29A20B77957}" sibTransId="{355D1BDA-3362-4597-94F9-12EFE99D5B13}"/>
    <dgm:cxn modelId="{0F6F0FF3-89AF-48B8-B0FF-9F9E0FD80F6D}" srcId="{731F6EF3-D58A-41B1-AA98-167DE5AF7613}" destId="{E94B21D5-DEBF-42EC-B338-705FF5CB50E1}" srcOrd="3" destOrd="0" parTransId="{07AC66B0-8D1F-4465-A421-FB8397461948}" sibTransId="{8B866E19-ABBC-4713-B312-C67F91B6E238}"/>
    <dgm:cxn modelId="{BF6300FE-0691-448C-ACC1-82A90CF20A57}" type="presOf" srcId="{BDC3D7B5-D7B5-4BD6-A209-1EBFAB463450}" destId="{3DF96ADE-1613-47F6-B2F3-241050FE23CC}" srcOrd="1" destOrd="0" presId="urn:microsoft.com/office/officeart/2005/8/layout/target3"/>
    <dgm:cxn modelId="{49492F8D-4BA1-423B-91B7-C5615FA0EB46}" type="presParOf" srcId="{DA0092DA-6842-463D-BBAB-CC70459BF286}" destId="{1BC60657-AE7B-4178-85FE-CB1E8EBFB136}" srcOrd="0" destOrd="0" presId="urn:microsoft.com/office/officeart/2005/8/layout/target3"/>
    <dgm:cxn modelId="{A18E12D1-D47B-43D5-814D-FF5A33C6F956}" type="presParOf" srcId="{DA0092DA-6842-463D-BBAB-CC70459BF286}" destId="{828A676C-64FB-4C61-8073-E379F08973BE}" srcOrd="1" destOrd="0" presId="urn:microsoft.com/office/officeart/2005/8/layout/target3"/>
    <dgm:cxn modelId="{07871306-AAD9-4EC9-BF6F-7DACC2D8F3E9}" type="presParOf" srcId="{DA0092DA-6842-463D-BBAB-CC70459BF286}" destId="{A818A1F9-AD77-425B-8E86-3723E125B16B}" srcOrd="2" destOrd="0" presId="urn:microsoft.com/office/officeart/2005/8/layout/target3"/>
    <dgm:cxn modelId="{BA0D52A4-A7B5-4D45-AEB0-61D4CD842820}" type="presParOf" srcId="{DA0092DA-6842-463D-BBAB-CC70459BF286}" destId="{6DBE375C-9E86-4507-AA90-BA611DCB1FE7}" srcOrd="3" destOrd="0" presId="urn:microsoft.com/office/officeart/2005/8/layout/target3"/>
    <dgm:cxn modelId="{C2E046DA-B754-4168-AADF-51387266B555}" type="presParOf" srcId="{DA0092DA-6842-463D-BBAB-CC70459BF286}" destId="{B593C69A-D4D2-429C-908E-D26C35CE2126}" srcOrd="4" destOrd="0" presId="urn:microsoft.com/office/officeart/2005/8/layout/target3"/>
    <dgm:cxn modelId="{CFBA844D-1685-4096-9A33-7DD17CE015CE}" type="presParOf" srcId="{DA0092DA-6842-463D-BBAB-CC70459BF286}" destId="{E5B8741A-AC69-4E20-9FA9-1AA9F4414696}" srcOrd="5" destOrd="0" presId="urn:microsoft.com/office/officeart/2005/8/layout/target3"/>
    <dgm:cxn modelId="{04B0D67C-4AEC-4391-A80B-00C4DC276DF8}" type="presParOf" srcId="{DA0092DA-6842-463D-BBAB-CC70459BF286}" destId="{FA334271-759F-4861-8658-4A49AB7282E3}" srcOrd="6" destOrd="0" presId="urn:microsoft.com/office/officeart/2005/8/layout/target3"/>
    <dgm:cxn modelId="{7ED47AF5-D286-4AAF-B56A-E5E1510FFB4D}" type="presParOf" srcId="{DA0092DA-6842-463D-BBAB-CC70459BF286}" destId="{EB1AAF14-3AFC-4EAA-AE80-39123B114A58}" srcOrd="7" destOrd="0" presId="urn:microsoft.com/office/officeart/2005/8/layout/target3"/>
    <dgm:cxn modelId="{527DE2C2-616A-4674-A3F4-388373F03816}" type="presParOf" srcId="{DA0092DA-6842-463D-BBAB-CC70459BF286}" destId="{0273DDE3-F736-482F-9590-3EA3776F6F5E}" srcOrd="8" destOrd="0" presId="urn:microsoft.com/office/officeart/2005/8/layout/target3"/>
    <dgm:cxn modelId="{9884F1A3-4D0B-4CB3-B7F1-3EA5327B52C2}" type="presParOf" srcId="{DA0092DA-6842-463D-BBAB-CC70459BF286}" destId="{1CBCB887-4A15-4A62-AD29-157A9B06F71D}" srcOrd="9" destOrd="0" presId="urn:microsoft.com/office/officeart/2005/8/layout/target3"/>
    <dgm:cxn modelId="{8EDADD72-996C-4973-8E28-321BBB6B56D2}" type="presParOf" srcId="{DA0092DA-6842-463D-BBAB-CC70459BF286}" destId="{E5EA3C55-08BF-4DF9-A4DB-BA6101432D4C}" srcOrd="10" destOrd="0" presId="urn:microsoft.com/office/officeart/2005/8/layout/target3"/>
    <dgm:cxn modelId="{DA56A8A6-702E-414C-B610-1F826CD49C12}" type="presParOf" srcId="{DA0092DA-6842-463D-BBAB-CC70459BF286}" destId="{ABD6BD61-981C-486E-A442-197AA1ADB2FB}" srcOrd="11" destOrd="0" presId="urn:microsoft.com/office/officeart/2005/8/layout/target3"/>
    <dgm:cxn modelId="{AE9C3D56-596D-4AE0-BA2E-724B7A657D99}" type="presParOf" srcId="{DA0092DA-6842-463D-BBAB-CC70459BF286}" destId="{6BE43E1D-08FA-4A3D-BC64-D50B9BF6BEC9}" srcOrd="12" destOrd="0" presId="urn:microsoft.com/office/officeart/2005/8/layout/target3"/>
    <dgm:cxn modelId="{D51E5CFC-6D68-4A9F-B935-ADEC40B406C6}" type="presParOf" srcId="{DA0092DA-6842-463D-BBAB-CC70459BF286}" destId="{1BFE7312-7F6F-484D-A597-9CEDE50F3888}" srcOrd="13" destOrd="0" presId="urn:microsoft.com/office/officeart/2005/8/layout/target3"/>
    <dgm:cxn modelId="{CB5BC41B-EBC3-44E0-A125-C1DF06855368}" type="presParOf" srcId="{DA0092DA-6842-463D-BBAB-CC70459BF286}" destId="{3DF96ADE-1613-47F6-B2F3-241050FE23CC}" srcOrd="14" destOrd="0" presId="urn:microsoft.com/office/officeart/2005/8/layout/target3"/>
    <dgm:cxn modelId="{52DC1612-9AA6-45A4-AAFA-8B2EB489A54A}" type="presParOf" srcId="{DA0092DA-6842-463D-BBAB-CC70459BF286}" destId="{765858D0-151F-4E23-8030-F02A2F36BA6B}"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0D9F1-6F96-48FA-A3EC-08FA2D2BF0F2}" type="doc">
      <dgm:prSet loTypeId="urn:microsoft.com/office/officeart/2008/layout/VerticalAccentList" loCatId="list" qsTypeId="urn:microsoft.com/office/officeart/2005/8/quickstyle/simple2" qsCatId="simple" csTypeId="urn:microsoft.com/office/officeart/2005/8/colors/accent4_2" csCatId="accent4" phldr="1"/>
      <dgm:spPr/>
      <dgm:t>
        <a:bodyPr/>
        <a:lstStyle/>
        <a:p>
          <a:endParaRPr lang="en-US"/>
        </a:p>
      </dgm:t>
    </dgm:pt>
    <dgm:pt modelId="{817904A6-D717-4687-8EE7-F898CB29C471}">
      <dgm:prSet custT="1"/>
      <dgm:spPr/>
      <dgm:t>
        <a:bodyPr/>
        <a:lstStyle/>
        <a:p>
          <a:r>
            <a:rPr lang="en-US" sz="4000" b="1" dirty="0">
              <a:solidFill>
                <a:schemeClr val="accent4">
                  <a:lumMod val="75000"/>
                </a:schemeClr>
              </a:solidFill>
            </a:rPr>
            <a:t>1. Define Success by Outcomes</a:t>
          </a:r>
          <a:endParaRPr lang="en-US" sz="4000" dirty="0">
            <a:solidFill>
              <a:schemeClr val="accent4">
                <a:lumMod val="75000"/>
              </a:schemeClr>
            </a:solidFill>
          </a:endParaRPr>
        </a:p>
      </dgm:t>
    </dgm:pt>
    <dgm:pt modelId="{A9A479D0-C7E4-4F4F-ACB9-F5682B1BEA15}" type="parTrans" cxnId="{5E9D9EE9-7CFD-44A1-92DB-1E2CE2E50EA0}">
      <dgm:prSet/>
      <dgm:spPr/>
      <dgm:t>
        <a:bodyPr/>
        <a:lstStyle/>
        <a:p>
          <a:endParaRPr lang="en-US"/>
        </a:p>
      </dgm:t>
    </dgm:pt>
    <dgm:pt modelId="{9B739BD6-3CF2-4F7E-99EA-0DE307255D27}" type="sibTrans" cxnId="{5E9D9EE9-7CFD-44A1-92DB-1E2CE2E50EA0}">
      <dgm:prSet/>
      <dgm:spPr/>
      <dgm:t>
        <a:bodyPr/>
        <a:lstStyle/>
        <a:p>
          <a:endParaRPr lang="en-US"/>
        </a:p>
      </dgm:t>
    </dgm:pt>
    <dgm:pt modelId="{D80CC230-E02C-4480-ABFC-EE4B4BEB7821}">
      <dgm:prSet custT="1"/>
      <dgm:spPr/>
      <dgm:t>
        <a:bodyPr/>
        <a:lstStyle/>
        <a:p>
          <a:r>
            <a:rPr lang="en-US" sz="4000" b="1" dirty="0">
              <a:solidFill>
                <a:schemeClr val="accent4">
                  <a:lumMod val="75000"/>
                </a:schemeClr>
              </a:solidFill>
            </a:rPr>
            <a:t>2. Clarify Decision-Making</a:t>
          </a:r>
          <a:endParaRPr lang="en-US" sz="4000" dirty="0">
            <a:solidFill>
              <a:schemeClr val="accent4">
                <a:lumMod val="75000"/>
              </a:schemeClr>
            </a:solidFill>
          </a:endParaRPr>
        </a:p>
      </dgm:t>
    </dgm:pt>
    <dgm:pt modelId="{CD84252D-8983-4FFB-AF6C-0E59C74B3EC2}" type="parTrans" cxnId="{138AC2D3-85CA-45C1-890C-752EEFC5AF42}">
      <dgm:prSet/>
      <dgm:spPr/>
      <dgm:t>
        <a:bodyPr/>
        <a:lstStyle/>
        <a:p>
          <a:endParaRPr lang="en-US"/>
        </a:p>
      </dgm:t>
    </dgm:pt>
    <dgm:pt modelId="{4B673F7A-F6F1-45B3-88E7-972D29990ED3}" type="sibTrans" cxnId="{138AC2D3-85CA-45C1-890C-752EEFC5AF42}">
      <dgm:prSet/>
      <dgm:spPr/>
      <dgm:t>
        <a:bodyPr/>
        <a:lstStyle/>
        <a:p>
          <a:endParaRPr lang="en-US"/>
        </a:p>
      </dgm:t>
    </dgm:pt>
    <dgm:pt modelId="{190F569D-D758-4B16-B463-2749823FEF67}">
      <dgm:prSet custT="1"/>
      <dgm:spPr/>
      <dgm:t>
        <a:bodyPr/>
        <a:lstStyle/>
        <a:p>
          <a:r>
            <a:rPr lang="en-US" sz="4000" b="1" dirty="0">
              <a:solidFill>
                <a:schemeClr val="accent4">
                  <a:lumMod val="75000"/>
                </a:schemeClr>
              </a:solidFill>
            </a:rPr>
            <a:t>3. Use Ownership Language Early</a:t>
          </a:r>
          <a:endParaRPr lang="en-US" sz="4000" dirty="0">
            <a:solidFill>
              <a:schemeClr val="accent4">
                <a:lumMod val="75000"/>
              </a:schemeClr>
            </a:solidFill>
          </a:endParaRPr>
        </a:p>
      </dgm:t>
    </dgm:pt>
    <dgm:pt modelId="{78D83EAD-34B9-4530-A8B6-2BE0AF2D25D1}" type="parTrans" cxnId="{B24BD46A-BCD7-4AD5-BF34-E447AFD55DA2}">
      <dgm:prSet/>
      <dgm:spPr/>
      <dgm:t>
        <a:bodyPr/>
        <a:lstStyle/>
        <a:p>
          <a:endParaRPr lang="en-US"/>
        </a:p>
      </dgm:t>
    </dgm:pt>
    <dgm:pt modelId="{469BD551-9823-4FF9-BD6E-68181591CF73}" type="sibTrans" cxnId="{B24BD46A-BCD7-4AD5-BF34-E447AFD55DA2}">
      <dgm:prSet/>
      <dgm:spPr/>
      <dgm:t>
        <a:bodyPr/>
        <a:lstStyle/>
        <a:p>
          <a:endParaRPr lang="en-US"/>
        </a:p>
      </dgm:t>
    </dgm:pt>
    <dgm:pt modelId="{EDAEC886-6D2E-42D0-873B-91D54F4AE957}">
      <dgm:prSet custT="1"/>
      <dgm:spPr/>
      <dgm:t>
        <a:bodyPr/>
        <a:lstStyle/>
        <a:p>
          <a:r>
            <a:rPr lang="en-US" sz="4000" b="1" dirty="0">
              <a:solidFill>
                <a:schemeClr val="accent4">
                  <a:lumMod val="75000"/>
                </a:schemeClr>
              </a:solidFill>
            </a:rPr>
            <a:t>4. Tackle Risks Together</a:t>
          </a:r>
          <a:endParaRPr lang="en-US" sz="4000" dirty="0">
            <a:solidFill>
              <a:schemeClr val="accent4">
                <a:lumMod val="75000"/>
              </a:schemeClr>
            </a:solidFill>
          </a:endParaRPr>
        </a:p>
      </dgm:t>
    </dgm:pt>
    <dgm:pt modelId="{499149C0-1B20-45C0-97F1-B19780B66F97}" type="parTrans" cxnId="{83F7772A-B365-4C76-93C3-55E31AE5A975}">
      <dgm:prSet/>
      <dgm:spPr/>
      <dgm:t>
        <a:bodyPr/>
        <a:lstStyle/>
        <a:p>
          <a:endParaRPr lang="en-US"/>
        </a:p>
      </dgm:t>
    </dgm:pt>
    <dgm:pt modelId="{BFF564EB-15DC-4A01-A0F7-B59E0350B403}" type="sibTrans" cxnId="{83F7772A-B365-4C76-93C3-55E31AE5A975}">
      <dgm:prSet/>
      <dgm:spPr/>
      <dgm:t>
        <a:bodyPr/>
        <a:lstStyle/>
        <a:p>
          <a:endParaRPr lang="en-US"/>
        </a:p>
      </dgm:t>
    </dgm:pt>
    <dgm:pt modelId="{DCF47B07-63AB-4CC6-B4B0-CBFEFE03B572}" type="pres">
      <dgm:prSet presAssocID="{0150D9F1-6F96-48FA-A3EC-08FA2D2BF0F2}" presName="Name0" presStyleCnt="0">
        <dgm:presLayoutVars>
          <dgm:chMax/>
          <dgm:chPref/>
          <dgm:dir/>
        </dgm:presLayoutVars>
      </dgm:prSet>
      <dgm:spPr/>
    </dgm:pt>
    <dgm:pt modelId="{F2041267-6C14-4E54-903B-B515680BF7AB}" type="pres">
      <dgm:prSet presAssocID="{817904A6-D717-4687-8EE7-F898CB29C471}" presName="parenttextcomposite" presStyleCnt="0"/>
      <dgm:spPr/>
    </dgm:pt>
    <dgm:pt modelId="{4E44B5E6-6CF0-4529-86A3-3E365BF7AD72}" type="pres">
      <dgm:prSet presAssocID="{817904A6-D717-4687-8EE7-F898CB29C471}" presName="parenttext" presStyleLbl="revTx" presStyleIdx="0" presStyleCnt="4">
        <dgm:presLayoutVars>
          <dgm:chMax/>
          <dgm:chPref val="2"/>
          <dgm:bulletEnabled val="1"/>
        </dgm:presLayoutVars>
      </dgm:prSet>
      <dgm:spPr/>
    </dgm:pt>
    <dgm:pt modelId="{94CB8AF5-514C-4E12-B23B-96770E7984B7}" type="pres">
      <dgm:prSet presAssocID="{817904A6-D717-4687-8EE7-F898CB29C471}" presName="parallelogramComposite" presStyleCnt="0"/>
      <dgm:spPr/>
    </dgm:pt>
    <dgm:pt modelId="{232C5000-3942-4111-9E12-69E21E55FC7E}" type="pres">
      <dgm:prSet presAssocID="{817904A6-D717-4687-8EE7-F898CB29C471}" presName="parallelogram1" presStyleLbl="alignNode1" presStyleIdx="0" presStyleCnt="28"/>
      <dgm:spPr/>
    </dgm:pt>
    <dgm:pt modelId="{CB3BA480-0A5B-4EF4-B70E-5035D75BCC91}" type="pres">
      <dgm:prSet presAssocID="{817904A6-D717-4687-8EE7-F898CB29C471}" presName="parallelogram2" presStyleLbl="alignNode1" presStyleIdx="1" presStyleCnt="28"/>
      <dgm:spPr/>
    </dgm:pt>
    <dgm:pt modelId="{FB76920E-7F12-4CDD-9F23-82E52D62B98A}" type="pres">
      <dgm:prSet presAssocID="{817904A6-D717-4687-8EE7-F898CB29C471}" presName="parallelogram3" presStyleLbl="alignNode1" presStyleIdx="2" presStyleCnt="28"/>
      <dgm:spPr/>
    </dgm:pt>
    <dgm:pt modelId="{F115C0FE-7C31-4BE1-B2FE-EBA6C19D77E7}" type="pres">
      <dgm:prSet presAssocID="{817904A6-D717-4687-8EE7-F898CB29C471}" presName="parallelogram4" presStyleLbl="alignNode1" presStyleIdx="3" presStyleCnt="28"/>
      <dgm:spPr/>
    </dgm:pt>
    <dgm:pt modelId="{8C12CD02-D117-4594-A8AB-48C4671E4C6C}" type="pres">
      <dgm:prSet presAssocID="{817904A6-D717-4687-8EE7-F898CB29C471}" presName="parallelogram5" presStyleLbl="alignNode1" presStyleIdx="4" presStyleCnt="28"/>
      <dgm:spPr/>
    </dgm:pt>
    <dgm:pt modelId="{E0F0031D-BC77-4B52-818E-69EC0284FF80}" type="pres">
      <dgm:prSet presAssocID="{817904A6-D717-4687-8EE7-F898CB29C471}" presName="parallelogram6" presStyleLbl="alignNode1" presStyleIdx="5" presStyleCnt="28"/>
      <dgm:spPr/>
    </dgm:pt>
    <dgm:pt modelId="{6753D1A4-FFD9-430D-8978-57217F6BB6FE}" type="pres">
      <dgm:prSet presAssocID="{817904A6-D717-4687-8EE7-F898CB29C471}" presName="parallelogram7" presStyleLbl="alignNode1" presStyleIdx="6" presStyleCnt="28"/>
      <dgm:spPr/>
    </dgm:pt>
    <dgm:pt modelId="{62D2CC5F-D927-4D92-8268-2B013BE9583B}" type="pres">
      <dgm:prSet presAssocID="{9B739BD6-3CF2-4F7E-99EA-0DE307255D27}" presName="sibTrans" presStyleCnt="0"/>
      <dgm:spPr/>
    </dgm:pt>
    <dgm:pt modelId="{B03E8B9D-75D0-44B6-957B-090E688225E2}" type="pres">
      <dgm:prSet presAssocID="{D80CC230-E02C-4480-ABFC-EE4B4BEB7821}" presName="parenttextcomposite" presStyleCnt="0"/>
      <dgm:spPr/>
    </dgm:pt>
    <dgm:pt modelId="{125A8F72-AA44-4276-A059-34F3F7E8136C}" type="pres">
      <dgm:prSet presAssocID="{D80CC230-E02C-4480-ABFC-EE4B4BEB7821}" presName="parenttext" presStyleLbl="revTx" presStyleIdx="1" presStyleCnt="4">
        <dgm:presLayoutVars>
          <dgm:chMax/>
          <dgm:chPref val="2"/>
          <dgm:bulletEnabled val="1"/>
        </dgm:presLayoutVars>
      </dgm:prSet>
      <dgm:spPr/>
    </dgm:pt>
    <dgm:pt modelId="{3A2A881E-0173-4A14-B9A1-846732DA6452}" type="pres">
      <dgm:prSet presAssocID="{D80CC230-E02C-4480-ABFC-EE4B4BEB7821}" presName="parallelogramComposite" presStyleCnt="0"/>
      <dgm:spPr/>
    </dgm:pt>
    <dgm:pt modelId="{036A5B60-19DB-4C07-B46F-0CC2472DA090}" type="pres">
      <dgm:prSet presAssocID="{D80CC230-E02C-4480-ABFC-EE4B4BEB7821}" presName="parallelogram1" presStyleLbl="alignNode1" presStyleIdx="7" presStyleCnt="28"/>
      <dgm:spPr/>
    </dgm:pt>
    <dgm:pt modelId="{69AFCF1C-0421-4DA6-A761-430D54E1DE27}" type="pres">
      <dgm:prSet presAssocID="{D80CC230-E02C-4480-ABFC-EE4B4BEB7821}" presName="parallelogram2" presStyleLbl="alignNode1" presStyleIdx="8" presStyleCnt="28"/>
      <dgm:spPr/>
    </dgm:pt>
    <dgm:pt modelId="{F257C016-0DAE-4D67-9CE6-58B19EE62446}" type="pres">
      <dgm:prSet presAssocID="{D80CC230-E02C-4480-ABFC-EE4B4BEB7821}" presName="parallelogram3" presStyleLbl="alignNode1" presStyleIdx="9" presStyleCnt="28"/>
      <dgm:spPr/>
    </dgm:pt>
    <dgm:pt modelId="{BB73E5C5-8257-4469-8288-9E0A59C48ECF}" type="pres">
      <dgm:prSet presAssocID="{D80CC230-E02C-4480-ABFC-EE4B4BEB7821}" presName="parallelogram4" presStyleLbl="alignNode1" presStyleIdx="10" presStyleCnt="28"/>
      <dgm:spPr/>
    </dgm:pt>
    <dgm:pt modelId="{A47A88AB-7ECE-43EB-8A9A-D5F266114189}" type="pres">
      <dgm:prSet presAssocID="{D80CC230-E02C-4480-ABFC-EE4B4BEB7821}" presName="parallelogram5" presStyleLbl="alignNode1" presStyleIdx="11" presStyleCnt="28"/>
      <dgm:spPr/>
    </dgm:pt>
    <dgm:pt modelId="{382CF741-FF42-453A-91B0-C7ABF0BE0045}" type="pres">
      <dgm:prSet presAssocID="{D80CC230-E02C-4480-ABFC-EE4B4BEB7821}" presName="parallelogram6" presStyleLbl="alignNode1" presStyleIdx="12" presStyleCnt="28"/>
      <dgm:spPr/>
    </dgm:pt>
    <dgm:pt modelId="{D5F517FC-EC01-4E1E-B411-9C5C0F410B22}" type="pres">
      <dgm:prSet presAssocID="{D80CC230-E02C-4480-ABFC-EE4B4BEB7821}" presName="parallelogram7" presStyleLbl="alignNode1" presStyleIdx="13" presStyleCnt="28"/>
      <dgm:spPr/>
    </dgm:pt>
    <dgm:pt modelId="{9FEB23B9-4A27-400C-876D-523E87B7C919}" type="pres">
      <dgm:prSet presAssocID="{4B673F7A-F6F1-45B3-88E7-972D29990ED3}" presName="sibTrans" presStyleCnt="0"/>
      <dgm:spPr/>
    </dgm:pt>
    <dgm:pt modelId="{F28B7FAC-02BB-439A-A436-54E064C3F8F8}" type="pres">
      <dgm:prSet presAssocID="{190F569D-D758-4B16-B463-2749823FEF67}" presName="parenttextcomposite" presStyleCnt="0"/>
      <dgm:spPr/>
    </dgm:pt>
    <dgm:pt modelId="{9593B519-CDE6-4ED6-8672-40BA760FE7AD}" type="pres">
      <dgm:prSet presAssocID="{190F569D-D758-4B16-B463-2749823FEF67}" presName="parenttext" presStyleLbl="revTx" presStyleIdx="2" presStyleCnt="4">
        <dgm:presLayoutVars>
          <dgm:chMax/>
          <dgm:chPref val="2"/>
          <dgm:bulletEnabled val="1"/>
        </dgm:presLayoutVars>
      </dgm:prSet>
      <dgm:spPr/>
    </dgm:pt>
    <dgm:pt modelId="{A1F8485D-BE9E-4155-BFB5-58A3D614FD2E}" type="pres">
      <dgm:prSet presAssocID="{190F569D-D758-4B16-B463-2749823FEF67}" presName="parallelogramComposite" presStyleCnt="0"/>
      <dgm:spPr/>
    </dgm:pt>
    <dgm:pt modelId="{9D8740E5-27B3-47C2-8FA2-2D479B855706}" type="pres">
      <dgm:prSet presAssocID="{190F569D-D758-4B16-B463-2749823FEF67}" presName="parallelogram1" presStyleLbl="alignNode1" presStyleIdx="14" presStyleCnt="28"/>
      <dgm:spPr/>
    </dgm:pt>
    <dgm:pt modelId="{6BFEB2C7-0997-423F-95C9-B14ADCB6D9ED}" type="pres">
      <dgm:prSet presAssocID="{190F569D-D758-4B16-B463-2749823FEF67}" presName="parallelogram2" presStyleLbl="alignNode1" presStyleIdx="15" presStyleCnt="28"/>
      <dgm:spPr/>
    </dgm:pt>
    <dgm:pt modelId="{1D2C5BFD-53D4-4638-9CAE-3B4E9A193B07}" type="pres">
      <dgm:prSet presAssocID="{190F569D-D758-4B16-B463-2749823FEF67}" presName="parallelogram3" presStyleLbl="alignNode1" presStyleIdx="16" presStyleCnt="28"/>
      <dgm:spPr/>
    </dgm:pt>
    <dgm:pt modelId="{ED995DC4-2660-4639-827E-7DF41A3F782D}" type="pres">
      <dgm:prSet presAssocID="{190F569D-D758-4B16-B463-2749823FEF67}" presName="parallelogram4" presStyleLbl="alignNode1" presStyleIdx="17" presStyleCnt="28"/>
      <dgm:spPr/>
    </dgm:pt>
    <dgm:pt modelId="{8C8F2CAB-FADA-469F-B23F-6E4BDB795F4A}" type="pres">
      <dgm:prSet presAssocID="{190F569D-D758-4B16-B463-2749823FEF67}" presName="parallelogram5" presStyleLbl="alignNode1" presStyleIdx="18" presStyleCnt="28"/>
      <dgm:spPr/>
    </dgm:pt>
    <dgm:pt modelId="{7939AC45-15D5-446F-872E-48B274AE4C60}" type="pres">
      <dgm:prSet presAssocID="{190F569D-D758-4B16-B463-2749823FEF67}" presName="parallelogram6" presStyleLbl="alignNode1" presStyleIdx="19" presStyleCnt="28"/>
      <dgm:spPr/>
    </dgm:pt>
    <dgm:pt modelId="{28CDE3FF-CD89-42B5-AF65-BCD2D183354C}" type="pres">
      <dgm:prSet presAssocID="{190F569D-D758-4B16-B463-2749823FEF67}" presName="parallelogram7" presStyleLbl="alignNode1" presStyleIdx="20" presStyleCnt="28"/>
      <dgm:spPr/>
    </dgm:pt>
    <dgm:pt modelId="{A3497A7F-150E-4185-B6C6-B2FAAAF2260E}" type="pres">
      <dgm:prSet presAssocID="{469BD551-9823-4FF9-BD6E-68181591CF73}" presName="sibTrans" presStyleCnt="0"/>
      <dgm:spPr/>
    </dgm:pt>
    <dgm:pt modelId="{29288861-0849-401A-BAD0-850CCAEC8922}" type="pres">
      <dgm:prSet presAssocID="{EDAEC886-6D2E-42D0-873B-91D54F4AE957}" presName="parenttextcomposite" presStyleCnt="0"/>
      <dgm:spPr/>
    </dgm:pt>
    <dgm:pt modelId="{88E5400E-3A97-496F-8CBC-9A1DF559E3C7}" type="pres">
      <dgm:prSet presAssocID="{EDAEC886-6D2E-42D0-873B-91D54F4AE957}" presName="parenttext" presStyleLbl="revTx" presStyleIdx="3" presStyleCnt="4">
        <dgm:presLayoutVars>
          <dgm:chMax/>
          <dgm:chPref val="2"/>
          <dgm:bulletEnabled val="1"/>
        </dgm:presLayoutVars>
      </dgm:prSet>
      <dgm:spPr/>
    </dgm:pt>
    <dgm:pt modelId="{1ACB2EB9-FD1A-40F7-B45B-7F57C2CB3704}" type="pres">
      <dgm:prSet presAssocID="{EDAEC886-6D2E-42D0-873B-91D54F4AE957}" presName="parallelogramComposite" presStyleCnt="0"/>
      <dgm:spPr/>
    </dgm:pt>
    <dgm:pt modelId="{8EA15350-2BBC-46B5-B3FB-21423B6BFA25}" type="pres">
      <dgm:prSet presAssocID="{EDAEC886-6D2E-42D0-873B-91D54F4AE957}" presName="parallelogram1" presStyleLbl="alignNode1" presStyleIdx="21" presStyleCnt="28"/>
      <dgm:spPr/>
    </dgm:pt>
    <dgm:pt modelId="{551FB502-6473-485D-A07F-14F6C5D530D1}" type="pres">
      <dgm:prSet presAssocID="{EDAEC886-6D2E-42D0-873B-91D54F4AE957}" presName="parallelogram2" presStyleLbl="alignNode1" presStyleIdx="22" presStyleCnt="28"/>
      <dgm:spPr/>
    </dgm:pt>
    <dgm:pt modelId="{C0615180-0A8A-40A6-A67C-E3BD384F62FA}" type="pres">
      <dgm:prSet presAssocID="{EDAEC886-6D2E-42D0-873B-91D54F4AE957}" presName="parallelogram3" presStyleLbl="alignNode1" presStyleIdx="23" presStyleCnt="28"/>
      <dgm:spPr/>
    </dgm:pt>
    <dgm:pt modelId="{1D5CF8D2-2E44-44FD-BF0E-6E0F518C386F}" type="pres">
      <dgm:prSet presAssocID="{EDAEC886-6D2E-42D0-873B-91D54F4AE957}" presName="parallelogram4" presStyleLbl="alignNode1" presStyleIdx="24" presStyleCnt="28"/>
      <dgm:spPr/>
    </dgm:pt>
    <dgm:pt modelId="{2B8CF8AB-B8A2-4939-AAC0-1FBF1925CC02}" type="pres">
      <dgm:prSet presAssocID="{EDAEC886-6D2E-42D0-873B-91D54F4AE957}" presName="parallelogram5" presStyleLbl="alignNode1" presStyleIdx="25" presStyleCnt="28"/>
      <dgm:spPr/>
    </dgm:pt>
    <dgm:pt modelId="{00C2F28A-7140-42FB-B1F0-8ACE4AE43D32}" type="pres">
      <dgm:prSet presAssocID="{EDAEC886-6D2E-42D0-873B-91D54F4AE957}" presName="parallelogram6" presStyleLbl="alignNode1" presStyleIdx="26" presStyleCnt="28"/>
      <dgm:spPr/>
    </dgm:pt>
    <dgm:pt modelId="{9C76BA6C-7BD5-431B-B8A9-E0ACE33FAC96}" type="pres">
      <dgm:prSet presAssocID="{EDAEC886-6D2E-42D0-873B-91D54F4AE957}" presName="parallelogram7" presStyleLbl="alignNode1" presStyleIdx="27" presStyleCnt="28"/>
      <dgm:spPr/>
    </dgm:pt>
  </dgm:ptLst>
  <dgm:cxnLst>
    <dgm:cxn modelId="{A2831007-9F03-464E-BAFB-746D023C81EF}" type="presOf" srcId="{817904A6-D717-4687-8EE7-F898CB29C471}" destId="{4E44B5E6-6CF0-4529-86A3-3E365BF7AD72}" srcOrd="0" destOrd="0" presId="urn:microsoft.com/office/officeart/2008/layout/VerticalAccentList"/>
    <dgm:cxn modelId="{83F7772A-B365-4C76-93C3-55E31AE5A975}" srcId="{0150D9F1-6F96-48FA-A3EC-08FA2D2BF0F2}" destId="{EDAEC886-6D2E-42D0-873B-91D54F4AE957}" srcOrd="3" destOrd="0" parTransId="{499149C0-1B20-45C0-97F1-B19780B66F97}" sibTransId="{BFF564EB-15DC-4A01-A0F7-B59E0350B403}"/>
    <dgm:cxn modelId="{B24BD46A-BCD7-4AD5-BF34-E447AFD55DA2}" srcId="{0150D9F1-6F96-48FA-A3EC-08FA2D2BF0F2}" destId="{190F569D-D758-4B16-B463-2749823FEF67}" srcOrd="2" destOrd="0" parTransId="{78D83EAD-34B9-4530-A8B6-2BE0AF2D25D1}" sibTransId="{469BD551-9823-4FF9-BD6E-68181591CF73}"/>
    <dgm:cxn modelId="{2B4D649E-001D-4035-BFCD-8E94DD2FB5ED}" type="presOf" srcId="{D80CC230-E02C-4480-ABFC-EE4B4BEB7821}" destId="{125A8F72-AA44-4276-A059-34F3F7E8136C}" srcOrd="0" destOrd="0" presId="urn:microsoft.com/office/officeart/2008/layout/VerticalAccentList"/>
    <dgm:cxn modelId="{01B5D8B3-D4F7-4549-843F-1B46CFD6A1E4}" type="presOf" srcId="{0150D9F1-6F96-48FA-A3EC-08FA2D2BF0F2}" destId="{DCF47B07-63AB-4CC6-B4B0-CBFEFE03B572}" srcOrd="0" destOrd="0" presId="urn:microsoft.com/office/officeart/2008/layout/VerticalAccentList"/>
    <dgm:cxn modelId="{138AC2D3-85CA-45C1-890C-752EEFC5AF42}" srcId="{0150D9F1-6F96-48FA-A3EC-08FA2D2BF0F2}" destId="{D80CC230-E02C-4480-ABFC-EE4B4BEB7821}" srcOrd="1" destOrd="0" parTransId="{CD84252D-8983-4FFB-AF6C-0E59C74B3EC2}" sibTransId="{4B673F7A-F6F1-45B3-88E7-972D29990ED3}"/>
    <dgm:cxn modelId="{BB36EAD3-75B6-4FA3-9F0C-628B4204A6E2}" type="presOf" srcId="{EDAEC886-6D2E-42D0-873B-91D54F4AE957}" destId="{88E5400E-3A97-496F-8CBC-9A1DF559E3C7}" srcOrd="0" destOrd="0" presId="urn:microsoft.com/office/officeart/2008/layout/VerticalAccentList"/>
    <dgm:cxn modelId="{8BF9CFE6-F94A-4456-9DC1-4199114CC2AF}" type="presOf" srcId="{190F569D-D758-4B16-B463-2749823FEF67}" destId="{9593B519-CDE6-4ED6-8672-40BA760FE7AD}" srcOrd="0" destOrd="0" presId="urn:microsoft.com/office/officeart/2008/layout/VerticalAccentList"/>
    <dgm:cxn modelId="{5E9D9EE9-7CFD-44A1-92DB-1E2CE2E50EA0}" srcId="{0150D9F1-6F96-48FA-A3EC-08FA2D2BF0F2}" destId="{817904A6-D717-4687-8EE7-F898CB29C471}" srcOrd="0" destOrd="0" parTransId="{A9A479D0-C7E4-4F4F-ACB9-F5682B1BEA15}" sibTransId="{9B739BD6-3CF2-4F7E-99EA-0DE307255D27}"/>
    <dgm:cxn modelId="{DD5D70C1-7C19-48BD-BD57-BD56166740A6}" type="presParOf" srcId="{DCF47B07-63AB-4CC6-B4B0-CBFEFE03B572}" destId="{F2041267-6C14-4E54-903B-B515680BF7AB}" srcOrd="0" destOrd="0" presId="urn:microsoft.com/office/officeart/2008/layout/VerticalAccentList"/>
    <dgm:cxn modelId="{13254A15-45F4-452E-B3A9-AFA3F29E8A7B}" type="presParOf" srcId="{F2041267-6C14-4E54-903B-B515680BF7AB}" destId="{4E44B5E6-6CF0-4529-86A3-3E365BF7AD72}" srcOrd="0" destOrd="0" presId="urn:microsoft.com/office/officeart/2008/layout/VerticalAccentList"/>
    <dgm:cxn modelId="{CBA35EC8-941E-47F8-9620-4FABABA56145}" type="presParOf" srcId="{DCF47B07-63AB-4CC6-B4B0-CBFEFE03B572}" destId="{94CB8AF5-514C-4E12-B23B-96770E7984B7}" srcOrd="1" destOrd="0" presId="urn:microsoft.com/office/officeart/2008/layout/VerticalAccentList"/>
    <dgm:cxn modelId="{A5D42B88-DDF4-45FF-9A02-7F278F931D81}" type="presParOf" srcId="{94CB8AF5-514C-4E12-B23B-96770E7984B7}" destId="{232C5000-3942-4111-9E12-69E21E55FC7E}" srcOrd="0" destOrd="0" presId="urn:microsoft.com/office/officeart/2008/layout/VerticalAccentList"/>
    <dgm:cxn modelId="{0B92C833-D535-446D-9E09-7305080F34DA}" type="presParOf" srcId="{94CB8AF5-514C-4E12-B23B-96770E7984B7}" destId="{CB3BA480-0A5B-4EF4-B70E-5035D75BCC91}" srcOrd="1" destOrd="0" presId="urn:microsoft.com/office/officeart/2008/layout/VerticalAccentList"/>
    <dgm:cxn modelId="{17E582E3-C240-4125-AE03-8727110EF016}" type="presParOf" srcId="{94CB8AF5-514C-4E12-B23B-96770E7984B7}" destId="{FB76920E-7F12-4CDD-9F23-82E52D62B98A}" srcOrd="2" destOrd="0" presId="urn:microsoft.com/office/officeart/2008/layout/VerticalAccentList"/>
    <dgm:cxn modelId="{99123421-450C-453C-BC6E-59ED444CE36E}" type="presParOf" srcId="{94CB8AF5-514C-4E12-B23B-96770E7984B7}" destId="{F115C0FE-7C31-4BE1-B2FE-EBA6C19D77E7}" srcOrd="3" destOrd="0" presId="urn:microsoft.com/office/officeart/2008/layout/VerticalAccentList"/>
    <dgm:cxn modelId="{79D9013A-7DD2-46CF-95A0-2EABBC60FEC3}" type="presParOf" srcId="{94CB8AF5-514C-4E12-B23B-96770E7984B7}" destId="{8C12CD02-D117-4594-A8AB-48C4671E4C6C}" srcOrd="4" destOrd="0" presId="urn:microsoft.com/office/officeart/2008/layout/VerticalAccentList"/>
    <dgm:cxn modelId="{D8EBE47A-F898-4894-B46F-5D77107E7126}" type="presParOf" srcId="{94CB8AF5-514C-4E12-B23B-96770E7984B7}" destId="{E0F0031D-BC77-4B52-818E-69EC0284FF80}" srcOrd="5" destOrd="0" presId="urn:microsoft.com/office/officeart/2008/layout/VerticalAccentList"/>
    <dgm:cxn modelId="{DA916A23-1CA8-489E-A528-5A3FDB8C2837}" type="presParOf" srcId="{94CB8AF5-514C-4E12-B23B-96770E7984B7}" destId="{6753D1A4-FFD9-430D-8978-57217F6BB6FE}" srcOrd="6" destOrd="0" presId="urn:microsoft.com/office/officeart/2008/layout/VerticalAccentList"/>
    <dgm:cxn modelId="{9E4FF508-2314-45D0-BB66-54D3111813D3}" type="presParOf" srcId="{DCF47B07-63AB-4CC6-B4B0-CBFEFE03B572}" destId="{62D2CC5F-D927-4D92-8268-2B013BE9583B}" srcOrd="2" destOrd="0" presId="urn:microsoft.com/office/officeart/2008/layout/VerticalAccentList"/>
    <dgm:cxn modelId="{A6AA3571-D805-42EE-9A05-E9C611B5E8FD}" type="presParOf" srcId="{DCF47B07-63AB-4CC6-B4B0-CBFEFE03B572}" destId="{B03E8B9D-75D0-44B6-957B-090E688225E2}" srcOrd="3" destOrd="0" presId="urn:microsoft.com/office/officeart/2008/layout/VerticalAccentList"/>
    <dgm:cxn modelId="{15E67010-E0E6-422D-8403-49E5818DEAA2}" type="presParOf" srcId="{B03E8B9D-75D0-44B6-957B-090E688225E2}" destId="{125A8F72-AA44-4276-A059-34F3F7E8136C}" srcOrd="0" destOrd="0" presId="urn:microsoft.com/office/officeart/2008/layout/VerticalAccentList"/>
    <dgm:cxn modelId="{4EC00234-52A4-4FD7-9327-3BDF60BA6F7D}" type="presParOf" srcId="{DCF47B07-63AB-4CC6-B4B0-CBFEFE03B572}" destId="{3A2A881E-0173-4A14-B9A1-846732DA6452}" srcOrd="4" destOrd="0" presId="urn:microsoft.com/office/officeart/2008/layout/VerticalAccentList"/>
    <dgm:cxn modelId="{20C4668F-C086-4838-90CE-9B70B6C7866E}" type="presParOf" srcId="{3A2A881E-0173-4A14-B9A1-846732DA6452}" destId="{036A5B60-19DB-4C07-B46F-0CC2472DA090}" srcOrd="0" destOrd="0" presId="urn:microsoft.com/office/officeart/2008/layout/VerticalAccentList"/>
    <dgm:cxn modelId="{AF199091-3663-4186-93DB-2B7365E2F163}" type="presParOf" srcId="{3A2A881E-0173-4A14-B9A1-846732DA6452}" destId="{69AFCF1C-0421-4DA6-A761-430D54E1DE27}" srcOrd="1" destOrd="0" presId="urn:microsoft.com/office/officeart/2008/layout/VerticalAccentList"/>
    <dgm:cxn modelId="{B4413C08-D8FB-4E5B-960C-CA8A1ED326D4}" type="presParOf" srcId="{3A2A881E-0173-4A14-B9A1-846732DA6452}" destId="{F257C016-0DAE-4D67-9CE6-58B19EE62446}" srcOrd="2" destOrd="0" presId="urn:microsoft.com/office/officeart/2008/layout/VerticalAccentList"/>
    <dgm:cxn modelId="{3C239650-8296-497D-8356-ECA38FB67CD4}" type="presParOf" srcId="{3A2A881E-0173-4A14-B9A1-846732DA6452}" destId="{BB73E5C5-8257-4469-8288-9E0A59C48ECF}" srcOrd="3" destOrd="0" presId="urn:microsoft.com/office/officeart/2008/layout/VerticalAccentList"/>
    <dgm:cxn modelId="{075DE002-FD8B-4139-BB75-EB6844B64152}" type="presParOf" srcId="{3A2A881E-0173-4A14-B9A1-846732DA6452}" destId="{A47A88AB-7ECE-43EB-8A9A-D5F266114189}" srcOrd="4" destOrd="0" presId="urn:microsoft.com/office/officeart/2008/layout/VerticalAccentList"/>
    <dgm:cxn modelId="{097B4DEC-456E-4FD2-B3EA-48F1E91FB874}" type="presParOf" srcId="{3A2A881E-0173-4A14-B9A1-846732DA6452}" destId="{382CF741-FF42-453A-91B0-C7ABF0BE0045}" srcOrd="5" destOrd="0" presId="urn:microsoft.com/office/officeart/2008/layout/VerticalAccentList"/>
    <dgm:cxn modelId="{EF9B5A4D-9E0A-4485-B27E-3218D56D18D5}" type="presParOf" srcId="{3A2A881E-0173-4A14-B9A1-846732DA6452}" destId="{D5F517FC-EC01-4E1E-B411-9C5C0F410B22}" srcOrd="6" destOrd="0" presId="urn:microsoft.com/office/officeart/2008/layout/VerticalAccentList"/>
    <dgm:cxn modelId="{26CF6BB3-4804-4E08-8A72-6E4D4304DFBB}" type="presParOf" srcId="{DCF47B07-63AB-4CC6-B4B0-CBFEFE03B572}" destId="{9FEB23B9-4A27-400C-876D-523E87B7C919}" srcOrd="5" destOrd="0" presId="urn:microsoft.com/office/officeart/2008/layout/VerticalAccentList"/>
    <dgm:cxn modelId="{170A9ECB-5349-404F-862F-81B8AC84D45F}" type="presParOf" srcId="{DCF47B07-63AB-4CC6-B4B0-CBFEFE03B572}" destId="{F28B7FAC-02BB-439A-A436-54E064C3F8F8}" srcOrd="6" destOrd="0" presId="urn:microsoft.com/office/officeart/2008/layout/VerticalAccentList"/>
    <dgm:cxn modelId="{2E9FC76B-11E6-463B-8C24-47988D922053}" type="presParOf" srcId="{F28B7FAC-02BB-439A-A436-54E064C3F8F8}" destId="{9593B519-CDE6-4ED6-8672-40BA760FE7AD}" srcOrd="0" destOrd="0" presId="urn:microsoft.com/office/officeart/2008/layout/VerticalAccentList"/>
    <dgm:cxn modelId="{4C0D9C07-B065-4CEA-82C7-B7C8D10DC9CF}" type="presParOf" srcId="{DCF47B07-63AB-4CC6-B4B0-CBFEFE03B572}" destId="{A1F8485D-BE9E-4155-BFB5-58A3D614FD2E}" srcOrd="7" destOrd="0" presId="urn:microsoft.com/office/officeart/2008/layout/VerticalAccentList"/>
    <dgm:cxn modelId="{983490B6-54BA-49A9-904E-65FD0A442EF7}" type="presParOf" srcId="{A1F8485D-BE9E-4155-BFB5-58A3D614FD2E}" destId="{9D8740E5-27B3-47C2-8FA2-2D479B855706}" srcOrd="0" destOrd="0" presId="urn:microsoft.com/office/officeart/2008/layout/VerticalAccentList"/>
    <dgm:cxn modelId="{FE10BA9B-D3C6-48F2-8F3E-16EE78566F7D}" type="presParOf" srcId="{A1F8485D-BE9E-4155-BFB5-58A3D614FD2E}" destId="{6BFEB2C7-0997-423F-95C9-B14ADCB6D9ED}" srcOrd="1" destOrd="0" presId="urn:microsoft.com/office/officeart/2008/layout/VerticalAccentList"/>
    <dgm:cxn modelId="{5B7FD2AF-C883-4953-8ECE-525015F93FF9}" type="presParOf" srcId="{A1F8485D-BE9E-4155-BFB5-58A3D614FD2E}" destId="{1D2C5BFD-53D4-4638-9CAE-3B4E9A193B07}" srcOrd="2" destOrd="0" presId="urn:microsoft.com/office/officeart/2008/layout/VerticalAccentList"/>
    <dgm:cxn modelId="{8DCE8B45-25E0-4DFA-97DD-99CCB5A7DB37}" type="presParOf" srcId="{A1F8485D-BE9E-4155-BFB5-58A3D614FD2E}" destId="{ED995DC4-2660-4639-827E-7DF41A3F782D}" srcOrd="3" destOrd="0" presId="urn:microsoft.com/office/officeart/2008/layout/VerticalAccentList"/>
    <dgm:cxn modelId="{4C45D035-3AD0-40AF-BEB2-68BE78139224}" type="presParOf" srcId="{A1F8485D-BE9E-4155-BFB5-58A3D614FD2E}" destId="{8C8F2CAB-FADA-469F-B23F-6E4BDB795F4A}" srcOrd="4" destOrd="0" presId="urn:microsoft.com/office/officeart/2008/layout/VerticalAccentList"/>
    <dgm:cxn modelId="{7C4B4412-DB30-4D69-918B-474F983CA5D8}" type="presParOf" srcId="{A1F8485D-BE9E-4155-BFB5-58A3D614FD2E}" destId="{7939AC45-15D5-446F-872E-48B274AE4C60}" srcOrd="5" destOrd="0" presId="urn:microsoft.com/office/officeart/2008/layout/VerticalAccentList"/>
    <dgm:cxn modelId="{E3764CEF-79A1-44DD-8935-9EE7BC411A02}" type="presParOf" srcId="{A1F8485D-BE9E-4155-BFB5-58A3D614FD2E}" destId="{28CDE3FF-CD89-42B5-AF65-BCD2D183354C}" srcOrd="6" destOrd="0" presId="urn:microsoft.com/office/officeart/2008/layout/VerticalAccentList"/>
    <dgm:cxn modelId="{E8BBA90B-F009-4B49-A6B6-4526B41CA81A}" type="presParOf" srcId="{DCF47B07-63AB-4CC6-B4B0-CBFEFE03B572}" destId="{A3497A7F-150E-4185-B6C6-B2FAAAF2260E}" srcOrd="8" destOrd="0" presId="urn:microsoft.com/office/officeart/2008/layout/VerticalAccentList"/>
    <dgm:cxn modelId="{E9F6DD43-7A11-4340-B859-3723B6866406}" type="presParOf" srcId="{DCF47B07-63AB-4CC6-B4B0-CBFEFE03B572}" destId="{29288861-0849-401A-BAD0-850CCAEC8922}" srcOrd="9" destOrd="0" presId="urn:microsoft.com/office/officeart/2008/layout/VerticalAccentList"/>
    <dgm:cxn modelId="{7A3EF6EA-B623-4D09-BF96-59C6807C3E0A}" type="presParOf" srcId="{29288861-0849-401A-BAD0-850CCAEC8922}" destId="{88E5400E-3A97-496F-8CBC-9A1DF559E3C7}" srcOrd="0" destOrd="0" presId="urn:microsoft.com/office/officeart/2008/layout/VerticalAccentList"/>
    <dgm:cxn modelId="{C7BDDA91-78C7-44A8-BF18-2F2E4B57CA5D}" type="presParOf" srcId="{DCF47B07-63AB-4CC6-B4B0-CBFEFE03B572}" destId="{1ACB2EB9-FD1A-40F7-B45B-7F57C2CB3704}" srcOrd="10" destOrd="0" presId="urn:microsoft.com/office/officeart/2008/layout/VerticalAccentList"/>
    <dgm:cxn modelId="{E97BF91B-6490-4975-8A6C-1CD2DF9B8B59}" type="presParOf" srcId="{1ACB2EB9-FD1A-40F7-B45B-7F57C2CB3704}" destId="{8EA15350-2BBC-46B5-B3FB-21423B6BFA25}" srcOrd="0" destOrd="0" presId="urn:microsoft.com/office/officeart/2008/layout/VerticalAccentList"/>
    <dgm:cxn modelId="{6CE53AE4-E33A-4483-AA2C-148490063B6C}" type="presParOf" srcId="{1ACB2EB9-FD1A-40F7-B45B-7F57C2CB3704}" destId="{551FB502-6473-485D-A07F-14F6C5D530D1}" srcOrd="1" destOrd="0" presId="urn:microsoft.com/office/officeart/2008/layout/VerticalAccentList"/>
    <dgm:cxn modelId="{9EF73DEC-86E2-47DE-82E4-8BCE8CB79406}" type="presParOf" srcId="{1ACB2EB9-FD1A-40F7-B45B-7F57C2CB3704}" destId="{C0615180-0A8A-40A6-A67C-E3BD384F62FA}" srcOrd="2" destOrd="0" presId="urn:microsoft.com/office/officeart/2008/layout/VerticalAccentList"/>
    <dgm:cxn modelId="{63BC8063-FF9B-4E14-8E93-37042B037B96}" type="presParOf" srcId="{1ACB2EB9-FD1A-40F7-B45B-7F57C2CB3704}" destId="{1D5CF8D2-2E44-44FD-BF0E-6E0F518C386F}" srcOrd="3" destOrd="0" presId="urn:microsoft.com/office/officeart/2008/layout/VerticalAccentList"/>
    <dgm:cxn modelId="{705339E0-023F-4752-8DCD-9446511BF2D2}" type="presParOf" srcId="{1ACB2EB9-FD1A-40F7-B45B-7F57C2CB3704}" destId="{2B8CF8AB-B8A2-4939-AAC0-1FBF1925CC02}" srcOrd="4" destOrd="0" presId="urn:microsoft.com/office/officeart/2008/layout/VerticalAccentList"/>
    <dgm:cxn modelId="{D5CB9DB7-80F7-4136-BBEF-E325B556255F}" type="presParOf" srcId="{1ACB2EB9-FD1A-40F7-B45B-7F57C2CB3704}" destId="{00C2F28A-7140-42FB-B1F0-8ACE4AE43D32}" srcOrd="5" destOrd="0" presId="urn:microsoft.com/office/officeart/2008/layout/VerticalAccentList"/>
    <dgm:cxn modelId="{6A38F838-8874-41A9-AF42-9C45E6CDE905}" type="presParOf" srcId="{1ACB2EB9-FD1A-40F7-B45B-7F57C2CB3704}" destId="{9C76BA6C-7BD5-431B-B8A9-E0ACE33FAC96}"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574F1-C339-4857-A0CE-A731F3F4B433}" type="doc">
      <dgm:prSet loTypeId="urn:microsoft.com/office/officeart/2005/8/layout/arrow2" loCatId="process" qsTypeId="urn:microsoft.com/office/officeart/2005/8/quickstyle/simple1" qsCatId="simple" csTypeId="urn:microsoft.com/office/officeart/2005/8/colors/accent4_2" csCatId="accent4" phldr="1"/>
      <dgm:spPr/>
      <dgm:t>
        <a:bodyPr/>
        <a:lstStyle/>
        <a:p>
          <a:endParaRPr lang="en-US"/>
        </a:p>
      </dgm:t>
    </dgm:pt>
    <dgm:pt modelId="{9CCD4940-1F42-43C4-A3DC-1E8EBB6BF7AC}">
      <dgm:prSet custT="1"/>
      <dgm:spPr/>
      <dgm:t>
        <a:bodyPr/>
        <a:lstStyle/>
        <a:p>
          <a:r>
            <a:rPr lang="en-US" sz="3200" b="1" dirty="0">
              <a:solidFill>
                <a:schemeClr val="accent4">
                  <a:lumMod val="75000"/>
                </a:schemeClr>
              </a:solidFill>
            </a:rPr>
            <a:t>Shared Purpose and Success Criteria</a:t>
          </a:r>
          <a:endParaRPr lang="en-US" sz="3200" dirty="0">
            <a:solidFill>
              <a:schemeClr val="accent4">
                <a:lumMod val="75000"/>
              </a:schemeClr>
            </a:solidFill>
          </a:endParaRPr>
        </a:p>
      </dgm:t>
    </dgm:pt>
    <dgm:pt modelId="{26F4C823-80F7-4B70-BBE7-70F729948F64}" type="parTrans" cxnId="{034AE616-515C-4E23-B582-3CB8B2C50FF1}">
      <dgm:prSet/>
      <dgm:spPr/>
      <dgm:t>
        <a:bodyPr/>
        <a:lstStyle/>
        <a:p>
          <a:endParaRPr lang="en-US"/>
        </a:p>
      </dgm:t>
    </dgm:pt>
    <dgm:pt modelId="{8A3B5B93-83A5-4815-B892-2F7AF9869CB9}" type="sibTrans" cxnId="{034AE616-515C-4E23-B582-3CB8B2C50FF1}">
      <dgm:prSet/>
      <dgm:spPr/>
      <dgm:t>
        <a:bodyPr/>
        <a:lstStyle/>
        <a:p>
          <a:endParaRPr lang="en-US"/>
        </a:p>
      </dgm:t>
    </dgm:pt>
    <dgm:pt modelId="{06DFF0B8-2AAA-44BA-A9FC-2B8B29B80A1D}">
      <dgm:prSet custT="1"/>
      <dgm:spPr/>
      <dgm:t>
        <a:bodyPr/>
        <a:lstStyle/>
        <a:p>
          <a:r>
            <a:rPr lang="en-US" sz="3200" b="1" dirty="0">
              <a:solidFill>
                <a:schemeClr val="accent4">
                  <a:lumMod val="75000"/>
                </a:schemeClr>
              </a:solidFill>
            </a:rPr>
            <a:t>Defined Roles and Decision Boundaries</a:t>
          </a:r>
          <a:endParaRPr lang="en-US" sz="3200" dirty="0">
            <a:solidFill>
              <a:schemeClr val="accent4">
                <a:lumMod val="75000"/>
              </a:schemeClr>
            </a:solidFill>
          </a:endParaRPr>
        </a:p>
      </dgm:t>
    </dgm:pt>
    <dgm:pt modelId="{4D1234F2-3394-49DA-8EB1-EA9655E5247E}" type="parTrans" cxnId="{6DDF1C59-8F97-4D1E-AC60-3DD404FFF64B}">
      <dgm:prSet/>
      <dgm:spPr/>
      <dgm:t>
        <a:bodyPr/>
        <a:lstStyle/>
        <a:p>
          <a:endParaRPr lang="en-US"/>
        </a:p>
      </dgm:t>
    </dgm:pt>
    <dgm:pt modelId="{0CE36972-B40B-4CC6-AFC1-0860F2E34B99}" type="sibTrans" cxnId="{6DDF1C59-8F97-4D1E-AC60-3DD404FFF64B}">
      <dgm:prSet/>
      <dgm:spPr/>
      <dgm:t>
        <a:bodyPr/>
        <a:lstStyle/>
        <a:p>
          <a:endParaRPr lang="en-US"/>
        </a:p>
      </dgm:t>
    </dgm:pt>
    <dgm:pt modelId="{80C37849-C3F2-4C58-934E-DED8A15E0A9B}">
      <dgm:prSet custT="1"/>
      <dgm:spPr/>
      <dgm:t>
        <a:bodyPr/>
        <a:lstStyle/>
        <a:p>
          <a:r>
            <a:rPr lang="en-US" sz="3200" b="1" dirty="0">
              <a:solidFill>
                <a:schemeClr val="accent4">
                  <a:lumMod val="75000"/>
                </a:schemeClr>
              </a:solidFill>
            </a:rPr>
            <a:t>Working Agreements and Norms</a:t>
          </a:r>
          <a:endParaRPr lang="en-US" sz="3200" dirty="0">
            <a:solidFill>
              <a:schemeClr val="accent4">
                <a:lumMod val="75000"/>
              </a:schemeClr>
            </a:solidFill>
          </a:endParaRPr>
        </a:p>
      </dgm:t>
    </dgm:pt>
    <dgm:pt modelId="{E842B648-AFA6-4DA8-AF79-0A52B7858EFC}" type="parTrans" cxnId="{95A7DC5E-BEFD-425B-B18B-74B3603C8E9E}">
      <dgm:prSet/>
      <dgm:spPr/>
      <dgm:t>
        <a:bodyPr/>
        <a:lstStyle/>
        <a:p>
          <a:endParaRPr lang="en-US"/>
        </a:p>
      </dgm:t>
    </dgm:pt>
    <dgm:pt modelId="{2FA06560-EC03-4390-9D49-30838A7B9E33}" type="sibTrans" cxnId="{95A7DC5E-BEFD-425B-B18B-74B3603C8E9E}">
      <dgm:prSet/>
      <dgm:spPr/>
      <dgm:t>
        <a:bodyPr/>
        <a:lstStyle/>
        <a:p>
          <a:endParaRPr lang="en-US"/>
        </a:p>
      </dgm:t>
    </dgm:pt>
    <dgm:pt modelId="{A28007BD-FA03-46FD-B7C8-072F62859A90}">
      <dgm:prSet custT="1"/>
      <dgm:spPr/>
      <dgm:t>
        <a:bodyPr/>
        <a:lstStyle/>
        <a:p>
          <a:r>
            <a:rPr lang="en-US" sz="3200" b="1" dirty="0">
              <a:solidFill>
                <a:schemeClr val="accent4">
                  <a:lumMod val="75000"/>
                </a:schemeClr>
              </a:solidFill>
            </a:rPr>
            <a:t>Risk Identification and Mitigation</a:t>
          </a:r>
          <a:endParaRPr lang="en-US" sz="3200" dirty="0">
            <a:solidFill>
              <a:schemeClr val="accent4">
                <a:lumMod val="75000"/>
              </a:schemeClr>
            </a:solidFill>
          </a:endParaRPr>
        </a:p>
      </dgm:t>
    </dgm:pt>
    <dgm:pt modelId="{56280893-4A46-4AED-91F3-18B8D3E350E3}" type="parTrans" cxnId="{33ED0C00-4A49-4FCC-9EEB-CC46D409FEA9}">
      <dgm:prSet/>
      <dgm:spPr/>
      <dgm:t>
        <a:bodyPr/>
        <a:lstStyle/>
        <a:p>
          <a:endParaRPr lang="en-US"/>
        </a:p>
      </dgm:t>
    </dgm:pt>
    <dgm:pt modelId="{D7CA6C60-FD96-4F55-87F8-C27EF87A2CB0}" type="sibTrans" cxnId="{33ED0C00-4A49-4FCC-9EEB-CC46D409FEA9}">
      <dgm:prSet/>
      <dgm:spPr/>
      <dgm:t>
        <a:bodyPr/>
        <a:lstStyle/>
        <a:p>
          <a:endParaRPr lang="en-US"/>
        </a:p>
      </dgm:t>
    </dgm:pt>
    <dgm:pt modelId="{DE707701-B35C-4320-8632-F54FA422094D}" type="pres">
      <dgm:prSet presAssocID="{91F574F1-C339-4857-A0CE-A731F3F4B433}" presName="arrowDiagram" presStyleCnt="0">
        <dgm:presLayoutVars>
          <dgm:chMax val="5"/>
          <dgm:dir/>
          <dgm:resizeHandles val="exact"/>
        </dgm:presLayoutVars>
      </dgm:prSet>
      <dgm:spPr/>
    </dgm:pt>
    <dgm:pt modelId="{10E21CA9-8CA2-4932-9B01-131E5CAF8B6A}" type="pres">
      <dgm:prSet presAssocID="{91F574F1-C339-4857-A0CE-A731F3F4B433}" presName="arrow" presStyleLbl="bgShp" presStyleIdx="0" presStyleCnt="1"/>
      <dgm:spPr/>
    </dgm:pt>
    <dgm:pt modelId="{78B5EA1F-11FD-4B56-9AB6-E95E160407D2}" type="pres">
      <dgm:prSet presAssocID="{91F574F1-C339-4857-A0CE-A731F3F4B433}" presName="arrowDiagram4" presStyleCnt="0"/>
      <dgm:spPr/>
    </dgm:pt>
    <dgm:pt modelId="{26D93E14-D527-4B21-86A0-B81D9E054908}" type="pres">
      <dgm:prSet presAssocID="{9CCD4940-1F42-43C4-A3DC-1E8EBB6BF7AC}" presName="bullet4a" presStyleLbl="node1" presStyleIdx="0" presStyleCnt="4"/>
      <dgm:spPr/>
    </dgm:pt>
    <dgm:pt modelId="{3ED91C9C-F0B8-4CCA-95FD-6D115CC14B3D}" type="pres">
      <dgm:prSet presAssocID="{9CCD4940-1F42-43C4-A3DC-1E8EBB6BF7AC}" presName="textBox4a" presStyleLbl="revTx" presStyleIdx="0" presStyleCnt="4" custScaleX="176596" custLinFactNeighborX="48221">
        <dgm:presLayoutVars>
          <dgm:bulletEnabled val="1"/>
        </dgm:presLayoutVars>
      </dgm:prSet>
      <dgm:spPr/>
    </dgm:pt>
    <dgm:pt modelId="{A4E30AD3-0B2E-4313-8F37-5D79F43C6D85}" type="pres">
      <dgm:prSet presAssocID="{06DFF0B8-2AAA-44BA-A9FC-2B8B29B80A1D}" presName="bullet4b" presStyleLbl="node1" presStyleIdx="1" presStyleCnt="4"/>
      <dgm:spPr/>
    </dgm:pt>
    <dgm:pt modelId="{F3C25902-242D-434A-9A69-2493FCC971E7}" type="pres">
      <dgm:prSet presAssocID="{06DFF0B8-2AAA-44BA-A9FC-2B8B29B80A1D}" presName="textBox4b" presStyleLbl="revTx" presStyleIdx="1" presStyleCnt="4" custScaleX="224856" custLinFactNeighborX="71632">
        <dgm:presLayoutVars>
          <dgm:bulletEnabled val="1"/>
        </dgm:presLayoutVars>
      </dgm:prSet>
      <dgm:spPr/>
    </dgm:pt>
    <dgm:pt modelId="{89E8E355-CF4B-4091-96A5-B1BE41FADF26}" type="pres">
      <dgm:prSet presAssocID="{80C37849-C3F2-4C58-934E-DED8A15E0A9B}" presName="bullet4c" presStyleLbl="node1" presStyleIdx="2" presStyleCnt="4"/>
      <dgm:spPr/>
    </dgm:pt>
    <dgm:pt modelId="{A1565E4B-6AC1-4653-9330-657116AFD0F3}" type="pres">
      <dgm:prSet presAssocID="{80C37849-C3F2-4C58-934E-DED8A15E0A9B}" presName="textBox4c" presStyleLbl="revTx" presStyleIdx="2" presStyleCnt="4" custScaleX="161566" custScaleY="102849" custLinFactNeighborX="35736">
        <dgm:presLayoutVars>
          <dgm:bulletEnabled val="1"/>
        </dgm:presLayoutVars>
      </dgm:prSet>
      <dgm:spPr/>
    </dgm:pt>
    <dgm:pt modelId="{C20C3E67-ADBB-4D75-B98A-EDA9C466FA38}" type="pres">
      <dgm:prSet presAssocID="{A28007BD-FA03-46FD-B7C8-072F62859A90}" presName="bullet4d" presStyleLbl="node1" presStyleIdx="3" presStyleCnt="4"/>
      <dgm:spPr/>
    </dgm:pt>
    <dgm:pt modelId="{F620877A-79A3-4E37-A249-4BD522BDA027}" type="pres">
      <dgm:prSet presAssocID="{A28007BD-FA03-46FD-B7C8-072F62859A90}" presName="textBox4d" presStyleLbl="revTx" presStyleIdx="3" presStyleCnt="4" custScaleX="142138" custLinFactNeighborX="30030" custLinFactNeighborY="-7035">
        <dgm:presLayoutVars>
          <dgm:bulletEnabled val="1"/>
        </dgm:presLayoutVars>
      </dgm:prSet>
      <dgm:spPr/>
    </dgm:pt>
  </dgm:ptLst>
  <dgm:cxnLst>
    <dgm:cxn modelId="{33ED0C00-4A49-4FCC-9EEB-CC46D409FEA9}" srcId="{91F574F1-C339-4857-A0CE-A731F3F4B433}" destId="{A28007BD-FA03-46FD-B7C8-072F62859A90}" srcOrd="3" destOrd="0" parTransId="{56280893-4A46-4AED-91F3-18B8D3E350E3}" sibTransId="{D7CA6C60-FD96-4F55-87F8-C27EF87A2CB0}"/>
    <dgm:cxn modelId="{034AE616-515C-4E23-B582-3CB8B2C50FF1}" srcId="{91F574F1-C339-4857-A0CE-A731F3F4B433}" destId="{9CCD4940-1F42-43C4-A3DC-1E8EBB6BF7AC}" srcOrd="0" destOrd="0" parTransId="{26F4C823-80F7-4B70-BBE7-70F729948F64}" sibTransId="{8A3B5B93-83A5-4815-B892-2F7AF9869CB9}"/>
    <dgm:cxn modelId="{95A7DC5E-BEFD-425B-B18B-74B3603C8E9E}" srcId="{91F574F1-C339-4857-A0CE-A731F3F4B433}" destId="{80C37849-C3F2-4C58-934E-DED8A15E0A9B}" srcOrd="2" destOrd="0" parTransId="{E842B648-AFA6-4DA8-AF79-0A52B7858EFC}" sibTransId="{2FA06560-EC03-4390-9D49-30838A7B9E33}"/>
    <dgm:cxn modelId="{1AF9FB4A-27B9-4577-8E2F-06FCE20B4803}" type="presOf" srcId="{06DFF0B8-2AAA-44BA-A9FC-2B8B29B80A1D}" destId="{F3C25902-242D-434A-9A69-2493FCC971E7}" srcOrd="0" destOrd="0" presId="urn:microsoft.com/office/officeart/2005/8/layout/arrow2"/>
    <dgm:cxn modelId="{83B9A472-1101-4B51-89F4-3D0F46FC233F}" type="presOf" srcId="{9CCD4940-1F42-43C4-A3DC-1E8EBB6BF7AC}" destId="{3ED91C9C-F0B8-4CCA-95FD-6D115CC14B3D}" srcOrd="0" destOrd="0" presId="urn:microsoft.com/office/officeart/2005/8/layout/arrow2"/>
    <dgm:cxn modelId="{6DDF1C59-8F97-4D1E-AC60-3DD404FFF64B}" srcId="{91F574F1-C339-4857-A0CE-A731F3F4B433}" destId="{06DFF0B8-2AAA-44BA-A9FC-2B8B29B80A1D}" srcOrd="1" destOrd="0" parTransId="{4D1234F2-3394-49DA-8EB1-EA9655E5247E}" sibTransId="{0CE36972-B40B-4CC6-AFC1-0860F2E34B99}"/>
    <dgm:cxn modelId="{61D54DA5-6115-4155-83A8-E471589F96F1}" type="presOf" srcId="{A28007BD-FA03-46FD-B7C8-072F62859A90}" destId="{F620877A-79A3-4E37-A249-4BD522BDA027}" srcOrd="0" destOrd="0" presId="urn:microsoft.com/office/officeart/2005/8/layout/arrow2"/>
    <dgm:cxn modelId="{74607CB2-4726-4A32-988A-8876F39751E3}" type="presOf" srcId="{91F574F1-C339-4857-A0CE-A731F3F4B433}" destId="{DE707701-B35C-4320-8632-F54FA422094D}" srcOrd="0" destOrd="0" presId="urn:microsoft.com/office/officeart/2005/8/layout/arrow2"/>
    <dgm:cxn modelId="{A7E0C5BC-BED6-46FE-B790-315DDC4EEFDB}" type="presOf" srcId="{80C37849-C3F2-4C58-934E-DED8A15E0A9B}" destId="{A1565E4B-6AC1-4653-9330-657116AFD0F3}" srcOrd="0" destOrd="0" presId="urn:microsoft.com/office/officeart/2005/8/layout/arrow2"/>
    <dgm:cxn modelId="{4124B2DA-F74D-4678-AD98-3EACA38E6E28}" type="presParOf" srcId="{DE707701-B35C-4320-8632-F54FA422094D}" destId="{10E21CA9-8CA2-4932-9B01-131E5CAF8B6A}" srcOrd="0" destOrd="0" presId="urn:microsoft.com/office/officeart/2005/8/layout/arrow2"/>
    <dgm:cxn modelId="{6C4B5227-EBDE-488F-8BDB-BDFFCB1D1BCE}" type="presParOf" srcId="{DE707701-B35C-4320-8632-F54FA422094D}" destId="{78B5EA1F-11FD-4B56-9AB6-E95E160407D2}" srcOrd="1" destOrd="0" presId="urn:microsoft.com/office/officeart/2005/8/layout/arrow2"/>
    <dgm:cxn modelId="{094F5D3F-0755-40A3-B076-15549062B05E}" type="presParOf" srcId="{78B5EA1F-11FD-4B56-9AB6-E95E160407D2}" destId="{26D93E14-D527-4B21-86A0-B81D9E054908}" srcOrd="0" destOrd="0" presId="urn:microsoft.com/office/officeart/2005/8/layout/arrow2"/>
    <dgm:cxn modelId="{8827427F-AA59-4683-A268-C220A24D44E4}" type="presParOf" srcId="{78B5EA1F-11FD-4B56-9AB6-E95E160407D2}" destId="{3ED91C9C-F0B8-4CCA-95FD-6D115CC14B3D}" srcOrd="1" destOrd="0" presId="urn:microsoft.com/office/officeart/2005/8/layout/arrow2"/>
    <dgm:cxn modelId="{FF949857-B93A-4B9F-B87E-B456897E35EC}" type="presParOf" srcId="{78B5EA1F-11FD-4B56-9AB6-E95E160407D2}" destId="{A4E30AD3-0B2E-4313-8F37-5D79F43C6D85}" srcOrd="2" destOrd="0" presId="urn:microsoft.com/office/officeart/2005/8/layout/arrow2"/>
    <dgm:cxn modelId="{A15C3678-FF58-4456-B2A6-1CA5799169C4}" type="presParOf" srcId="{78B5EA1F-11FD-4B56-9AB6-E95E160407D2}" destId="{F3C25902-242D-434A-9A69-2493FCC971E7}" srcOrd="3" destOrd="0" presId="urn:microsoft.com/office/officeart/2005/8/layout/arrow2"/>
    <dgm:cxn modelId="{2FFDFD49-15EA-4386-A740-C409BAC9D12D}" type="presParOf" srcId="{78B5EA1F-11FD-4B56-9AB6-E95E160407D2}" destId="{89E8E355-CF4B-4091-96A5-B1BE41FADF26}" srcOrd="4" destOrd="0" presId="urn:microsoft.com/office/officeart/2005/8/layout/arrow2"/>
    <dgm:cxn modelId="{EFDA7065-8AAE-4A7B-868B-04C719733E97}" type="presParOf" srcId="{78B5EA1F-11FD-4B56-9AB6-E95E160407D2}" destId="{A1565E4B-6AC1-4653-9330-657116AFD0F3}" srcOrd="5" destOrd="0" presId="urn:microsoft.com/office/officeart/2005/8/layout/arrow2"/>
    <dgm:cxn modelId="{B7FADF23-D3BC-47D6-BE76-DC28FAFFD1F9}" type="presParOf" srcId="{78B5EA1F-11FD-4B56-9AB6-E95E160407D2}" destId="{C20C3E67-ADBB-4D75-B98A-EDA9C466FA38}" srcOrd="6" destOrd="0" presId="urn:microsoft.com/office/officeart/2005/8/layout/arrow2"/>
    <dgm:cxn modelId="{46C52788-F165-4558-9102-EA02FE07F194}" type="presParOf" srcId="{78B5EA1F-11FD-4B56-9AB6-E95E160407D2}" destId="{F620877A-79A3-4E37-A249-4BD522BDA027}"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40F234-B73F-499D-AC09-63A3C61310A3}" type="doc">
      <dgm:prSet loTypeId="urn:microsoft.com/office/officeart/2005/8/layout/venn3" loCatId="relationship" qsTypeId="urn:microsoft.com/office/officeart/2005/8/quickstyle/simple1" qsCatId="simple" csTypeId="urn:microsoft.com/office/officeart/2005/8/colors/accent4_2" csCatId="accent4"/>
      <dgm:spPr/>
      <dgm:t>
        <a:bodyPr/>
        <a:lstStyle/>
        <a:p>
          <a:endParaRPr lang="en-US"/>
        </a:p>
      </dgm:t>
    </dgm:pt>
    <dgm:pt modelId="{5C489DC4-04D5-41D8-A207-1A88BEF4CFE6}">
      <dgm:prSet/>
      <dgm:spPr/>
      <dgm:t>
        <a:bodyPr/>
        <a:lstStyle/>
        <a:p>
          <a:r>
            <a:rPr lang="en-US" b="1" dirty="0">
              <a:solidFill>
                <a:schemeClr val="bg1"/>
              </a:solidFill>
            </a:rPr>
            <a:t>RACI Matrix</a:t>
          </a:r>
          <a:endParaRPr lang="en-US" dirty="0">
            <a:solidFill>
              <a:schemeClr val="bg1"/>
            </a:solidFill>
          </a:endParaRPr>
        </a:p>
      </dgm:t>
    </dgm:pt>
    <dgm:pt modelId="{D27D46F3-03F8-4A1F-8572-CFE866A1019D}" type="parTrans" cxnId="{F27B94F2-8E50-41CA-A41B-F427A7F32E30}">
      <dgm:prSet/>
      <dgm:spPr/>
      <dgm:t>
        <a:bodyPr/>
        <a:lstStyle/>
        <a:p>
          <a:endParaRPr lang="en-US"/>
        </a:p>
      </dgm:t>
    </dgm:pt>
    <dgm:pt modelId="{CCBADDC1-AF07-45EA-A931-ABFE4190CFB1}" type="sibTrans" cxnId="{F27B94F2-8E50-41CA-A41B-F427A7F32E30}">
      <dgm:prSet/>
      <dgm:spPr/>
      <dgm:t>
        <a:bodyPr/>
        <a:lstStyle/>
        <a:p>
          <a:endParaRPr lang="en-US"/>
        </a:p>
      </dgm:t>
    </dgm:pt>
    <dgm:pt modelId="{EDE500C0-D1DE-46F3-9006-425D41CC1FD8}">
      <dgm:prSet/>
      <dgm:spPr/>
      <dgm:t>
        <a:bodyPr/>
        <a:lstStyle/>
        <a:p>
          <a:r>
            <a:rPr lang="en-US" b="1" dirty="0">
              <a:solidFill>
                <a:schemeClr val="bg1"/>
              </a:solidFill>
            </a:rPr>
            <a:t>Role Maps</a:t>
          </a:r>
          <a:endParaRPr lang="en-US" dirty="0">
            <a:solidFill>
              <a:schemeClr val="bg1"/>
            </a:solidFill>
          </a:endParaRPr>
        </a:p>
      </dgm:t>
    </dgm:pt>
    <dgm:pt modelId="{FB687663-CE13-4EA0-9387-B684878A190F}" type="parTrans" cxnId="{3FDF0128-412F-45B9-A486-920368145086}">
      <dgm:prSet/>
      <dgm:spPr/>
      <dgm:t>
        <a:bodyPr/>
        <a:lstStyle/>
        <a:p>
          <a:endParaRPr lang="en-US"/>
        </a:p>
      </dgm:t>
    </dgm:pt>
    <dgm:pt modelId="{9A7BC995-460C-4401-9AFD-2837E8F23EE7}" type="sibTrans" cxnId="{3FDF0128-412F-45B9-A486-920368145086}">
      <dgm:prSet/>
      <dgm:spPr/>
      <dgm:t>
        <a:bodyPr/>
        <a:lstStyle/>
        <a:p>
          <a:endParaRPr lang="en-US"/>
        </a:p>
      </dgm:t>
    </dgm:pt>
    <dgm:pt modelId="{9455911C-38B7-41E6-A39C-101781CC171C}">
      <dgm:prSet/>
      <dgm:spPr/>
      <dgm:t>
        <a:bodyPr/>
        <a:lstStyle/>
        <a:p>
          <a:r>
            <a:rPr lang="en-US" b="1" dirty="0">
              <a:solidFill>
                <a:schemeClr val="bg1"/>
              </a:solidFill>
            </a:rPr>
            <a:t>Decision Authority Matrix</a:t>
          </a:r>
          <a:endParaRPr lang="en-US" dirty="0">
            <a:solidFill>
              <a:schemeClr val="bg1"/>
            </a:solidFill>
          </a:endParaRPr>
        </a:p>
      </dgm:t>
    </dgm:pt>
    <dgm:pt modelId="{BCA5B8B2-0A49-463C-9EE1-DA3BEFEB7981}" type="parTrans" cxnId="{7608D874-FE1B-4250-BD0E-33E44F2C4846}">
      <dgm:prSet/>
      <dgm:spPr/>
      <dgm:t>
        <a:bodyPr/>
        <a:lstStyle/>
        <a:p>
          <a:endParaRPr lang="en-US"/>
        </a:p>
      </dgm:t>
    </dgm:pt>
    <dgm:pt modelId="{C671A9F7-3669-4697-A4A9-F568984DF90A}" type="sibTrans" cxnId="{7608D874-FE1B-4250-BD0E-33E44F2C4846}">
      <dgm:prSet/>
      <dgm:spPr/>
      <dgm:t>
        <a:bodyPr/>
        <a:lstStyle/>
        <a:p>
          <a:endParaRPr lang="en-US"/>
        </a:p>
      </dgm:t>
    </dgm:pt>
    <dgm:pt modelId="{6EFF5A59-F89D-410A-A1A1-A3348144D437}">
      <dgm:prSet/>
      <dgm:spPr/>
      <dgm:t>
        <a:bodyPr/>
        <a:lstStyle/>
        <a:p>
          <a:r>
            <a:rPr lang="en-US" b="1" dirty="0">
              <a:solidFill>
                <a:schemeClr val="bg1"/>
              </a:solidFill>
            </a:rPr>
            <a:t>Workflow Diagrams</a:t>
          </a:r>
          <a:endParaRPr lang="en-US" dirty="0">
            <a:solidFill>
              <a:schemeClr val="bg1"/>
            </a:solidFill>
          </a:endParaRPr>
        </a:p>
      </dgm:t>
    </dgm:pt>
    <dgm:pt modelId="{AC53A2D7-9538-4FC1-95F6-13E711E16517}" type="parTrans" cxnId="{993998EE-FA75-499C-8BD5-A7BAF58C8612}">
      <dgm:prSet/>
      <dgm:spPr/>
      <dgm:t>
        <a:bodyPr/>
        <a:lstStyle/>
        <a:p>
          <a:endParaRPr lang="en-US"/>
        </a:p>
      </dgm:t>
    </dgm:pt>
    <dgm:pt modelId="{55F29D18-148A-4AFD-A3B9-038995C2FAFD}" type="sibTrans" cxnId="{993998EE-FA75-499C-8BD5-A7BAF58C8612}">
      <dgm:prSet/>
      <dgm:spPr/>
      <dgm:t>
        <a:bodyPr/>
        <a:lstStyle/>
        <a:p>
          <a:endParaRPr lang="en-US"/>
        </a:p>
      </dgm:t>
    </dgm:pt>
    <dgm:pt modelId="{6AB91772-EACD-4BF8-9485-FF4638E936CA}" type="pres">
      <dgm:prSet presAssocID="{0540F234-B73F-499D-AC09-63A3C61310A3}" presName="Name0" presStyleCnt="0">
        <dgm:presLayoutVars>
          <dgm:dir/>
          <dgm:resizeHandles val="exact"/>
        </dgm:presLayoutVars>
      </dgm:prSet>
      <dgm:spPr/>
    </dgm:pt>
    <dgm:pt modelId="{B1D821E5-59DE-4B78-BAF8-FBE303F2D2AB}" type="pres">
      <dgm:prSet presAssocID="{5C489DC4-04D5-41D8-A207-1A88BEF4CFE6}" presName="Name5" presStyleLbl="vennNode1" presStyleIdx="0" presStyleCnt="4" custLinFactX="-18751" custLinFactNeighborX="-100000">
        <dgm:presLayoutVars>
          <dgm:bulletEnabled val="1"/>
        </dgm:presLayoutVars>
      </dgm:prSet>
      <dgm:spPr/>
    </dgm:pt>
    <dgm:pt modelId="{D2960359-B028-4415-9841-77999270FFB0}" type="pres">
      <dgm:prSet presAssocID="{CCBADDC1-AF07-45EA-A931-ABFE4190CFB1}" presName="space" presStyleCnt="0"/>
      <dgm:spPr/>
    </dgm:pt>
    <dgm:pt modelId="{414910C4-9B15-4EC9-A8B9-A923574451F5}" type="pres">
      <dgm:prSet presAssocID="{EDE500C0-D1DE-46F3-9006-425D41CC1FD8}" presName="Name5" presStyleLbl="vennNode1" presStyleIdx="1" presStyleCnt="4" custLinFactNeighborX="55530">
        <dgm:presLayoutVars>
          <dgm:bulletEnabled val="1"/>
        </dgm:presLayoutVars>
      </dgm:prSet>
      <dgm:spPr/>
    </dgm:pt>
    <dgm:pt modelId="{4AF55CB4-FA50-439A-A584-C8EA9ABE0926}" type="pres">
      <dgm:prSet presAssocID="{9A7BC995-460C-4401-9AFD-2837E8F23EE7}" presName="space" presStyleCnt="0"/>
      <dgm:spPr/>
    </dgm:pt>
    <dgm:pt modelId="{B7C94AF6-A940-4DD2-9855-5B79365D689E}" type="pres">
      <dgm:prSet presAssocID="{9455911C-38B7-41E6-A39C-101781CC171C}" presName="Name5" presStyleLbl="vennNode1" presStyleIdx="2" presStyleCnt="4" custLinFactX="43326" custLinFactNeighborX="100000">
        <dgm:presLayoutVars>
          <dgm:bulletEnabled val="1"/>
        </dgm:presLayoutVars>
      </dgm:prSet>
      <dgm:spPr/>
    </dgm:pt>
    <dgm:pt modelId="{CF21FA41-3484-43CD-ACD7-5AD66AAE4DE2}" type="pres">
      <dgm:prSet presAssocID="{C671A9F7-3669-4697-A4A9-F568984DF90A}" presName="space" presStyleCnt="0"/>
      <dgm:spPr/>
    </dgm:pt>
    <dgm:pt modelId="{3F0151AA-DF9F-41B2-9EE5-BD8122EFDE17}" type="pres">
      <dgm:prSet presAssocID="{6EFF5A59-F89D-410A-A1A1-A3348144D437}" presName="Name5" presStyleLbl="vennNode1" presStyleIdx="3" presStyleCnt="4" custLinFactX="100000" custLinFactNeighborX="110477">
        <dgm:presLayoutVars>
          <dgm:bulletEnabled val="1"/>
        </dgm:presLayoutVars>
      </dgm:prSet>
      <dgm:spPr/>
    </dgm:pt>
  </dgm:ptLst>
  <dgm:cxnLst>
    <dgm:cxn modelId="{3FDF0128-412F-45B9-A486-920368145086}" srcId="{0540F234-B73F-499D-AC09-63A3C61310A3}" destId="{EDE500C0-D1DE-46F3-9006-425D41CC1FD8}" srcOrd="1" destOrd="0" parTransId="{FB687663-CE13-4EA0-9387-B684878A190F}" sibTransId="{9A7BC995-460C-4401-9AFD-2837E8F23EE7}"/>
    <dgm:cxn modelId="{00AA546A-8222-4E45-B64F-6AD6C5980522}" type="presOf" srcId="{6EFF5A59-F89D-410A-A1A1-A3348144D437}" destId="{3F0151AA-DF9F-41B2-9EE5-BD8122EFDE17}" srcOrd="0" destOrd="0" presId="urn:microsoft.com/office/officeart/2005/8/layout/venn3"/>
    <dgm:cxn modelId="{E1BA204D-1C2F-4590-A066-AD121FFCA86C}" type="presOf" srcId="{9455911C-38B7-41E6-A39C-101781CC171C}" destId="{B7C94AF6-A940-4DD2-9855-5B79365D689E}" srcOrd="0" destOrd="0" presId="urn:microsoft.com/office/officeart/2005/8/layout/venn3"/>
    <dgm:cxn modelId="{7608D874-FE1B-4250-BD0E-33E44F2C4846}" srcId="{0540F234-B73F-499D-AC09-63A3C61310A3}" destId="{9455911C-38B7-41E6-A39C-101781CC171C}" srcOrd="2" destOrd="0" parTransId="{BCA5B8B2-0A49-463C-9EE1-DA3BEFEB7981}" sibTransId="{C671A9F7-3669-4697-A4A9-F568984DF90A}"/>
    <dgm:cxn modelId="{E372B0AB-ED9D-4D07-B377-47183C2B6399}" type="presOf" srcId="{EDE500C0-D1DE-46F3-9006-425D41CC1FD8}" destId="{414910C4-9B15-4EC9-A8B9-A923574451F5}" srcOrd="0" destOrd="0" presId="urn:microsoft.com/office/officeart/2005/8/layout/venn3"/>
    <dgm:cxn modelId="{61CB9CD5-D804-4E55-972E-B3FB8E8A44D3}" type="presOf" srcId="{5C489DC4-04D5-41D8-A207-1A88BEF4CFE6}" destId="{B1D821E5-59DE-4B78-BAF8-FBE303F2D2AB}" srcOrd="0" destOrd="0" presId="urn:microsoft.com/office/officeart/2005/8/layout/venn3"/>
    <dgm:cxn modelId="{993998EE-FA75-499C-8BD5-A7BAF58C8612}" srcId="{0540F234-B73F-499D-AC09-63A3C61310A3}" destId="{6EFF5A59-F89D-410A-A1A1-A3348144D437}" srcOrd="3" destOrd="0" parTransId="{AC53A2D7-9538-4FC1-95F6-13E711E16517}" sibTransId="{55F29D18-148A-4AFD-A3B9-038995C2FAFD}"/>
    <dgm:cxn modelId="{F27B94F2-8E50-41CA-A41B-F427A7F32E30}" srcId="{0540F234-B73F-499D-AC09-63A3C61310A3}" destId="{5C489DC4-04D5-41D8-A207-1A88BEF4CFE6}" srcOrd="0" destOrd="0" parTransId="{D27D46F3-03F8-4A1F-8572-CFE866A1019D}" sibTransId="{CCBADDC1-AF07-45EA-A931-ABFE4190CFB1}"/>
    <dgm:cxn modelId="{FA2EB0FB-45B9-4DAB-8141-4FB1B9B557C9}" type="presOf" srcId="{0540F234-B73F-499D-AC09-63A3C61310A3}" destId="{6AB91772-EACD-4BF8-9485-FF4638E936CA}" srcOrd="0" destOrd="0" presId="urn:microsoft.com/office/officeart/2005/8/layout/venn3"/>
    <dgm:cxn modelId="{819E32E2-A053-4BDF-87D7-4B2464F0389B}" type="presParOf" srcId="{6AB91772-EACD-4BF8-9485-FF4638E936CA}" destId="{B1D821E5-59DE-4B78-BAF8-FBE303F2D2AB}" srcOrd="0" destOrd="0" presId="urn:microsoft.com/office/officeart/2005/8/layout/venn3"/>
    <dgm:cxn modelId="{D3300F0B-0424-4D41-8B74-4D36A0D17325}" type="presParOf" srcId="{6AB91772-EACD-4BF8-9485-FF4638E936CA}" destId="{D2960359-B028-4415-9841-77999270FFB0}" srcOrd="1" destOrd="0" presId="urn:microsoft.com/office/officeart/2005/8/layout/venn3"/>
    <dgm:cxn modelId="{3E18394E-CA39-4D6E-8CD6-207C2F532153}" type="presParOf" srcId="{6AB91772-EACD-4BF8-9485-FF4638E936CA}" destId="{414910C4-9B15-4EC9-A8B9-A923574451F5}" srcOrd="2" destOrd="0" presId="urn:microsoft.com/office/officeart/2005/8/layout/venn3"/>
    <dgm:cxn modelId="{AEA344DC-0A18-4C7E-911B-191A26E93C5F}" type="presParOf" srcId="{6AB91772-EACD-4BF8-9485-FF4638E936CA}" destId="{4AF55CB4-FA50-439A-A584-C8EA9ABE0926}" srcOrd="3" destOrd="0" presId="urn:microsoft.com/office/officeart/2005/8/layout/venn3"/>
    <dgm:cxn modelId="{1B711FF9-2929-4941-A2BF-F030528BFECB}" type="presParOf" srcId="{6AB91772-EACD-4BF8-9485-FF4638E936CA}" destId="{B7C94AF6-A940-4DD2-9855-5B79365D689E}" srcOrd="4" destOrd="0" presId="urn:microsoft.com/office/officeart/2005/8/layout/venn3"/>
    <dgm:cxn modelId="{A8919A99-BEB4-495C-86BB-F8096D42E030}" type="presParOf" srcId="{6AB91772-EACD-4BF8-9485-FF4638E936CA}" destId="{CF21FA41-3484-43CD-ACD7-5AD66AAE4DE2}" srcOrd="5" destOrd="0" presId="urn:microsoft.com/office/officeart/2005/8/layout/venn3"/>
    <dgm:cxn modelId="{F62E50F1-12B3-4039-B359-7C912A64FD39}" type="presParOf" srcId="{6AB91772-EACD-4BF8-9485-FF4638E936CA}" destId="{3F0151AA-DF9F-41B2-9EE5-BD8122EFDE17}"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0D8F29-F303-4C81-9681-51CFEFA4CC7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CE15C2AA-0084-4B10-A06B-31E632279F1A}">
      <dgm:prSet custT="1"/>
      <dgm:spPr>
        <a:solidFill>
          <a:schemeClr val="accent4">
            <a:lumMod val="75000"/>
          </a:schemeClr>
        </a:solidFill>
      </dgm:spPr>
      <dgm:t>
        <a:bodyPr/>
        <a:lstStyle/>
        <a:p>
          <a:r>
            <a:rPr lang="en-US" sz="4000" dirty="0"/>
            <a:t>Task focus</a:t>
          </a:r>
        </a:p>
      </dgm:t>
    </dgm:pt>
    <dgm:pt modelId="{7423FA81-00EF-4D52-A591-2967F48C9EDA}" type="parTrans" cxnId="{83D6988E-6688-44A4-BC30-AC752E555D1C}">
      <dgm:prSet/>
      <dgm:spPr/>
      <dgm:t>
        <a:bodyPr/>
        <a:lstStyle/>
        <a:p>
          <a:endParaRPr lang="en-US"/>
        </a:p>
      </dgm:t>
    </dgm:pt>
    <dgm:pt modelId="{64855796-539F-4439-98F3-E8B8F252583E}" type="sibTrans" cxnId="{83D6988E-6688-44A4-BC30-AC752E555D1C}">
      <dgm:prSet/>
      <dgm:spPr/>
      <dgm:t>
        <a:bodyPr/>
        <a:lstStyle/>
        <a:p>
          <a:endParaRPr lang="en-US"/>
        </a:p>
      </dgm:t>
    </dgm:pt>
    <dgm:pt modelId="{AF491125-5C69-4613-B0CE-DD302F68DE2F}">
      <dgm:prSet custT="1"/>
      <dgm:spPr>
        <a:solidFill>
          <a:schemeClr val="accent4">
            <a:lumMod val="75000"/>
          </a:schemeClr>
        </a:solidFill>
      </dgm:spPr>
      <dgm:t>
        <a:bodyPr/>
        <a:lstStyle/>
        <a:p>
          <a:r>
            <a:rPr lang="en-US" sz="4000" dirty="0"/>
            <a:t>Transition Questions</a:t>
          </a:r>
        </a:p>
      </dgm:t>
    </dgm:pt>
    <dgm:pt modelId="{9C4ED1DA-CBFB-433A-87BB-0F7C675FDBDA}" type="parTrans" cxnId="{3F74DA21-F119-4F2F-9BDD-19395C5A32E2}">
      <dgm:prSet/>
      <dgm:spPr/>
      <dgm:t>
        <a:bodyPr/>
        <a:lstStyle/>
        <a:p>
          <a:endParaRPr lang="en-US"/>
        </a:p>
      </dgm:t>
    </dgm:pt>
    <dgm:pt modelId="{C6BE8DAB-D51C-4AC2-B58A-91EAD5A38668}" type="sibTrans" cxnId="{3F74DA21-F119-4F2F-9BDD-19395C5A32E2}">
      <dgm:prSet/>
      <dgm:spPr/>
      <dgm:t>
        <a:bodyPr/>
        <a:lstStyle/>
        <a:p>
          <a:endParaRPr lang="en-US"/>
        </a:p>
      </dgm:t>
    </dgm:pt>
    <dgm:pt modelId="{F05131F5-6762-4AC2-B869-1A115BE45A6A}">
      <dgm:prSet custT="1"/>
      <dgm:spPr>
        <a:solidFill>
          <a:schemeClr val="accent4">
            <a:lumMod val="75000"/>
          </a:schemeClr>
        </a:solidFill>
      </dgm:spPr>
      <dgm:t>
        <a:bodyPr/>
        <a:lstStyle/>
        <a:p>
          <a:r>
            <a:rPr lang="en-US" sz="4000" dirty="0"/>
            <a:t>Outcome Focus</a:t>
          </a:r>
        </a:p>
      </dgm:t>
    </dgm:pt>
    <dgm:pt modelId="{495FAAA2-0B93-41CD-9815-98882727EEEE}" type="parTrans" cxnId="{BFA300AC-BA2A-4486-ADFE-3558259D3255}">
      <dgm:prSet/>
      <dgm:spPr/>
      <dgm:t>
        <a:bodyPr/>
        <a:lstStyle/>
        <a:p>
          <a:endParaRPr lang="en-US"/>
        </a:p>
      </dgm:t>
    </dgm:pt>
    <dgm:pt modelId="{32FEA9AA-A739-4B45-8BA1-5DB561852960}" type="sibTrans" cxnId="{BFA300AC-BA2A-4486-ADFE-3558259D3255}">
      <dgm:prSet/>
      <dgm:spPr/>
      <dgm:t>
        <a:bodyPr/>
        <a:lstStyle/>
        <a:p>
          <a:endParaRPr lang="en-US"/>
        </a:p>
      </dgm:t>
    </dgm:pt>
    <dgm:pt modelId="{A8559451-0D67-47D1-91D1-567841DE4645}" type="pres">
      <dgm:prSet presAssocID="{010D8F29-F303-4C81-9681-51CFEFA4CC74}" presName="Name0" presStyleCnt="0">
        <dgm:presLayoutVars>
          <dgm:dir/>
          <dgm:resizeHandles val="exact"/>
        </dgm:presLayoutVars>
      </dgm:prSet>
      <dgm:spPr/>
    </dgm:pt>
    <dgm:pt modelId="{BDB80560-37D1-46FE-9C70-4B1DB4A4F913}" type="pres">
      <dgm:prSet presAssocID="{CE15C2AA-0084-4B10-A06B-31E632279F1A}" presName="parTxOnly" presStyleLbl="node1" presStyleIdx="0" presStyleCnt="3">
        <dgm:presLayoutVars>
          <dgm:bulletEnabled val="1"/>
        </dgm:presLayoutVars>
      </dgm:prSet>
      <dgm:spPr/>
    </dgm:pt>
    <dgm:pt modelId="{4669F6B0-D473-4DFD-B873-6E3F855BBBE1}" type="pres">
      <dgm:prSet presAssocID="{64855796-539F-4439-98F3-E8B8F252583E}" presName="parSpace" presStyleCnt="0"/>
      <dgm:spPr/>
    </dgm:pt>
    <dgm:pt modelId="{D2214720-ED2D-42EE-AB09-E30276E867A7}" type="pres">
      <dgm:prSet presAssocID="{AF491125-5C69-4613-B0CE-DD302F68DE2F}" presName="parTxOnly" presStyleLbl="node1" presStyleIdx="1" presStyleCnt="3" custScaleY="60568">
        <dgm:presLayoutVars>
          <dgm:bulletEnabled val="1"/>
        </dgm:presLayoutVars>
      </dgm:prSet>
      <dgm:spPr/>
    </dgm:pt>
    <dgm:pt modelId="{AEE825A9-CCF2-4AB5-A46B-7B41B01042A6}" type="pres">
      <dgm:prSet presAssocID="{C6BE8DAB-D51C-4AC2-B58A-91EAD5A38668}" presName="parSpace" presStyleCnt="0"/>
      <dgm:spPr/>
    </dgm:pt>
    <dgm:pt modelId="{E19FCCAA-6F17-4B6B-A571-55B8EFAD0224}" type="pres">
      <dgm:prSet presAssocID="{F05131F5-6762-4AC2-B869-1A115BE45A6A}" presName="parTxOnly" presStyleLbl="node1" presStyleIdx="2" presStyleCnt="3">
        <dgm:presLayoutVars>
          <dgm:bulletEnabled val="1"/>
        </dgm:presLayoutVars>
      </dgm:prSet>
      <dgm:spPr/>
    </dgm:pt>
  </dgm:ptLst>
  <dgm:cxnLst>
    <dgm:cxn modelId="{3F74DA21-F119-4F2F-9BDD-19395C5A32E2}" srcId="{010D8F29-F303-4C81-9681-51CFEFA4CC74}" destId="{AF491125-5C69-4613-B0CE-DD302F68DE2F}" srcOrd="1" destOrd="0" parTransId="{9C4ED1DA-CBFB-433A-87BB-0F7C675FDBDA}" sibTransId="{C6BE8DAB-D51C-4AC2-B58A-91EAD5A38668}"/>
    <dgm:cxn modelId="{1E5F2379-6693-45D9-96BE-41C92486A51C}" type="presOf" srcId="{CE15C2AA-0084-4B10-A06B-31E632279F1A}" destId="{BDB80560-37D1-46FE-9C70-4B1DB4A4F913}" srcOrd="0" destOrd="0" presId="urn:microsoft.com/office/officeart/2005/8/layout/hChevron3"/>
    <dgm:cxn modelId="{2BDB0A89-6164-4648-8A59-C3A7C9635B4C}" type="presOf" srcId="{F05131F5-6762-4AC2-B869-1A115BE45A6A}" destId="{E19FCCAA-6F17-4B6B-A571-55B8EFAD0224}" srcOrd="0" destOrd="0" presId="urn:microsoft.com/office/officeart/2005/8/layout/hChevron3"/>
    <dgm:cxn modelId="{83D6988E-6688-44A4-BC30-AC752E555D1C}" srcId="{010D8F29-F303-4C81-9681-51CFEFA4CC74}" destId="{CE15C2AA-0084-4B10-A06B-31E632279F1A}" srcOrd="0" destOrd="0" parTransId="{7423FA81-00EF-4D52-A591-2967F48C9EDA}" sibTransId="{64855796-539F-4439-98F3-E8B8F252583E}"/>
    <dgm:cxn modelId="{62337DA3-787B-48E3-9D80-E729C81BA4C2}" type="presOf" srcId="{010D8F29-F303-4C81-9681-51CFEFA4CC74}" destId="{A8559451-0D67-47D1-91D1-567841DE4645}" srcOrd="0" destOrd="0" presId="urn:microsoft.com/office/officeart/2005/8/layout/hChevron3"/>
    <dgm:cxn modelId="{BFA300AC-BA2A-4486-ADFE-3558259D3255}" srcId="{010D8F29-F303-4C81-9681-51CFEFA4CC74}" destId="{F05131F5-6762-4AC2-B869-1A115BE45A6A}" srcOrd="2" destOrd="0" parTransId="{495FAAA2-0B93-41CD-9815-98882727EEEE}" sibTransId="{32FEA9AA-A739-4B45-8BA1-5DB561852960}"/>
    <dgm:cxn modelId="{C27926C7-4A8C-4F10-8554-B8E97F0E4BD1}" type="presOf" srcId="{AF491125-5C69-4613-B0CE-DD302F68DE2F}" destId="{D2214720-ED2D-42EE-AB09-E30276E867A7}" srcOrd="0" destOrd="0" presId="urn:microsoft.com/office/officeart/2005/8/layout/hChevron3"/>
    <dgm:cxn modelId="{655FF4E8-2F74-4345-A35A-D67C0BB4424B}" type="presParOf" srcId="{A8559451-0D67-47D1-91D1-567841DE4645}" destId="{BDB80560-37D1-46FE-9C70-4B1DB4A4F913}" srcOrd="0" destOrd="0" presId="urn:microsoft.com/office/officeart/2005/8/layout/hChevron3"/>
    <dgm:cxn modelId="{757168CF-51BE-46EB-A647-658C7EB6FE4D}" type="presParOf" srcId="{A8559451-0D67-47D1-91D1-567841DE4645}" destId="{4669F6B0-D473-4DFD-B873-6E3F855BBBE1}" srcOrd="1" destOrd="0" presId="urn:microsoft.com/office/officeart/2005/8/layout/hChevron3"/>
    <dgm:cxn modelId="{F447D7D4-B622-4F77-8909-DA550F7BB3BC}" type="presParOf" srcId="{A8559451-0D67-47D1-91D1-567841DE4645}" destId="{D2214720-ED2D-42EE-AB09-E30276E867A7}" srcOrd="2" destOrd="0" presId="urn:microsoft.com/office/officeart/2005/8/layout/hChevron3"/>
    <dgm:cxn modelId="{2C54832A-B5E2-41BA-80BB-0B80A7D027EF}" type="presParOf" srcId="{A8559451-0D67-47D1-91D1-567841DE4645}" destId="{AEE825A9-CCF2-4AB5-A46B-7B41B01042A6}" srcOrd="3" destOrd="0" presId="urn:microsoft.com/office/officeart/2005/8/layout/hChevron3"/>
    <dgm:cxn modelId="{45A91E6D-BC4E-4502-9D21-DA90F13910F4}" type="presParOf" srcId="{A8559451-0D67-47D1-91D1-567841DE4645}" destId="{E19FCCAA-6F17-4B6B-A571-55B8EFAD0224}"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2EBC6-BF8F-42D1-A2BB-152D7DB1993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F5A73E99-D375-477E-B396-DE19FE564333}">
      <dgm:prSet custT="1"/>
      <dgm:spPr/>
      <dgm:t>
        <a:bodyPr/>
        <a:lstStyle/>
        <a:p>
          <a:r>
            <a:rPr lang="en-US" sz="2800" b="1" dirty="0"/>
            <a:t>Use Daily Standups, Sprint Reviews, Demos, and Retrospectives</a:t>
          </a:r>
          <a:endParaRPr lang="en-US" sz="2800" dirty="0"/>
        </a:p>
      </dgm:t>
    </dgm:pt>
    <dgm:pt modelId="{40D99184-E9FA-4F9B-8868-7D8ED8829EB6}" type="parTrans" cxnId="{D6D71DAB-0D2A-47A2-AA24-155D035062FE}">
      <dgm:prSet/>
      <dgm:spPr/>
      <dgm:t>
        <a:bodyPr/>
        <a:lstStyle/>
        <a:p>
          <a:endParaRPr lang="en-US"/>
        </a:p>
      </dgm:t>
    </dgm:pt>
    <dgm:pt modelId="{5F307F68-8429-4A89-B777-6D87A2A2E3F9}" type="sibTrans" cxnId="{D6D71DAB-0D2A-47A2-AA24-155D035062FE}">
      <dgm:prSet/>
      <dgm:spPr/>
      <dgm:t>
        <a:bodyPr/>
        <a:lstStyle/>
        <a:p>
          <a:endParaRPr lang="en-US"/>
        </a:p>
      </dgm:t>
    </dgm:pt>
    <dgm:pt modelId="{DEFC8D27-2AF1-407B-A832-5E32AA518AC2}">
      <dgm:prSet custT="1"/>
      <dgm:spPr/>
      <dgm:t>
        <a:bodyPr/>
        <a:lstStyle/>
        <a:p>
          <a:r>
            <a:rPr lang="en-US" sz="2800" b="1" dirty="0"/>
            <a:t>Ask Empowering Questions</a:t>
          </a:r>
          <a:endParaRPr lang="en-US" sz="2800" dirty="0"/>
        </a:p>
      </dgm:t>
    </dgm:pt>
    <dgm:pt modelId="{9DD75BBE-1166-45E7-9D3A-2D804DA1AA27}" type="parTrans" cxnId="{FDA9A8F0-64F7-46C3-B81F-7EF8221C2277}">
      <dgm:prSet/>
      <dgm:spPr/>
      <dgm:t>
        <a:bodyPr/>
        <a:lstStyle/>
        <a:p>
          <a:endParaRPr lang="en-US"/>
        </a:p>
      </dgm:t>
    </dgm:pt>
    <dgm:pt modelId="{DA413440-FF46-4846-B06A-765A87844A2E}" type="sibTrans" cxnId="{FDA9A8F0-64F7-46C3-B81F-7EF8221C2277}">
      <dgm:prSet/>
      <dgm:spPr/>
      <dgm:t>
        <a:bodyPr/>
        <a:lstStyle/>
        <a:p>
          <a:endParaRPr lang="en-US"/>
        </a:p>
      </dgm:t>
    </dgm:pt>
    <dgm:pt modelId="{CAD85589-454B-45F4-A0AF-62B7C52741EE}" type="pres">
      <dgm:prSet presAssocID="{BF22EBC6-BF8F-42D1-A2BB-152D7DB1993C}" presName="compositeShape" presStyleCnt="0">
        <dgm:presLayoutVars>
          <dgm:chMax val="2"/>
          <dgm:dir/>
          <dgm:resizeHandles val="exact"/>
        </dgm:presLayoutVars>
      </dgm:prSet>
      <dgm:spPr/>
    </dgm:pt>
    <dgm:pt modelId="{0B70B51F-2222-4F42-9361-59F90C73CEF2}" type="pres">
      <dgm:prSet presAssocID="{BF22EBC6-BF8F-42D1-A2BB-152D7DB1993C}" presName="ribbon" presStyleLbl="node1" presStyleIdx="0" presStyleCnt="1" custScaleX="108644" custLinFactNeighborX="-736"/>
      <dgm:spPr>
        <a:solidFill>
          <a:schemeClr val="accent4">
            <a:lumMod val="75000"/>
          </a:schemeClr>
        </a:solidFill>
      </dgm:spPr>
    </dgm:pt>
    <dgm:pt modelId="{7ED31BDA-62D2-45B4-B6A7-F86763FFD5ED}" type="pres">
      <dgm:prSet presAssocID="{BF22EBC6-BF8F-42D1-A2BB-152D7DB1993C}" presName="leftArrowText" presStyleLbl="node1" presStyleIdx="0" presStyleCnt="1">
        <dgm:presLayoutVars>
          <dgm:chMax val="0"/>
          <dgm:bulletEnabled val="1"/>
        </dgm:presLayoutVars>
      </dgm:prSet>
      <dgm:spPr/>
    </dgm:pt>
    <dgm:pt modelId="{7627C561-4AB2-4F26-BDAC-B97FD9891B09}" type="pres">
      <dgm:prSet presAssocID="{BF22EBC6-BF8F-42D1-A2BB-152D7DB1993C}" presName="rightArrowText" presStyleLbl="node1" presStyleIdx="0" presStyleCnt="1">
        <dgm:presLayoutVars>
          <dgm:chMax val="0"/>
          <dgm:bulletEnabled val="1"/>
        </dgm:presLayoutVars>
      </dgm:prSet>
      <dgm:spPr/>
    </dgm:pt>
  </dgm:ptLst>
  <dgm:cxnLst>
    <dgm:cxn modelId="{2D61D862-A3FE-4A39-A39F-122213822C18}" type="presOf" srcId="{DEFC8D27-2AF1-407B-A832-5E32AA518AC2}" destId="{7627C561-4AB2-4F26-BDAC-B97FD9891B09}" srcOrd="0" destOrd="0" presId="urn:microsoft.com/office/officeart/2005/8/layout/arrow6"/>
    <dgm:cxn modelId="{F7C9B693-FA8C-4B85-90F1-A4549A938E65}" type="presOf" srcId="{F5A73E99-D375-477E-B396-DE19FE564333}" destId="{7ED31BDA-62D2-45B4-B6A7-F86763FFD5ED}" srcOrd="0" destOrd="0" presId="urn:microsoft.com/office/officeart/2005/8/layout/arrow6"/>
    <dgm:cxn modelId="{D6D71DAB-0D2A-47A2-AA24-155D035062FE}" srcId="{BF22EBC6-BF8F-42D1-A2BB-152D7DB1993C}" destId="{F5A73E99-D375-477E-B396-DE19FE564333}" srcOrd="0" destOrd="0" parTransId="{40D99184-E9FA-4F9B-8868-7D8ED8829EB6}" sibTransId="{5F307F68-8429-4A89-B777-6D87A2A2E3F9}"/>
    <dgm:cxn modelId="{FF53C9C4-B0B9-45FD-8DA5-C630CAAF291E}" type="presOf" srcId="{BF22EBC6-BF8F-42D1-A2BB-152D7DB1993C}" destId="{CAD85589-454B-45F4-A0AF-62B7C52741EE}" srcOrd="0" destOrd="0" presId="urn:microsoft.com/office/officeart/2005/8/layout/arrow6"/>
    <dgm:cxn modelId="{FDA9A8F0-64F7-46C3-B81F-7EF8221C2277}" srcId="{BF22EBC6-BF8F-42D1-A2BB-152D7DB1993C}" destId="{DEFC8D27-2AF1-407B-A832-5E32AA518AC2}" srcOrd="1" destOrd="0" parTransId="{9DD75BBE-1166-45E7-9D3A-2D804DA1AA27}" sibTransId="{DA413440-FF46-4846-B06A-765A87844A2E}"/>
    <dgm:cxn modelId="{DE578DC7-504D-4DB4-A625-4AD18661D4AC}" type="presParOf" srcId="{CAD85589-454B-45F4-A0AF-62B7C52741EE}" destId="{0B70B51F-2222-4F42-9361-59F90C73CEF2}" srcOrd="0" destOrd="0" presId="urn:microsoft.com/office/officeart/2005/8/layout/arrow6"/>
    <dgm:cxn modelId="{8B5235B6-8DD2-4430-A076-9B4797B2932B}" type="presParOf" srcId="{CAD85589-454B-45F4-A0AF-62B7C52741EE}" destId="{7ED31BDA-62D2-45B4-B6A7-F86763FFD5ED}" srcOrd="1" destOrd="0" presId="urn:microsoft.com/office/officeart/2005/8/layout/arrow6"/>
    <dgm:cxn modelId="{2CADC345-626D-44E6-B067-AC883CFFCA6F}" type="presParOf" srcId="{CAD85589-454B-45F4-A0AF-62B7C52741EE}" destId="{7627C561-4AB2-4F26-BDAC-B97FD9891B09}"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FC9878-F37A-4AD4-8C71-3B081E5BE16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6E4708FB-F4C0-481D-8F53-A44EBE897EB8}">
      <dgm:prSet custT="1"/>
      <dgm:spPr>
        <a:solidFill>
          <a:schemeClr val="accent4">
            <a:lumMod val="60000"/>
            <a:lumOff val="40000"/>
          </a:schemeClr>
        </a:solidFill>
      </dgm:spPr>
      <dgm:t>
        <a:bodyPr/>
        <a:lstStyle/>
        <a:p>
          <a:r>
            <a:rPr lang="en-US" sz="3200" b="1" dirty="0"/>
            <a:t>Behavior</a:t>
          </a:r>
          <a:endParaRPr lang="en-US" sz="5400" dirty="0"/>
        </a:p>
      </dgm:t>
    </dgm:pt>
    <dgm:pt modelId="{6574FF5D-43CD-4EF3-AD61-FB499C7879D0}" type="parTrans" cxnId="{8DC77E03-B92C-41C1-817C-291BCBA57198}">
      <dgm:prSet/>
      <dgm:spPr/>
      <dgm:t>
        <a:bodyPr/>
        <a:lstStyle/>
        <a:p>
          <a:endParaRPr lang="en-US"/>
        </a:p>
      </dgm:t>
    </dgm:pt>
    <dgm:pt modelId="{19A1CBF8-2534-4C67-962F-98B1931FF269}" type="sibTrans" cxnId="{8DC77E03-B92C-41C1-817C-291BCBA57198}">
      <dgm:prSet/>
      <dgm:spPr/>
      <dgm:t>
        <a:bodyPr/>
        <a:lstStyle/>
        <a:p>
          <a:endParaRPr lang="en-US"/>
        </a:p>
      </dgm:t>
    </dgm:pt>
    <dgm:pt modelId="{1A1520A2-65B3-40EA-8EC0-3B6FB70D5062}">
      <dgm:prSet custT="1"/>
      <dgm:spPr>
        <a:solidFill>
          <a:schemeClr val="accent4">
            <a:lumMod val="60000"/>
            <a:lumOff val="40000"/>
          </a:schemeClr>
        </a:solidFill>
      </dgm:spPr>
      <dgm:t>
        <a:bodyPr/>
        <a:lstStyle/>
        <a:p>
          <a:r>
            <a:rPr lang="en-US" sz="3600" b="1" dirty="0"/>
            <a:t>Mindset</a:t>
          </a:r>
          <a:r>
            <a:rPr lang="en-US" sz="5400" b="1" dirty="0"/>
            <a:t> </a:t>
          </a:r>
          <a:endParaRPr lang="en-US" sz="5400" dirty="0"/>
        </a:p>
      </dgm:t>
    </dgm:pt>
    <dgm:pt modelId="{85E7C4CF-7B6A-41BF-8FB3-A224AC224160}" type="parTrans" cxnId="{F9F804C2-947C-43CF-ABBA-015E5449FE22}">
      <dgm:prSet/>
      <dgm:spPr/>
      <dgm:t>
        <a:bodyPr/>
        <a:lstStyle/>
        <a:p>
          <a:endParaRPr lang="en-US"/>
        </a:p>
      </dgm:t>
    </dgm:pt>
    <dgm:pt modelId="{5ED37970-1997-4A12-A6C2-AF59B34DAAE2}" type="sibTrans" cxnId="{F9F804C2-947C-43CF-ABBA-015E5449FE22}">
      <dgm:prSet/>
      <dgm:spPr/>
      <dgm:t>
        <a:bodyPr/>
        <a:lstStyle/>
        <a:p>
          <a:endParaRPr lang="en-US"/>
        </a:p>
      </dgm:t>
    </dgm:pt>
    <dgm:pt modelId="{C9B011F3-2D87-4E08-B186-5A2CA7AA10A0}">
      <dgm:prSet custT="1"/>
      <dgm:spPr>
        <a:solidFill>
          <a:schemeClr val="accent4">
            <a:lumMod val="60000"/>
            <a:lumOff val="40000"/>
          </a:schemeClr>
        </a:solidFill>
      </dgm:spPr>
      <dgm:t>
        <a:bodyPr/>
        <a:lstStyle/>
        <a:p>
          <a:r>
            <a:rPr lang="en-US" sz="3600" b="1" dirty="0"/>
            <a:t>Impact</a:t>
          </a:r>
          <a:endParaRPr lang="en-US" sz="3600" dirty="0"/>
        </a:p>
      </dgm:t>
    </dgm:pt>
    <dgm:pt modelId="{375A0A7E-25A9-4DD1-B86F-5E1B879F9820}" type="parTrans" cxnId="{819EB71E-7B91-4E7E-B359-8803EEC6E940}">
      <dgm:prSet/>
      <dgm:spPr/>
      <dgm:t>
        <a:bodyPr/>
        <a:lstStyle/>
        <a:p>
          <a:endParaRPr lang="en-US"/>
        </a:p>
      </dgm:t>
    </dgm:pt>
    <dgm:pt modelId="{6294E8D4-3C65-46D5-8366-E23A10FAE84E}" type="sibTrans" cxnId="{819EB71E-7B91-4E7E-B359-8803EEC6E940}">
      <dgm:prSet/>
      <dgm:spPr/>
      <dgm:t>
        <a:bodyPr/>
        <a:lstStyle/>
        <a:p>
          <a:endParaRPr lang="en-US"/>
        </a:p>
      </dgm:t>
    </dgm:pt>
    <dgm:pt modelId="{3BC70DB8-0202-4F7E-AC8E-EAF4A5F39CEB}" type="pres">
      <dgm:prSet presAssocID="{D3FC9878-F37A-4AD4-8C71-3B081E5BE16C}" presName="Name0" presStyleCnt="0">
        <dgm:presLayoutVars>
          <dgm:dir/>
          <dgm:animLvl val="lvl"/>
          <dgm:resizeHandles val="exact"/>
        </dgm:presLayoutVars>
      </dgm:prSet>
      <dgm:spPr/>
    </dgm:pt>
    <dgm:pt modelId="{7ABC603B-F626-4BFE-90A4-B1796C3925CF}" type="pres">
      <dgm:prSet presAssocID="{6E4708FB-F4C0-481D-8F53-A44EBE897EB8}" presName="parTxOnly" presStyleLbl="node1" presStyleIdx="0" presStyleCnt="3" custLinFactNeighborX="-5403">
        <dgm:presLayoutVars>
          <dgm:chMax val="0"/>
          <dgm:chPref val="0"/>
          <dgm:bulletEnabled val="1"/>
        </dgm:presLayoutVars>
      </dgm:prSet>
      <dgm:spPr/>
    </dgm:pt>
    <dgm:pt modelId="{2990A0B2-4CE8-40F1-96A5-E35EAB7E8CEE}" type="pres">
      <dgm:prSet presAssocID="{19A1CBF8-2534-4C67-962F-98B1931FF269}" presName="parTxOnlySpace" presStyleCnt="0"/>
      <dgm:spPr/>
    </dgm:pt>
    <dgm:pt modelId="{EE6A5F3C-F8A5-4A28-99C8-15D80E12E7BD}" type="pres">
      <dgm:prSet presAssocID="{1A1520A2-65B3-40EA-8EC0-3B6FB70D5062}" presName="parTxOnly" presStyleLbl="node1" presStyleIdx="1" presStyleCnt="3">
        <dgm:presLayoutVars>
          <dgm:chMax val="0"/>
          <dgm:chPref val="0"/>
          <dgm:bulletEnabled val="1"/>
        </dgm:presLayoutVars>
      </dgm:prSet>
      <dgm:spPr/>
    </dgm:pt>
    <dgm:pt modelId="{E001EFEC-36AD-4909-A10B-4CBD2A39C1D1}" type="pres">
      <dgm:prSet presAssocID="{5ED37970-1997-4A12-A6C2-AF59B34DAAE2}" presName="parTxOnlySpace" presStyleCnt="0"/>
      <dgm:spPr/>
    </dgm:pt>
    <dgm:pt modelId="{96EE3480-29DD-455F-9EB9-8C6010D00369}" type="pres">
      <dgm:prSet presAssocID="{C9B011F3-2D87-4E08-B186-5A2CA7AA10A0}" presName="parTxOnly" presStyleLbl="node1" presStyleIdx="2" presStyleCnt="3">
        <dgm:presLayoutVars>
          <dgm:chMax val="0"/>
          <dgm:chPref val="0"/>
          <dgm:bulletEnabled val="1"/>
        </dgm:presLayoutVars>
      </dgm:prSet>
      <dgm:spPr/>
    </dgm:pt>
  </dgm:ptLst>
  <dgm:cxnLst>
    <dgm:cxn modelId="{8DC77E03-B92C-41C1-817C-291BCBA57198}" srcId="{D3FC9878-F37A-4AD4-8C71-3B081E5BE16C}" destId="{6E4708FB-F4C0-481D-8F53-A44EBE897EB8}" srcOrd="0" destOrd="0" parTransId="{6574FF5D-43CD-4EF3-AD61-FB499C7879D0}" sibTransId="{19A1CBF8-2534-4C67-962F-98B1931FF269}"/>
    <dgm:cxn modelId="{F97F1F18-F66D-48DB-B8ED-FD12106D9098}" type="presOf" srcId="{C9B011F3-2D87-4E08-B186-5A2CA7AA10A0}" destId="{96EE3480-29DD-455F-9EB9-8C6010D00369}" srcOrd="0" destOrd="0" presId="urn:microsoft.com/office/officeart/2005/8/layout/chevron1"/>
    <dgm:cxn modelId="{819EB71E-7B91-4E7E-B359-8803EEC6E940}" srcId="{D3FC9878-F37A-4AD4-8C71-3B081E5BE16C}" destId="{C9B011F3-2D87-4E08-B186-5A2CA7AA10A0}" srcOrd="2" destOrd="0" parTransId="{375A0A7E-25A9-4DD1-B86F-5E1B879F9820}" sibTransId="{6294E8D4-3C65-46D5-8366-E23A10FAE84E}"/>
    <dgm:cxn modelId="{D797FA3C-3219-420E-8CF0-96A5928CA8DB}" type="presOf" srcId="{6E4708FB-F4C0-481D-8F53-A44EBE897EB8}" destId="{7ABC603B-F626-4BFE-90A4-B1796C3925CF}" srcOrd="0" destOrd="0" presId="urn:microsoft.com/office/officeart/2005/8/layout/chevron1"/>
    <dgm:cxn modelId="{F9F804C2-947C-43CF-ABBA-015E5449FE22}" srcId="{D3FC9878-F37A-4AD4-8C71-3B081E5BE16C}" destId="{1A1520A2-65B3-40EA-8EC0-3B6FB70D5062}" srcOrd="1" destOrd="0" parTransId="{85E7C4CF-7B6A-41BF-8FB3-A224AC224160}" sibTransId="{5ED37970-1997-4A12-A6C2-AF59B34DAAE2}"/>
    <dgm:cxn modelId="{5A1EE7C2-3DB7-46A3-9517-C72A66A72139}" type="presOf" srcId="{D3FC9878-F37A-4AD4-8C71-3B081E5BE16C}" destId="{3BC70DB8-0202-4F7E-AC8E-EAF4A5F39CEB}" srcOrd="0" destOrd="0" presId="urn:microsoft.com/office/officeart/2005/8/layout/chevron1"/>
    <dgm:cxn modelId="{D7B867F0-30FB-402B-B2D0-C3868BC09F5F}" type="presOf" srcId="{1A1520A2-65B3-40EA-8EC0-3B6FB70D5062}" destId="{EE6A5F3C-F8A5-4A28-99C8-15D80E12E7BD}" srcOrd="0" destOrd="0" presId="urn:microsoft.com/office/officeart/2005/8/layout/chevron1"/>
    <dgm:cxn modelId="{39EDBDEB-914D-449D-B2FE-04AACA5826BC}" type="presParOf" srcId="{3BC70DB8-0202-4F7E-AC8E-EAF4A5F39CEB}" destId="{7ABC603B-F626-4BFE-90A4-B1796C3925CF}" srcOrd="0" destOrd="0" presId="urn:microsoft.com/office/officeart/2005/8/layout/chevron1"/>
    <dgm:cxn modelId="{26D59F30-8538-4ED9-9375-00B1F5FD2F5B}" type="presParOf" srcId="{3BC70DB8-0202-4F7E-AC8E-EAF4A5F39CEB}" destId="{2990A0B2-4CE8-40F1-96A5-E35EAB7E8CEE}" srcOrd="1" destOrd="0" presId="urn:microsoft.com/office/officeart/2005/8/layout/chevron1"/>
    <dgm:cxn modelId="{18504D73-10BF-4100-AF92-0556F36B8CA9}" type="presParOf" srcId="{3BC70DB8-0202-4F7E-AC8E-EAF4A5F39CEB}" destId="{EE6A5F3C-F8A5-4A28-99C8-15D80E12E7BD}" srcOrd="2" destOrd="0" presId="urn:microsoft.com/office/officeart/2005/8/layout/chevron1"/>
    <dgm:cxn modelId="{C6D9405B-295C-4B58-8E9A-46C1F408F921}" type="presParOf" srcId="{3BC70DB8-0202-4F7E-AC8E-EAF4A5F39CEB}" destId="{E001EFEC-36AD-4909-A10B-4CBD2A39C1D1}" srcOrd="3" destOrd="0" presId="urn:microsoft.com/office/officeart/2005/8/layout/chevron1"/>
    <dgm:cxn modelId="{8825C070-192E-4493-BD2A-EE258EBEE783}" type="presParOf" srcId="{3BC70DB8-0202-4F7E-AC8E-EAF4A5F39CEB}" destId="{96EE3480-29DD-455F-9EB9-8C6010D0036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E727CB-B49E-4EF7-A82A-9356AEA0789C}" type="doc">
      <dgm:prSet loTypeId="urn:microsoft.com/office/officeart/2005/8/layout/venn3" loCatId="relationship" qsTypeId="urn:microsoft.com/office/officeart/2005/8/quickstyle/3d3" qsCatId="3D" csTypeId="urn:microsoft.com/office/officeart/2005/8/colors/accent4_2" csCatId="accent4" phldr="1"/>
      <dgm:spPr/>
      <dgm:t>
        <a:bodyPr/>
        <a:lstStyle/>
        <a:p>
          <a:endParaRPr lang="en-US"/>
        </a:p>
      </dgm:t>
    </dgm:pt>
    <dgm:pt modelId="{A8A3CE45-AC09-4DBA-A782-FB7C512946D2}">
      <dgm:prSet/>
      <dgm:spPr/>
      <dgm:t>
        <a:bodyPr/>
        <a:lstStyle/>
        <a:p>
          <a:r>
            <a:rPr lang="en-US" b="1" dirty="0">
              <a:solidFill>
                <a:schemeClr val="accent4">
                  <a:lumMod val="75000"/>
                </a:schemeClr>
              </a:solidFill>
            </a:rPr>
            <a:t>Traditional Waterfall Projects</a:t>
          </a:r>
        </a:p>
      </dgm:t>
    </dgm:pt>
    <dgm:pt modelId="{36EEC0FA-EA02-48DF-80AB-A0EE9534D679}" type="parTrans" cxnId="{97AE968D-D957-4A6E-A7C7-96261B81F6A8}">
      <dgm:prSet/>
      <dgm:spPr/>
      <dgm:t>
        <a:bodyPr/>
        <a:lstStyle/>
        <a:p>
          <a:endParaRPr lang="en-US"/>
        </a:p>
      </dgm:t>
    </dgm:pt>
    <dgm:pt modelId="{2AC3AA57-DFA7-4518-9A39-0AAF0FAF493A}" type="sibTrans" cxnId="{97AE968D-D957-4A6E-A7C7-96261B81F6A8}">
      <dgm:prSet/>
      <dgm:spPr/>
      <dgm:t>
        <a:bodyPr/>
        <a:lstStyle/>
        <a:p>
          <a:endParaRPr lang="en-US"/>
        </a:p>
      </dgm:t>
    </dgm:pt>
    <dgm:pt modelId="{34A9EAF1-EBC5-4761-985A-E1B75570BB4B}">
      <dgm:prSet/>
      <dgm:spPr/>
      <dgm:t>
        <a:bodyPr/>
        <a:lstStyle/>
        <a:p>
          <a:r>
            <a:rPr lang="en-US" b="1" dirty="0">
              <a:solidFill>
                <a:schemeClr val="accent4">
                  <a:lumMod val="75000"/>
                </a:schemeClr>
              </a:solidFill>
            </a:rPr>
            <a:t>Hybrid Approaches</a:t>
          </a:r>
        </a:p>
      </dgm:t>
    </dgm:pt>
    <dgm:pt modelId="{204D8B7C-FF14-4B00-A13F-557ADE3D6BF4}" type="parTrans" cxnId="{DB25102B-F204-40DF-A5CF-81722264B26B}">
      <dgm:prSet/>
      <dgm:spPr/>
      <dgm:t>
        <a:bodyPr/>
        <a:lstStyle/>
        <a:p>
          <a:endParaRPr lang="en-US"/>
        </a:p>
      </dgm:t>
    </dgm:pt>
    <dgm:pt modelId="{42148A89-5767-49C9-AE54-373F3B6C3F6B}" type="sibTrans" cxnId="{DB25102B-F204-40DF-A5CF-81722264B26B}">
      <dgm:prSet/>
      <dgm:spPr/>
      <dgm:t>
        <a:bodyPr/>
        <a:lstStyle/>
        <a:p>
          <a:endParaRPr lang="en-US"/>
        </a:p>
      </dgm:t>
    </dgm:pt>
    <dgm:pt modelId="{47E4E823-A9F1-4A77-8A65-DEE6482142B0}">
      <dgm:prSet/>
      <dgm:spPr/>
      <dgm:t>
        <a:bodyPr/>
        <a:lstStyle/>
        <a:p>
          <a:r>
            <a:rPr lang="en-US" b="1" dirty="0">
              <a:solidFill>
                <a:schemeClr val="accent4">
                  <a:lumMod val="75000"/>
                </a:schemeClr>
              </a:solidFill>
            </a:rPr>
            <a:t>Agile Environments</a:t>
          </a:r>
        </a:p>
      </dgm:t>
    </dgm:pt>
    <dgm:pt modelId="{93192598-80B2-4DD8-AD9A-02144B5D2B73}" type="parTrans" cxnId="{4EBC3039-A0F8-4B12-B6A8-9F24C2DAE0E8}">
      <dgm:prSet/>
      <dgm:spPr/>
      <dgm:t>
        <a:bodyPr/>
        <a:lstStyle/>
        <a:p>
          <a:endParaRPr lang="en-US"/>
        </a:p>
      </dgm:t>
    </dgm:pt>
    <dgm:pt modelId="{4D0A50D5-8B11-4940-8ACA-A942C8AE3B62}" type="sibTrans" cxnId="{4EBC3039-A0F8-4B12-B6A8-9F24C2DAE0E8}">
      <dgm:prSet/>
      <dgm:spPr/>
      <dgm:t>
        <a:bodyPr/>
        <a:lstStyle/>
        <a:p>
          <a:endParaRPr lang="en-US"/>
        </a:p>
      </dgm:t>
    </dgm:pt>
    <dgm:pt modelId="{C5923E27-E993-4843-B62B-D343C1DAC1F5}" type="pres">
      <dgm:prSet presAssocID="{E2E727CB-B49E-4EF7-A82A-9356AEA0789C}" presName="Name0" presStyleCnt="0">
        <dgm:presLayoutVars>
          <dgm:dir/>
          <dgm:resizeHandles val="exact"/>
        </dgm:presLayoutVars>
      </dgm:prSet>
      <dgm:spPr/>
    </dgm:pt>
    <dgm:pt modelId="{1039F705-A977-412A-9CCA-44358978F155}" type="pres">
      <dgm:prSet presAssocID="{A8A3CE45-AC09-4DBA-A782-FB7C512946D2}" presName="Name5" presStyleLbl="vennNode1" presStyleIdx="0" presStyleCnt="3">
        <dgm:presLayoutVars>
          <dgm:bulletEnabled val="1"/>
        </dgm:presLayoutVars>
      </dgm:prSet>
      <dgm:spPr/>
    </dgm:pt>
    <dgm:pt modelId="{179037B8-D092-48D2-8970-501A1C72F9E7}" type="pres">
      <dgm:prSet presAssocID="{2AC3AA57-DFA7-4518-9A39-0AAF0FAF493A}" presName="space" presStyleCnt="0"/>
      <dgm:spPr/>
    </dgm:pt>
    <dgm:pt modelId="{1043284A-535E-41E8-A474-08F81BA4AA7F}" type="pres">
      <dgm:prSet presAssocID="{34A9EAF1-EBC5-4761-985A-E1B75570BB4B}" presName="Name5" presStyleLbl="vennNode1" presStyleIdx="1" presStyleCnt="3">
        <dgm:presLayoutVars>
          <dgm:bulletEnabled val="1"/>
        </dgm:presLayoutVars>
      </dgm:prSet>
      <dgm:spPr/>
    </dgm:pt>
    <dgm:pt modelId="{D165B264-E49E-46BC-A16E-B6E7C1474E8A}" type="pres">
      <dgm:prSet presAssocID="{42148A89-5767-49C9-AE54-373F3B6C3F6B}" presName="space" presStyleCnt="0"/>
      <dgm:spPr/>
    </dgm:pt>
    <dgm:pt modelId="{2EA9BD90-90FA-4273-ABD5-D942DC88EFDD}" type="pres">
      <dgm:prSet presAssocID="{47E4E823-A9F1-4A77-8A65-DEE6482142B0}" presName="Name5" presStyleLbl="vennNode1" presStyleIdx="2" presStyleCnt="3">
        <dgm:presLayoutVars>
          <dgm:bulletEnabled val="1"/>
        </dgm:presLayoutVars>
      </dgm:prSet>
      <dgm:spPr/>
    </dgm:pt>
  </dgm:ptLst>
  <dgm:cxnLst>
    <dgm:cxn modelId="{DC6C6C26-A440-488E-9557-5955FBB472D0}" type="presOf" srcId="{47E4E823-A9F1-4A77-8A65-DEE6482142B0}" destId="{2EA9BD90-90FA-4273-ABD5-D942DC88EFDD}" srcOrd="0" destOrd="0" presId="urn:microsoft.com/office/officeart/2005/8/layout/venn3"/>
    <dgm:cxn modelId="{DB25102B-F204-40DF-A5CF-81722264B26B}" srcId="{E2E727CB-B49E-4EF7-A82A-9356AEA0789C}" destId="{34A9EAF1-EBC5-4761-985A-E1B75570BB4B}" srcOrd="1" destOrd="0" parTransId="{204D8B7C-FF14-4B00-A13F-557ADE3D6BF4}" sibTransId="{42148A89-5767-49C9-AE54-373F3B6C3F6B}"/>
    <dgm:cxn modelId="{4EBC3039-A0F8-4B12-B6A8-9F24C2DAE0E8}" srcId="{E2E727CB-B49E-4EF7-A82A-9356AEA0789C}" destId="{47E4E823-A9F1-4A77-8A65-DEE6482142B0}" srcOrd="2" destOrd="0" parTransId="{93192598-80B2-4DD8-AD9A-02144B5D2B73}" sibTransId="{4D0A50D5-8B11-4940-8ACA-A942C8AE3B62}"/>
    <dgm:cxn modelId="{3365CA4B-3D6C-45D3-80B1-0062E0C85708}" type="presOf" srcId="{A8A3CE45-AC09-4DBA-A782-FB7C512946D2}" destId="{1039F705-A977-412A-9CCA-44358978F155}" srcOrd="0" destOrd="0" presId="urn:microsoft.com/office/officeart/2005/8/layout/venn3"/>
    <dgm:cxn modelId="{02645A50-D167-4252-95DE-2D17014DEA3A}" type="presOf" srcId="{E2E727CB-B49E-4EF7-A82A-9356AEA0789C}" destId="{C5923E27-E993-4843-B62B-D343C1DAC1F5}" srcOrd="0" destOrd="0" presId="urn:microsoft.com/office/officeart/2005/8/layout/venn3"/>
    <dgm:cxn modelId="{97AE968D-D957-4A6E-A7C7-96261B81F6A8}" srcId="{E2E727CB-B49E-4EF7-A82A-9356AEA0789C}" destId="{A8A3CE45-AC09-4DBA-A782-FB7C512946D2}" srcOrd="0" destOrd="0" parTransId="{36EEC0FA-EA02-48DF-80AB-A0EE9534D679}" sibTransId="{2AC3AA57-DFA7-4518-9A39-0AAF0FAF493A}"/>
    <dgm:cxn modelId="{13084ED1-EBDE-4C73-AA0F-024737578B18}" type="presOf" srcId="{34A9EAF1-EBC5-4761-985A-E1B75570BB4B}" destId="{1043284A-535E-41E8-A474-08F81BA4AA7F}" srcOrd="0" destOrd="0" presId="urn:microsoft.com/office/officeart/2005/8/layout/venn3"/>
    <dgm:cxn modelId="{F14CAF3C-0E4E-4A53-ACC8-C74F4BDBCBB9}" type="presParOf" srcId="{C5923E27-E993-4843-B62B-D343C1DAC1F5}" destId="{1039F705-A977-412A-9CCA-44358978F155}" srcOrd="0" destOrd="0" presId="urn:microsoft.com/office/officeart/2005/8/layout/venn3"/>
    <dgm:cxn modelId="{96CEFF8D-C89B-40C8-8198-0151D789BC8E}" type="presParOf" srcId="{C5923E27-E993-4843-B62B-D343C1DAC1F5}" destId="{179037B8-D092-48D2-8970-501A1C72F9E7}" srcOrd="1" destOrd="0" presId="urn:microsoft.com/office/officeart/2005/8/layout/venn3"/>
    <dgm:cxn modelId="{2FA4879C-7B48-49C6-A030-468A6A354169}" type="presParOf" srcId="{C5923E27-E993-4843-B62B-D343C1DAC1F5}" destId="{1043284A-535E-41E8-A474-08F81BA4AA7F}" srcOrd="2" destOrd="0" presId="urn:microsoft.com/office/officeart/2005/8/layout/venn3"/>
    <dgm:cxn modelId="{FCB5CA8A-8703-4B37-A9F9-87C37CD80D4C}" type="presParOf" srcId="{C5923E27-E993-4843-B62B-D343C1DAC1F5}" destId="{D165B264-E49E-46BC-A16E-B6E7C1474E8A}" srcOrd="3" destOrd="0" presId="urn:microsoft.com/office/officeart/2005/8/layout/venn3"/>
    <dgm:cxn modelId="{27ABC72E-DABB-4B7B-A181-64D318DE42A9}" type="presParOf" srcId="{C5923E27-E993-4843-B62B-D343C1DAC1F5}" destId="{2EA9BD90-90FA-4273-ABD5-D942DC88EFDD}"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F9595-EDBB-4E97-A887-0FD454A35D9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FE5B74C5-EBDB-48A1-8175-543B156CDCF4}">
      <dgm:prSet custT="1"/>
      <dgm:spPr/>
      <dgm:t>
        <a:bodyPr/>
        <a:lstStyle/>
        <a:p>
          <a:r>
            <a:rPr lang="en-US" sz="3200" b="1" dirty="0">
              <a:solidFill>
                <a:schemeClr val="accent4">
                  <a:lumMod val="75000"/>
                </a:schemeClr>
              </a:solidFill>
            </a:rPr>
            <a:t>Issue Resolution Time</a:t>
          </a:r>
          <a:endParaRPr lang="en-US" sz="3200" dirty="0">
            <a:solidFill>
              <a:schemeClr val="accent4">
                <a:lumMod val="75000"/>
              </a:schemeClr>
            </a:solidFill>
          </a:endParaRPr>
        </a:p>
      </dgm:t>
    </dgm:pt>
    <dgm:pt modelId="{DDEC0D04-3E19-4B3D-B233-C6EA85FF951D}" type="parTrans" cxnId="{6214CDC8-A021-4CFD-8CFD-9E716ED5682A}">
      <dgm:prSet/>
      <dgm:spPr/>
      <dgm:t>
        <a:bodyPr/>
        <a:lstStyle/>
        <a:p>
          <a:endParaRPr lang="en-US"/>
        </a:p>
      </dgm:t>
    </dgm:pt>
    <dgm:pt modelId="{1A808F04-EB89-4204-AC46-CD17691D9EB0}" type="sibTrans" cxnId="{6214CDC8-A021-4CFD-8CFD-9E716ED5682A}">
      <dgm:prSet/>
      <dgm:spPr/>
      <dgm:t>
        <a:bodyPr/>
        <a:lstStyle/>
        <a:p>
          <a:endParaRPr lang="en-US"/>
        </a:p>
      </dgm:t>
    </dgm:pt>
    <dgm:pt modelId="{824AFE60-5EA8-4DD8-9783-7EF326BC291E}">
      <dgm:prSet custT="1"/>
      <dgm:spPr/>
      <dgm:t>
        <a:bodyPr/>
        <a:lstStyle/>
        <a:p>
          <a:r>
            <a:rPr lang="en-US" sz="3200" b="1" dirty="0">
              <a:solidFill>
                <a:schemeClr val="accent4">
                  <a:lumMod val="75000"/>
                </a:schemeClr>
              </a:solidFill>
            </a:rPr>
            <a:t>Proactive Risk Detection</a:t>
          </a:r>
          <a:endParaRPr lang="en-US" sz="3200" dirty="0">
            <a:solidFill>
              <a:schemeClr val="accent4">
                <a:lumMod val="75000"/>
              </a:schemeClr>
            </a:solidFill>
          </a:endParaRPr>
        </a:p>
      </dgm:t>
    </dgm:pt>
    <dgm:pt modelId="{89125C1A-472F-4CB8-9D4A-DE9A287A09B1}" type="parTrans" cxnId="{F92FA056-79BA-410F-A674-F51857969020}">
      <dgm:prSet/>
      <dgm:spPr/>
      <dgm:t>
        <a:bodyPr/>
        <a:lstStyle/>
        <a:p>
          <a:endParaRPr lang="en-US"/>
        </a:p>
      </dgm:t>
    </dgm:pt>
    <dgm:pt modelId="{15F66BFB-1F78-4055-BCF6-2E4E4A20DB15}" type="sibTrans" cxnId="{F92FA056-79BA-410F-A674-F51857969020}">
      <dgm:prSet/>
      <dgm:spPr/>
      <dgm:t>
        <a:bodyPr/>
        <a:lstStyle/>
        <a:p>
          <a:endParaRPr lang="en-US"/>
        </a:p>
      </dgm:t>
    </dgm:pt>
    <dgm:pt modelId="{F94EDF15-6704-4BEB-8B8D-33A1DC32A567}">
      <dgm:prSet custT="1"/>
      <dgm:spPr/>
      <dgm:t>
        <a:bodyPr/>
        <a:lstStyle/>
        <a:p>
          <a:r>
            <a:rPr lang="en-US" sz="3200" b="1" dirty="0">
              <a:solidFill>
                <a:schemeClr val="accent4">
                  <a:lumMod val="75000"/>
                </a:schemeClr>
              </a:solidFill>
            </a:rPr>
            <a:t>Stakeholder Satisfaction</a:t>
          </a:r>
          <a:endParaRPr lang="en-US" sz="3200" dirty="0">
            <a:solidFill>
              <a:schemeClr val="accent4">
                <a:lumMod val="75000"/>
              </a:schemeClr>
            </a:solidFill>
          </a:endParaRPr>
        </a:p>
      </dgm:t>
    </dgm:pt>
    <dgm:pt modelId="{750E71BF-B189-4A26-96A6-A204140E0720}" type="parTrans" cxnId="{679AAA36-6784-4857-8433-4D3D9BA5C08B}">
      <dgm:prSet/>
      <dgm:spPr/>
      <dgm:t>
        <a:bodyPr/>
        <a:lstStyle/>
        <a:p>
          <a:endParaRPr lang="en-US"/>
        </a:p>
      </dgm:t>
    </dgm:pt>
    <dgm:pt modelId="{019685A4-A346-4BB6-834F-EEC0D00654F5}" type="sibTrans" cxnId="{679AAA36-6784-4857-8433-4D3D9BA5C08B}">
      <dgm:prSet/>
      <dgm:spPr/>
      <dgm:t>
        <a:bodyPr/>
        <a:lstStyle/>
        <a:p>
          <a:endParaRPr lang="en-US"/>
        </a:p>
      </dgm:t>
    </dgm:pt>
    <dgm:pt modelId="{7E1E5815-E005-4208-8BBF-2C3896D00CD1}">
      <dgm:prSet custT="1"/>
      <dgm:spPr/>
      <dgm:t>
        <a:bodyPr/>
        <a:lstStyle/>
        <a:p>
          <a:r>
            <a:rPr lang="en-US" sz="3200" b="1" dirty="0">
              <a:solidFill>
                <a:schemeClr val="accent4">
                  <a:lumMod val="75000"/>
                </a:schemeClr>
              </a:solidFill>
            </a:rPr>
            <a:t>Team Engagement</a:t>
          </a:r>
          <a:endParaRPr lang="en-US" sz="3200" dirty="0">
            <a:solidFill>
              <a:schemeClr val="accent4">
                <a:lumMod val="75000"/>
              </a:schemeClr>
            </a:solidFill>
          </a:endParaRPr>
        </a:p>
      </dgm:t>
    </dgm:pt>
    <dgm:pt modelId="{65A86E6A-7555-4576-9D6B-E4D2650DA73E}" type="parTrans" cxnId="{103DFDAE-576D-48AA-B992-8BE1100A63A7}">
      <dgm:prSet/>
      <dgm:spPr/>
      <dgm:t>
        <a:bodyPr/>
        <a:lstStyle/>
        <a:p>
          <a:endParaRPr lang="en-US"/>
        </a:p>
      </dgm:t>
    </dgm:pt>
    <dgm:pt modelId="{0B168C37-76A2-4F32-AF50-85D908782A08}" type="sibTrans" cxnId="{103DFDAE-576D-48AA-B992-8BE1100A63A7}">
      <dgm:prSet/>
      <dgm:spPr/>
      <dgm:t>
        <a:bodyPr/>
        <a:lstStyle/>
        <a:p>
          <a:endParaRPr lang="en-US"/>
        </a:p>
      </dgm:t>
    </dgm:pt>
    <dgm:pt modelId="{FF5C99D9-0DD4-4AAF-97A6-25BA99EE307D}" type="pres">
      <dgm:prSet presAssocID="{6CAF9595-EDBB-4E97-A887-0FD454A35D9E}" presName="linear" presStyleCnt="0">
        <dgm:presLayoutVars>
          <dgm:dir/>
          <dgm:animLvl val="lvl"/>
          <dgm:resizeHandles val="exact"/>
        </dgm:presLayoutVars>
      </dgm:prSet>
      <dgm:spPr/>
    </dgm:pt>
    <dgm:pt modelId="{5456EE35-AA19-426C-8752-639494C288F6}" type="pres">
      <dgm:prSet presAssocID="{FE5B74C5-EBDB-48A1-8175-543B156CDCF4}" presName="parentLin" presStyleCnt="0"/>
      <dgm:spPr/>
    </dgm:pt>
    <dgm:pt modelId="{EB276217-F374-457D-AD14-58B3B26EEE15}" type="pres">
      <dgm:prSet presAssocID="{FE5B74C5-EBDB-48A1-8175-543B156CDCF4}" presName="parentLeftMargin" presStyleLbl="node1" presStyleIdx="0" presStyleCnt="4"/>
      <dgm:spPr/>
    </dgm:pt>
    <dgm:pt modelId="{55FFBB32-DCA3-4E13-8D10-3EFBBD4237F0}" type="pres">
      <dgm:prSet presAssocID="{FE5B74C5-EBDB-48A1-8175-543B156CDCF4}" presName="parentText" presStyleLbl="node1" presStyleIdx="0" presStyleCnt="4">
        <dgm:presLayoutVars>
          <dgm:chMax val="0"/>
          <dgm:bulletEnabled val="1"/>
        </dgm:presLayoutVars>
      </dgm:prSet>
      <dgm:spPr/>
    </dgm:pt>
    <dgm:pt modelId="{7777CD07-17BC-4A7C-8B73-9FCED64DEE13}" type="pres">
      <dgm:prSet presAssocID="{FE5B74C5-EBDB-48A1-8175-543B156CDCF4}" presName="negativeSpace" presStyleCnt="0"/>
      <dgm:spPr/>
    </dgm:pt>
    <dgm:pt modelId="{AF9CB0EE-390B-4458-A61B-F44B650A9939}" type="pres">
      <dgm:prSet presAssocID="{FE5B74C5-EBDB-48A1-8175-543B156CDCF4}" presName="childText" presStyleLbl="conFgAcc1" presStyleIdx="0" presStyleCnt="4">
        <dgm:presLayoutVars>
          <dgm:bulletEnabled val="1"/>
        </dgm:presLayoutVars>
      </dgm:prSet>
      <dgm:spPr/>
    </dgm:pt>
    <dgm:pt modelId="{FA87E060-0CE8-44E4-A65B-3BC248EC11B9}" type="pres">
      <dgm:prSet presAssocID="{1A808F04-EB89-4204-AC46-CD17691D9EB0}" presName="spaceBetweenRectangles" presStyleCnt="0"/>
      <dgm:spPr/>
    </dgm:pt>
    <dgm:pt modelId="{DF1B9CC2-5E7B-4C87-898F-5B9B49B58282}" type="pres">
      <dgm:prSet presAssocID="{824AFE60-5EA8-4DD8-9783-7EF326BC291E}" presName="parentLin" presStyleCnt="0"/>
      <dgm:spPr/>
    </dgm:pt>
    <dgm:pt modelId="{E544F399-9ADE-4EA9-9B8D-A76FAF5FF86F}" type="pres">
      <dgm:prSet presAssocID="{824AFE60-5EA8-4DD8-9783-7EF326BC291E}" presName="parentLeftMargin" presStyleLbl="node1" presStyleIdx="0" presStyleCnt="4"/>
      <dgm:spPr/>
    </dgm:pt>
    <dgm:pt modelId="{83F9186D-568F-4880-9899-2FAE1C83C4F9}" type="pres">
      <dgm:prSet presAssocID="{824AFE60-5EA8-4DD8-9783-7EF326BC291E}" presName="parentText" presStyleLbl="node1" presStyleIdx="1" presStyleCnt="4">
        <dgm:presLayoutVars>
          <dgm:chMax val="0"/>
          <dgm:bulletEnabled val="1"/>
        </dgm:presLayoutVars>
      </dgm:prSet>
      <dgm:spPr/>
    </dgm:pt>
    <dgm:pt modelId="{AADD2306-3C09-407A-B9E1-37499EFF0AED}" type="pres">
      <dgm:prSet presAssocID="{824AFE60-5EA8-4DD8-9783-7EF326BC291E}" presName="negativeSpace" presStyleCnt="0"/>
      <dgm:spPr/>
    </dgm:pt>
    <dgm:pt modelId="{67BA3DD6-6865-472F-B9DE-E210AEE8AF22}" type="pres">
      <dgm:prSet presAssocID="{824AFE60-5EA8-4DD8-9783-7EF326BC291E}" presName="childText" presStyleLbl="conFgAcc1" presStyleIdx="1" presStyleCnt="4">
        <dgm:presLayoutVars>
          <dgm:bulletEnabled val="1"/>
        </dgm:presLayoutVars>
      </dgm:prSet>
      <dgm:spPr/>
    </dgm:pt>
    <dgm:pt modelId="{33351098-3051-4EB8-9E94-DDD441703A8B}" type="pres">
      <dgm:prSet presAssocID="{15F66BFB-1F78-4055-BCF6-2E4E4A20DB15}" presName="spaceBetweenRectangles" presStyleCnt="0"/>
      <dgm:spPr/>
    </dgm:pt>
    <dgm:pt modelId="{82E12271-30DF-4305-AA80-92CD0F9B3669}" type="pres">
      <dgm:prSet presAssocID="{F94EDF15-6704-4BEB-8B8D-33A1DC32A567}" presName="parentLin" presStyleCnt="0"/>
      <dgm:spPr/>
    </dgm:pt>
    <dgm:pt modelId="{52AFFE11-55FB-4F37-A5AB-B1471452F828}" type="pres">
      <dgm:prSet presAssocID="{F94EDF15-6704-4BEB-8B8D-33A1DC32A567}" presName="parentLeftMargin" presStyleLbl="node1" presStyleIdx="1" presStyleCnt="4"/>
      <dgm:spPr/>
    </dgm:pt>
    <dgm:pt modelId="{DFE54D1D-C86E-487A-852F-42BEF9FB3ABB}" type="pres">
      <dgm:prSet presAssocID="{F94EDF15-6704-4BEB-8B8D-33A1DC32A567}" presName="parentText" presStyleLbl="node1" presStyleIdx="2" presStyleCnt="4">
        <dgm:presLayoutVars>
          <dgm:chMax val="0"/>
          <dgm:bulletEnabled val="1"/>
        </dgm:presLayoutVars>
      </dgm:prSet>
      <dgm:spPr/>
    </dgm:pt>
    <dgm:pt modelId="{B181D80E-0C1A-46C6-9077-85592654B18D}" type="pres">
      <dgm:prSet presAssocID="{F94EDF15-6704-4BEB-8B8D-33A1DC32A567}" presName="negativeSpace" presStyleCnt="0"/>
      <dgm:spPr/>
    </dgm:pt>
    <dgm:pt modelId="{5101FD6B-B4EA-41FE-8FDF-EAF57128C6BA}" type="pres">
      <dgm:prSet presAssocID="{F94EDF15-6704-4BEB-8B8D-33A1DC32A567}" presName="childText" presStyleLbl="conFgAcc1" presStyleIdx="2" presStyleCnt="4">
        <dgm:presLayoutVars>
          <dgm:bulletEnabled val="1"/>
        </dgm:presLayoutVars>
      </dgm:prSet>
      <dgm:spPr/>
    </dgm:pt>
    <dgm:pt modelId="{B95348A4-0949-4B70-9BE1-F922856FAE01}" type="pres">
      <dgm:prSet presAssocID="{019685A4-A346-4BB6-834F-EEC0D00654F5}" presName="spaceBetweenRectangles" presStyleCnt="0"/>
      <dgm:spPr/>
    </dgm:pt>
    <dgm:pt modelId="{F4B63675-4488-4372-B4C2-F62D49B9739A}" type="pres">
      <dgm:prSet presAssocID="{7E1E5815-E005-4208-8BBF-2C3896D00CD1}" presName="parentLin" presStyleCnt="0"/>
      <dgm:spPr/>
    </dgm:pt>
    <dgm:pt modelId="{68046289-215C-4806-A4D1-C289E40C7C81}" type="pres">
      <dgm:prSet presAssocID="{7E1E5815-E005-4208-8BBF-2C3896D00CD1}" presName="parentLeftMargin" presStyleLbl="node1" presStyleIdx="2" presStyleCnt="4"/>
      <dgm:spPr/>
    </dgm:pt>
    <dgm:pt modelId="{ECB2A935-A9F0-40FB-9726-0044AA9119F6}" type="pres">
      <dgm:prSet presAssocID="{7E1E5815-E005-4208-8BBF-2C3896D00CD1}" presName="parentText" presStyleLbl="node1" presStyleIdx="3" presStyleCnt="4">
        <dgm:presLayoutVars>
          <dgm:chMax val="0"/>
          <dgm:bulletEnabled val="1"/>
        </dgm:presLayoutVars>
      </dgm:prSet>
      <dgm:spPr/>
    </dgm:pt>
    <dgm:pt modelId="{362E7904-1D03-4361-9216-F40127FE80E6}" type="pres">
      <dgm:prSet presAssocID="{7E1E5815-E005-4208-8BBF-2C3896D00CD1}" presName="negativeSpace" presStyleCnt="0"/>
      <dgm:spPr/>
    </dgm:pt>
    <dgm:pt modelId="{C8F9158D-317C-4CED-8A7C-B1C35C2CB72A}" type="pres">
      <dgm:prSet presAssocID="{7E1E5815-E005-4208-8BBF-2C3896D00CD1}" presName="childText" presStyleLbl="conFgAcc1" presStyleIdx="3" presStyleCnt="4">
        <dgm:presLayoutVars>
          <dgm:bulletEnabled val="1"/>
        </dgm:presLayoutVars>
      </dgm:prSet>
      <dgm:spPr/>
    </dgm:pt>
  </dgm:ptLst>
  <dgm:cxnLst>
    <dgm:cxn modelId="{20EF8110-FBB2-47CE-82CB-410E2BD57FEA}" type="presOf" srcId="{F94EDF15-6704-4BEB-8B8D-33A1DC32A567}" destId="{52AFFE11-55FB-4F37-A5AB-B1471452F828}" srcOrd="0" destOrd="0" presId="urn:microsoft.com/office/officeart/2005/8/layout/list1"/>
    <dgm:cxn modelId="{0AF7FD17-F5CD-446A-9793-17434B7D2897}" type="presOf" srcId="{7E1E5815-E005-4208-8BBF-2C3896D00CD1}" destId="{ECB2A935-A9F0-40FB-9726-0044AA9119F6}" srcOrd="1" destOrd="0" presId="urn:microsoft.com/office/officeart/2005/8/layout/list1"/>
    <dgm:cxn modelId="{9383AE26-C688-476D-928C-153392BCA24D}" type="presOf" srcId="{FE5B74C5-EBDB-48A1-8175-543B156CDCF4}" destId="{EB276217-F374-457D-AD14-58B3B26EEE15}" srcOrd="0" destOrd="0" presId="urn:microsoft.com/office/officeart/2005/8/layout/list1"/>
    <dgm:cxn modelId="{38C7D72F-60B3-479C-9688-09EBECBC38F6}" type="presOf" srcId="{824AFE60-5EA8-4DD8-9783-7EF326BC291E}" destId="{E544F399-9ADE-4EA9-9B8D-A76FAF5FF86F}" srcOrd="0" destOrd="0" presId="urn:microsoft.com/office/officeart/2005/8/layout/list1"/>
    <dgm:cxn modelId="{679AAA36-6784-4857-8433-4D3D9BA5C08B}" srcId="{6CAF9595-EDBB-4E97-A887-0FD454A35D9E}" destId="{F94EDF15-6704-4BEB-8B8D-33A1DC32A567}" srcOrd="2" destOrd="0" parTransId="{750E71BF-B189-4A26-96A6-A204140E0720}" sibTransId="{019685A4-A346-4BB6-834F-EEC0D00654F5}"/>
    <dgm:cxn modelId="{F92FA056-79BA-410F-A674-F51857969020}" srcId="{6CAF9595-EDBB-4E97-A887-0FD454A35D9E}" destId="{824AFE60-5EA8-4DD8-9783-7EF326BC291E}" srcOrd="1" destOrd="0" parTransId="{89125C1A-472F-4CB8-9D4A-DE9A287A09B1}" sibTransId="{15F66BFB-1F78-4055-BCF6-2E4E4A20DB15}"/>
    <dgm:cxn modelId="{24C48E97-F1E8-454B-8D0A-FEE0127A28C4}" type="presOf" srcId="{824AFE60-5EA8-4DD8-9783-7EF326BC291E}" destId="{83F9186D-568F-4880-9899-2FAE1C83C4F9}" srcOrd="1" destOrd="0" presId="urn:microsoft.com/office/officeart/2005/8/layout/list1"/>
    <dgm:cxn modelId="{2FE7DAA6-94C6-4184-9534-9E774749A296}" type="presOf" srcId="{6CAF9595-EDBB-4E97-A887-0FD454A35D9E}" destId="{FF5C99D9-0DD4-4AAF-97A6-25BA99EE307D}" srcOrd="0" destOrd="0" presId="urn:microsoft.com/office/officeart/2005/8/layout/list1"/>
    <dgm:cxn modelId="{103DFDAE-576D-48AA-B992-8BE1100A63A7}" srcId="{6CAF9595-EDBB-4E97-A887-0FD454A35D9E}" destId="{7E1E5815-E005-4208-8BBF-2C3896D00CD1}" srcOrd="3" destOrd="0" parTransId="{65A86E6A-7555-4576-9D6B-E4D2650DA73E}" sibTransId="{0B168C37-76A2-4F32-AF50-85D908782A08}"/>
    <dgm:cxn modelId="{5A952DBC-8035-41B4-9B46-405A82E4CEFE}" type="presOf" srcId="{F94EDF15-6704-4BEB-8B8D-33A1DC32A567}" destId="{DFE54D1D-C86E-487A-852F-42BEF9FB3ABB}" srcOrd="1" destOrd="0" presId="urn:microsoft.com/office/officeart/2005/8/layout/list1"/>
    <dgm:cxn modelId="{6214CDC8-A021-4CFD-8CFD-9E716ED5682A}" srcId="{6CAF9595-EDBB-4E97-A887-0FD454A35D9E}" destId="{FE5B74C5-EBDB-48A1-8175-543B156CDCF4}" srcOrd="0" destOrd="0" parTransId="{DDEC0D04-3E19-4B3D-B233-C6EA85FF951D}" sibTransId="{1A808F04-EB89-4204-AC46-CD17691D9EB0}"/>
    <dgm:cxn modelId="{3F6217DF-84F0-4BE5-81F6-C196FC219986}" type="presOf" srcId="{FE5B74C5-EBDB-48A1-8175-543B156CDCF4}" destId="{55FFBB32-DCA3-4E13-8D10-3EFBBD4237F0}" srcOrd="1" destOrd="0" presId="urn:microsoft.com/office/officeart/2005/8/layout/list1"/>
    <dgm:cxn modelId="{A05E8EF3-9347-48FB-AC76-ECA754A5D995}" type="presOf" srcId="{7E1E5815-E005-4208-8BBF-2C3896D00CD1}" destId="{68046289-215C-4806-A4D1-C289E40C7C81}" srcOrd="0" destOrd="0" presId="urn:microsoft.com/office/officeart/2005/8/layout/list1"/>
    <dgm:cxn modelId="{779DFF96-3E11-402F-97DF-0325B2EC9A2C}" type="presParOf" srcId="{FF5C99D9-0DD4-4AAF-97A6-25BA99EE307D}" destId="{5456EE35-AA19-426C-8752-639494C288F6}" srcOrd="0" destOrd="0" presId="urn:microsoft.com/office/officeart/2005/8/layout/list1"/>
    <dgm:cxn modelId="{1FC54872-4439-47A2-9BFF-DED2A64FF17D}" type="presParOf" srcId="{5456EE35-AA19-426C-8752-639494C288F6}" destId="{EB276217-F374-457D-AD14-58B3B26EEE15}" srcOrd="0" destOrd="0" presId="urn:microsoft.com/office/officeart/2005/8/layout/list1"/>
    <dgm:cxn modelId="{61091A73-28A4-4527-AA16-F985D21956FD}" type="presParOf" srcId="{5456EE35-AA19-426C-8752-639494C288F6}" destId="{55FFBB32-DCA3-4E13-8D10-3EFBBD4237F0}" srcOrd="1" destOrd="0" presId="urn:microsoft.com/office/officeart/2005/8/layout/list1"/>
    <dgm:cxn modelId="{7040C725-505D-4294-9466-1E56862FB152}" type="presParOf" srcId="{FF5C99D9-0DD4-4AAF-97A6-25BA99EE307D}" destId="{7777CD07-17BC-4A7C-8B73-9FCED64DEE13}" srcOrd="1" destOrd="0" presId="urn:microsoft.com/office/officeart/2005/8/layout/list1"/>
    <dgm:cxn modelId="{4780C2C8-967C-4C48-8CC0-BA5DE0BDC72C}" type="presParOf" srcId="{FF5C99D9-0DD4-4AAF-97A6-25BA99EE307D}" destId="{AF9CB0EE-390B-4458-A61B-F44B650A9939}" srcOrd="2" destOrd="0" presId="urn:microsoft.com/office/officeart/2005/8/layout/list1"/>
    <dgm:cxn modelId="{19A94137-70D3-405E-81EC-CAD3724ECFF4}" type="presParOf" srcId="{FF5C99D9-0DD4-4AAF-97A6-25BA99EE307D}" destId="{FA87E060-0CE8-44E4-A65B-3BC248EC11B9}" srcOrd="3" destOrd="0" presId="urn:microsoft.com/office/officeart/2005/8/layout/list1"/>
    <dgm:cxn modelId="{6870023E-28F8-440A-9160-A24A77657BD5}" type="presParOf" srcId="{FF5C99D9-0DD4-4AAF-97A6-25BA99EE307D}" destId="{DF1B9CC2-5E7B-4C87-898F-5B9B49B58282}" srcOrd="4" destOrd="0" presId="urn:microsoft.com/office/officeart/2005/8/layout/list1"/>
    <dgm:cxn modelId="{1D36FC0E-5ED7-4795-847D-4625A8065C03}" type="presParOf" srcId="{DF1B9CC2-5E7B-4C87-898F-5B9B49B58282}" destId="{E544F399-9ADE-4EA9-9B8D-A76FAF5FF86F}" srcOrd="0" destOrd="0" presId="urn:microsoft.com/office/officeart/2005/8/layout/list1"/>
    <dgm:cxn modelId="{59BA3C61-19FC-436E-9481-FFBEC6A57645}" type="presParOf" srcId="{DF1B9CC2-5E7B-4C87-898F-5B9B49B58282}" destId="{83F9186D-568F-4880-9899-2FAE1C83C4F9}" srcOrd="1" destOrd="0" presId="urn:microsoft.com/office/officeart/2005/8/layout/list1"/>
    <dgm:cxn modelId="{BAAA7B1E-6426-4B90-90E6-7BBAD14505D3}" type="presParOf" srcId="{FF5C99D9-0DD4-4AAF-97A6-25BA99EE307D}" destId="{AADD2306-3C09-407A-B9E1-37499EFF0AED}" srcOrd="5" destOrd="0" presId="urn:microsoft.com/office/officeart/2005/8/layout/list1"/>
    <dgm:cxn modelId="{C2E1E2CF-95B2-4631-934A-3F728B69BD5B}" type="presParOf" srcId="{FF5C99D9-0DD4-4AAF-97A6-25BA99EE307D}" destId="{67BA3DD6-6865-472F-B9DE-E210AEE8AF22}" srcOrd="6" destOrd="0" presId="urn:microsoft.com/office/officeart/2005/8/layout/list1"/>
    <dgm:cxn modelId="{F6195BDA-CFDF-4F24-9498-8368A9D601D5}" type="presParOf" srcId="{FF5C99D9-0DD4-4AAF-97A6-25BA99EE307D}" destId="{33351098-3051-4EB8-9E94-DDD441703A8B}" srcOrd="7" destOrd="0" presId="urn:microsoft.com/office/officeart/2005/8/layout/list1"/>
    <dgm:cxn modelId="{F74D5A4D-2EE8-49D6-BF22-A4C554C8C229}" type="presParOf" srcId="{FF5C99D9-0DD4-4AAF-97A6-25BA99EE307D}" destId="{82E12271-30DF-4305-AA80-92CD0F9B3669}" srcOrd="8" destOrd="0" presId="urn:microsoft.com/office/officeart/2005/8/layout/list1"/>
    <dgm:cxn modelId="{7380E5C3-899F-48ED-B34E-EC6A6D64FC74}" type="presParOf" srcId="{82E12271-30DF-4305-AA80-92CD0F9B3669}" destId="{52AFFE11-55FB-4F37-A5AB-B1471452F828}" srcOrd="0" destOrd="0" presId="urn:microsoft.com/office/officeart/2005/8/layout/list1"/>
    <dgm:cxn modelId="{4F800A59-512B-4EE9-BEA4-DFDD99AA3E61}" type="presParOf" srcId="{82E12271-30DF-4305-AA80-92CD0F9B3669}" destId="{DFE54D1D-C86E-487A-852F-42BEF9FB3ABB}" srcOrd="1" destOrd="0" presId="urn:microsoft.com/office/officeart/2005/8/layout/list1"/>
    <dgm:cxn modelId="{CD1D8150-658B-4143-B4F9-F10AFBB0DD73}" type="presParOf" srcId="{FF5C99D9-0DD4-4AAF-97A6-25BA99EE307D}" destId="{B181D80E-0C1A-46C6-9077-85592654B18D}" srcOrd="9" destOrd="0" presId="urn:microsoft.com/office/officeart/2005/8/layout/list1"/>
    <dgm:cxn modelId="{557084C0-109C-4C18-B0FF-B56831581EAD}" type="presParOf" srcId="{FF5C99D9-0DD4-4AAF-97A6-25BA99EE307D}" destId="{5101FD6B-B4EA-41FE-8FDF-EAF57128C6BA}" srcOrd="10" destOrd="0" presId="urn:microsoft.com/office/officeart/2005/8/layout/list1"/>
    <dgm:cxn modelId="{26AC1C79-0B06-4745-A4DF-9573018DCC86}" type="presParOf" srcId="{FF5C99D9-0DD4-4AAF-97A6-25BA99EE307D}" destId="{B95348A4-0949-4B70-9BE1-F922856FAE01}" srcOrd="11" destOrd="0" presId="urn:microsoft.com/office/officeart/2005/8/layout/list1"/>
    <dgm:cxn modelId="{77509710-6C43-4C56-813C-1B57717B541F}" type="presParOf" srcId="{FF5C99D9-0DD4-4AAF-97A6-25BA99EE307D}" destId="{F4B63675-4488-4372-B4C2-F62D49B9739A}" srcOrd="12" destOrd="0" presId="urn:microsoft.com/office/officeart/2005/8/layout/list1"/>
    <dgm:cxn modelId="{EEA17733-B5F1-452C-8B79-BAFA183291C8}" type="presParOf" srcId="{F4B63675-4488-4372-B4C2-F62D49B9739A}" destId="{68046289-215C-4806-A4D1-C289E40C7C81}" srcOrd="0" destOrd="0" presId="urn:microsoft.com/office/officeart/2005/8/layout/list1"/>
    <dgm:cxn modelId="{6F545FB9-0593-4AFF-A37C-D77E25C05847}" type="presParOf" srcId="{F4B63675-4488-4372-B4C2-F62D49B9739A}" destId="{ECB2A935-A9F0-40FB-9726-0044AA9119F6}" srcOrd="1" destOrd="0" presId="urn:microsoft.com/office/officeart/2005/8/layout/list1"/>
    <dgm:cxn modelId="{D056B797-FB01-46CD-879A-746852C9D6A0}" type="presParOf" srcId="{FF5C99D9-0DD4-4AAF-97A6-25BA99EE307D}" destId="{362E7904-1D03-4361-9216-F40127FE80E6}" srcOrd="13" destOrd="0" presId="urn:microsoft.com/office/officeart/2005/8/layout/list1"/>
    <dgm:cxn modelId="{03A94CAE-0731-4AB2-A643-56B7629F09E0}" type="presParOf" srcId="{FF5C99D9-0DD4-4AAF-97A6-25BA99EE307D}" destId="{C8F9158D-317C-4CED-8A7C-B1C35C2CB72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D6CE8-A2EE-4770-B827-C1BF67F5FA72}">
      <dsp:nvSpPr>
        <dsp:cNvPr id="0" name=""/>
        <dsp:cNvSpPr/>
      </dsp:nvSpPr>
      <dsp:spPr>
        <a:xfrm>
          <a:off x="0" y="501771"/>
          <a:ext cx="12479482"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03AF8-1B2F-4290-B382-54F6A8B2DDF5}">
      <dsp:nvSpPr>
        <dsp:cNvPr id="0" name=""/>
        <dsp:cNvSpPr/>
      </dsp:nvSpPr>
      <dsp:spPr>
        <a:xfrm>
          <a:off x="623974" y="14691"/>
          <a:ext cx="8735638"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86" tIns="0" rIns="330186" bIns="0" numCol="1" spcCol="1270" anchor="ctr" anchorCtr="0">
          <a:noAutofit/>
        </a:bodyPr>
        <a:lstStyle/>
        <a:p>
          <a:pPr marL="0" lvl="0" indent="0" algn="l" defTabSz="1466850">
            <a:lnSpc>
              <a:spcPct val="90000"/>
            </a:lnSpc>
            <a:spcBef>
              <a:spcPct val="0"/>
            </a:spcBef>
            <a:spcAft>
              <a:spcPct val="35000"/>
            </a:spcAft>
            <a:buNone/>
          </a:pPr>
          <a:r>
            <a:rPr lang="en-US" sz="3300" b="1" kern="1200" dirty="0"/>
            <a:t>Task Focused Mindset</a:t>
          </a:r>
        </a:p>
      </dsp:txBody>
      <dsp:txXfrm>
        <a:off x="671529" y="62246"/>
        <a:ext cx="8640528" cy="879050"/>
      </dsp:txXfrm>
    </dsp:sp>
    <dsp:sp modelId="{4964556A-6D82-4E3C-B856-66FBCCE78674}">
      <dsp:nvSpPr>
        <dsp:cNvPr id="0" name=""/>
        <dsp:cNvSpPr/>
      </dsp:nvSpPr>
      <dsp:spPr>
        <a:xfrm>
          <a:off x="0" y="1998651"/>
          <a:ext cx="12479482"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735DA-A9D7-4595-8831-4CD61157927B}">
      <dsp:nvSpPr>
        <dsp:cNvPr id="0" name=""/>
        <dsp:cNvSpPr/>
      </dsp:nvSpPr>
      <dsp:spPr>
        <a:xfrm>
          <a:off x="623974" y="1511571"/>
          <a:ext cx="8735638"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86" tIns="0" rIns="330186" bIns="0" numCol="1" spcCol="1270" anchor="ctr" anchorCtr="0">
          <a:noAutofit/>
        </a:bodyPr>
        <a:lstStyle/>
        <a:p>
          <a:pPr marL="0" lvl="0" indent="0" algn="l" defTabSz="1466850">
            <a:lnSpc>
              <a:spcPct val="90000"/>
            </a:lnSpc>
            <a:spcBef>
              <a:spcPct val="0"/>
            </a:spcBef>
            <a:spcAft>
              <a:spcPct val="35000"/>
            </a:spcAft>
            <a:buNone/>
          </a:pPr>
          <a:r>
            <a:rPr lang="en-US" sz="3300" b="1" kern="1200"/>
            <a:t>Unowned Problems</a:t>
          </a:r>
        </a:p>
      </dsp:txBody>
      <dsp:txXfrm>
        <a:off x="671529" y="1559126"/>
        <a:ext cx="8640528" cy="879050"/>
      </dsp:txXfrm>
    </dsp:sp>
    <dsp:sp modelId="{E6EEFBFC-1EFD-4415-BADE-6E62A82850CB}">
      <dsp:nvSpPr>
        <dsp:cNvPr id="0" name=""/>
        <dsp:cNvSpPr/>
      </dsp:nvSpPr>
      <dsp:spPr>
        <a:xfrm>
          <a:off x="0" y="3495531"/>
          <a:ext cx="12479482"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B7A50-BB47-4BE1-A35A-99FF65E3ABC2}">
      <dsp:nvSpPr>
        <dsp:cNvPr id="0" name=""/>
        <dsp:cNvSpPr/>
      </dsp:nvSpPr>
      <dsp:spPr>
        <a:xfrm>
          <a:off x="623974" y="3008451"/>
          <a:ext cx="8735638"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86" tIns="0" rIns="330186" bIns="0" numCol="1" spcCol="1270" anchor="ctr" anchorCtr="0">
          <a:noAutofit/>
        </a:bodyPr>
        <a:lstStyle/>
        <a:p>
          <a:pPr marL="0" lvl="0" indent="0" algn="l" defTabSz="1466850">
            <a:lnSpc>
              <a:spcPct val="90000"/>
            </a:lnSpc>
            <a:spcBef>
              <a:spcPct val="0"/>
            </a:spcBef>
            <a:spcAft>
              <a:spcPct val="35000"/>
            </a:spcAft>
            <a:buNone/>
          </a:pPr>
          <a:r>
            <a:rPr lang="en-US" sz="3300" b="1" kern="1200"/>
            <a:t>Decision Paralysis</a:t>
          </a:r>
        </a:p>
      </dsp:txBody>
      <dsp:txXfrm>
        <a:off x="671529" y="3056006"/>
        <a:ext cx="8640528" cy="879050"/>
      </dsp:txXfrm>
    </dsp:sp>
    <dsp:sp modelId="{CF833E37-B2D5-4054-83B4-ACC5E1D67368}">
      <dsp:nvSpPr>
        <dsp:cNvPr id="0" name=""/>
        <dsp:cNvSpPr/>
      </dsp:nvSpPr>
      <dsp:spPr>
        <a:xfrm>
          <a:off x="0" y="4992411"/>
          <a:ext cx="12479482"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5F892-E218-438A-B6DF-5C03AF1CA65F}">
      <dsp:nvSpPr>
        <dsp:cNvPr id="0" name=""/>
        <dsp:cNvSpPr/>
      </dsp:nvSpPr>
      <dsp:spPr>
        <a:xfrm>
          <a:off x="623974" y="4505331"/>
          <a:ext cx="8735638"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86" tIns="0" rIns="330186" bIns="0" numCol="1" spcCol="1270" anchor="ctr" anchorCtr="0">
          <a:noAutofit/>
        </a:bodyPr>
        <a:lstStyle/>
        <a:p>
          <a:pPr marL="0" lvl="0" indent="0" algn="l" defTabSz="1466850">
            <a:lnSpc>
              <a:spcPct val="90000"/>
            </a:lnSpc>
            <a:spcBef>
              <a:spcPct val="0"/>
            </a:spcBef>
            <a:spcAft>
              <a:spcPct val="35000"/>
            </a:spcAft>
            <a:buNone/>
          </a:pPr>
          <a:r>
            <a:rPr lang="en-US" sz="3300" b="1" kern="1200" dirty="0"/>
            <a:t>Declining Morale</a:t>
          </a:r>
        </a:p>
      </dsp:txBody>
      <dsp:txXfrm>
        <a:off x="671529" y="4552886"/>
        <a:ext cx="8640528" cy="879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6CEC9-BB17-4199-A7A3-875EF45FE16C}">
      <dsp:nvSpPr>
        <dsp:cNvPr id="0" name=""/>
        <dsp:cNvSpPr/>
      </dsp:nvSpPr>
      <dsp:spPr>
        <a:xfrm>
          <a:off x="1454656" y="1683"/>
          <a:ext cx="3634139" cy="3634139"/>
        </a:xfrm>
        <a:prstGeom prst="ellipse">
          <a:avLst/>
        </a:prstGeom>
        <a:solidFill>
          <a:schemeClr val="lt1">
            <a:alpha val="5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9999" tIns="43180" rIns="199999"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4">
                  <a:lumMod val="75000"/>
                </a:schemeClr>
              </a:solidFill>
            </a:rPr>
            <a:t>The Overworked Specialist</a:t>
          </a:r>
        </a:p>
      </dsp:txBody>
      <dsp:txXfrm>
        <a:off x="1986863" y="533890"/>
        <a:ext cx="2569725" cy="2569725"/>
      </dsp:txXfrm>
    </dsp:sp>
    <dsp:sp modelId="{0428A780-C4AE-485B-8435-FB562B2373FE}">
      <dsp:nvSpPr>
        <dsp:cNvPr id="0" name=""/>
        <dsp:cNvSpPr/>
      </dsp:nvSpPr>
      <dsp:spPr>
        <a:xfrm>
          <a:off x="5581257" y="847"/>
          <a:ext cx="3634139" cy="3634139"/>
        </a:xfrm>
        <a:prstGeom prst="ellipse">
          <a:avLst/>
        </a:prstGeom>
        <a:solidFill>
          <a:schemeClr val="lt1">
            <a:alpha val="5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9999" tIns="43180" rIns="199999"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4">
                  <a:lumMod val="75000"/>
                </a:schemeClr>
              </a:solidFill>
            </a:rPr>
            <a:t>The Authority Gap</a:t>
          </a:r>
        </a:p>
      </dsp:txBody>
      <dsp:txXfrm>
        <a:off x="6113464" y="533054"/>
        <a:ext cx="2569725" cy="2569725"/>
      </dsp:txXfrm>
    </dsp:sp>
    <dsp:sp modelId="{E6E447FF-EDA6-47E3-A146-3816EFFC357C}">
      <dsp:nvSpPr>
        <dsp:cNvPr id="0" name=""/>
        <dsp:cNvSpPr/>
      </dsp:nvSpPr>
      <dsp:spPr>
        <a:xfrm>
          <a:off x="9686127" y="847"/>
          <a:ext cx="3634139" cy="3634139"/>
        </a:xfrm>
        <a:prstGeom prst="ellipse">
          <a:avLst/>
        </a:prstGeom>
        <a:solidFill>
          <a:schemeClr val="lt1">
            <a:alpha val="5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9999" tIns="43180" rIns="199999" bIns="4318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4">
                  <a:lumMod val="75000"/>
                </a:schemeClr>
              </a:solidFill>
            </a:rPr>
            <a:t>The Process Advocate</a:t>
          </a:r>
        </a:p>
      </dsp:txBody>
      <dsp:txXfrm>
        <a:off x="10218334" y="533054"/>
        <a:ext cx="2569725" cy="25697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C9DFD-0466-40CD-9843-EE1DC3D14BD6}">
      <dsp:nvSpPr>
        <dsp:cNvPr id="0" name=""/>
        <dsp:cNvSpPr/>
      </dsp:nvSpPr>
      <dsp:spPr>
        <a:xfrm>
          <a:off x="4951" y="0"/>
          <a:ext cx="6033042" cy="113412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Listen first </a:t>
          </a:r>
        </a:p>
      </dsp:txBody>
      <dsp:txXfrm>
        <a:off x="572012" y="0"/>
        <a:ext cx="4898921" cy="1134121"/>
      </dsp:txXfrm>
    </dsp:sp>
    <dsp:sp modelId="{5AA9AC47-1F9B-4872-BDFA-4F06C31EC423}">
      <dsp:nvSpPr>
        <dsp:cNvPr id="0" name=""/>
        <dsp:cNvSpPr/>
      </dsp:nvSpPr>
      <dsp:spPr>
        <a:xfrm>
          <a:off x="5434690" y="0"/>
          <a:ext cx="6033042" cy="113412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Reframe their concerns</a:t>
          </a:r>
        </a:p>
      </dsp:txBody>
      <dsp:txXfrm>
        <a:off x="6001751" y="0"/>
        <a:ext cx="4898921" cy="1134121"/>
      </dsp:txXfrm>
    </dsp:sp>
    <dsp:sp modelId="{35AA7630-10FF-40F5-9915-990CA0B8BE14}">
      <dsp:nvSpPr>
        <dsp:cNvPr id="0" name=""/>
        <dsp:cNvSpPr/>
      </dsp:nvSpPr>
      <dsp:spPr>
        <a:xfrm>
          <a:off x="10864429" y="0"/>
          <a:ext cx="6033042" cy="113412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Offer support, coaching and structure</a:t>
          </a:r>
        </a:p>
      </dsp:txBody>
      <dsp:txXfrm>
        <a:off x="11431490" y="0"/>
        <a:ext cx="4898921" cy="11341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01468-6A25-4376-A287-1BA547D581B6}">
      <dsp:nvSpPr>
        <dsp:cNvPr id="0" name=""/>
        <dsp:cNvSpPr/>
      </dsp:nvSpPr>
      <dsp:spPr>
        <a:xfrm>
          <a:off x="12898314" y="1297949"/>
          <a:ext cx="3438695" cy="3438871"/>
        </a:xfrm>
        <a:prstGeom prst="ellipse">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F0478-C2FE-45A4-A63B-8390C077CFB0}">
      <dsp:nvSpPr>
        <dsp:cNvPr id="0" name=""/>
        <dsp:cNvSpPr/>
      </dsp:nvSpPr>
      <dsp:spPr>
        <a:xfrm>
          <a:off x="13013331" y="1412598"/>
          <a:ext cx="3210137" cy="3209572"/>
        </a:xfrm>
        <a:prstGeom prst="ellipse">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75000"/>
                </a:schemeClr>
              </a:solidFill>
            </a:rPr>
            <a:t>Problem Ownership</a:t>
          </a:r>
        </a:p>
      </dsp:txBody>
      <dsp:txXfrm>
        <a:off x="13471922" y="1871194"/>
        <a:ext cx="2292955" cy="2292379"/>
      </dsp:txXfrm>
    </dsp:sp>
    <dsp:sp modelId="{0574DD95-8C6D-4D9E-BA81-8044721C38C7}">
      <dsp:nvSpPr>
        <dsp:cNvPr id="0" name=""/>
        <dsp:cNvSpPr/>
      </dsp:nvSpPr>
      <dsp:spPr>
        <a:xfrm rot="2700000">
          <a:off x="9329829" y="1297707"/>
          <a:ext cx="3438751" cy="3438751"/>
        </a:xfrm>
        <a:prstGeom prst="teardrop">
          <a:avLst>
            <a:gd name="adj" fmla="val 100000"/>
          </a:avLst>
        </a:prstGeom>
        <a:solidFill>
          <a:schemeClr val="accent4">
            <a:shade val="80000"/>
            <a:hueOff val="-58853"/>
            <a:satOff val="-1455"/>
            <a:lumOff val="83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88458-A437-4B02-943B-1333E856603D}">
      <dsp:nvSpPr>
        <dsp:cNvPr id="0" name=""/>
        <dsp:cNvSpPr/>
      </dsp:nvSpPr>
      <dsp:spPr>
        <a:xfrm>
          <a:off x="9459619" y="1412598"/>
          <a:ext cx="3210137" cy="3209572"/>
        </a:xfrm>
        <a:prstGeom prst="ellipse">
          <a:avLst/>
        </a:prstGeom>
        <a:solidFill>
          <a:schemeClr val="lt1">
            <a:alpha val="90000"/>
            <a:hueOff val="0"/>
            <a:satOff val="0"/>
            <a:lumOff val="0"/>
            <a:alphaOff val="0"/>
          </a:schemeClr>
        </a:solidFill>
        <a:ln w="25400" cap="flat" cmpd="sng" algn="ctr">
          <a:solidFill>
            <a:schemeClr val="accent4">
              <a:shade val="80000"/>
              <a:hueOff val="-58853"/>
              <a:satOff val="-1455"/>
              <a:lumOff val="8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75000"/>
                </a:schemeClr>
              </a:solidFill>
            </a:rPr>
            <a:t>Systems Thinking</a:t>
          </a:r>
        </a:p>
      </dsp:txBody>
      <dsp:txXfrm>
        <a:off x="9918210" y="1871194"/>
        <a:ext cx="2292955" cy="2292379"/>
      </dsp:txXfrm>
    </dsp:sp>
    <dsp:sp modelId="{CBFCEB08-4F40-474F-85F2-B85994A9AE34}">
      <dsp:nvSpPr>
        <dsp:cNvPr id="0" name=""/>
        <dsp:cNvSpPr/>
      </dsp:nvSpPr>
      <dsp:spPr>
        <a:xfrm rot="2700000">
          <a:off x="5790863" y="1297707"/>
          <a:ext cx="3438751" cy="3438751"/>
        </a:xfrm>
        <a:prstGeom prst="teardrop">
          <a:avLst>
            <a:gd name="adj" fmla="val 100000"/>
          </a:avLst>
        </a:prstGeom>
        <a:solidFill>
          <a:schemeClr val="accent4">
            <a:shade val="80000"/>
            <a:hueOff val="-117705"/>
            <a:satOff val="-2910"/>
            <a:lumOff val="16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28D61-3FEC-479D-8BD4-17095A9CFC15}">
      <dsp:nvSpPr>
        <dsp:cNvPr id="0" name=""/>
        <dsp:cNvSpPr/>
      </dsp:nvSpPr>
      <dsp:spPr>
        <a:xfrm>
          <a:off x="5905907" y="1412598"/>
          <a:ext cx="3210137" cy="3209572"/>
        </a:xfrm>
        <a:prstGeom prst="ellipse">
          <a:avLst/>
        </a:prstGeom>
        <a:solidFill>
          <a:schemeClr val="lt1">
            <a:alpha val="90000"/>
            <a:hueOff val="0"/>
            <a:satOff val="0"/>
            <a:lumOff val="0"/>
            <a:alphaOff val="0"/>
          </a:schemeClr>
        </a:solidFill>
        <a:ln w="25400" cap="flat" cmpd="sng" algn="ctr">
          <a:solidFill>
            <a:schemeClr val="accent4">
              <a:shade val="80000"/>
              <a:hueOff val="-117705"/>
              <a:satOff val="-2910"/>
              <a:lumOff val="166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75000"/>
                </a:schemeClr>
              </a:solidFill>
            </a:rPr>
            <a:t>Communication Skills</a:t>
          </a:r>
        </a:p>
      </dsp:txBody>
      <dsp:txXfrm>
        <a:off x="6364498" y="1871194"/>
        <a:ext cx="2292955" cy="2292379"/>
      </dsp:txXfrm>
    </dsp:sp>
    <dsp:sp modelId="{5C0F7B3A-D4DB-45BF-BCE4-22195092E935}">
      <dsp:nvSpPr>
        <dsp:cNvPr id="0" name=""/>
        <dsp:cNvSpPr/>
      </dsp:nvSpPr>
      <dsp:spPr>
        <a:xfrm rot="2700000">
          <a:off x="2237151" y="1297707"/>
          <a:ext cx="3438751" cy="3438751"/>
        </a:xfrm>
        <a:prstGeom prst="teardrop">
          <a:avLst>
            <a:gd name="adj" fmla="val 100000"/>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E4598-13EE-4F80-BEB5-2730574C5914}">
      <dsp:nvSpPr>
        <dsp:cNvPr id="0" name=""/>
        <dsp:cNvSpPr/>
      </dsp:nvSpPr>
      <dsp:spPr>
        <a:xfrm>
          <a:off x="2352196" y="1412598"/>
          <a:ext cx="3210137" cy="3209572"/>
        </a:xfrm>
        <a:prstGeom prst="ellipse">
          <a:avLst/>
        </a:prstGeom>
        <a:solidFill>
          <a:schemeClr val="lt1">
            <a:alpha val="90000"/>
            <a:hueOff val="0"/>
            <a:satOff val="0"/>
            <a:lumOff val="0"/>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75000"/>
                </a:schemeClr>
              </a:solidFill>
            </a:rPr>
            <a:t>Self-Awareness</a:t>
          </a:r>
        </a:p>
      </dsp:txBody>
      <dsp:txXfrm>
        <a:off x="2810787" y="1871194"/>
        <a:ext cx="2292955" cy="22923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981C-9A90-4871-AEF8-5809528311D3}">
      <dsp:nvSpPr>
        <dsp:cNvPr id="0" name=""/>
        <dsp:cNvSpPr/>
      </dsp:nvSpPr>
      <dsp:spPr>
        <a:xfrm>
          <a:off x="1161593" y="0"/>
          <a:ext cx="2758875" cy="2069156"/>
        </a:xfrm>
        <a:prstGeom prst="up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050B4-E025-433C-BF96-704049EC33A1}">
      <dsp:nvSpPr>
        <dsp:cNvPr id="0" name=""/>
        <dsp:cNvSpPr/>
      </dsp:nvSpPr>
      <dsp:spPr>
        <a:xfrm>
          <a:off x="4003235" y="0"/>
          <a:ext cx="7626806" cy="20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accent4">
                  <a:lumMod val="75000"/>
                </a:schemeClr>
              </a:solidFill>
            </a:rPr>
            <a:t>Behaviors that Build Shared Accountability</a:t>
          </a:r>
        </a:p>
      </dsp:txBody>
      <dsp:txXfrm>
        <a:off x="4003235" y="0"/>
        <a:ext cx="7626806" cy="2069156"/>
      </dsp:txXfrm>
    </dsp:sp>
    <dsp:sp modelId="{26218C7E-7F35-4E54-9D0E-50172FDD5BE8}">
      <dsp:nvSpPr>
        <dsp:cNvPr id="0" name=""/>
        <dsp:cNvSpPr/>
      </dsp:nvSpPr>
      <dsp:spPr>
        <a:xfrm>
          <a:off x="1989255" y="2241586"/>
          <a:ext cx="2758875" cy="2069156"/>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9C71-D73D-4398-B34E-9BBD98E6AD66}">
      <dsp:nvSpPr>
        <dsp:cNvPr id="0" name=""/>
        <dsp:cNvSpPr/>
      </dsp:nvSpPr>
      <dsp:spPr>
        <a:xfrm>
          <a:off x="4830897" y="2241586"/>
          <a:ext cx="7626806" cy="20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accent4">
                  <a:lumMod val="75000"/>
                </a:schemeClr>
              </a:solidFill>
            </a:rPr>
            <a:t>Behaviors that Block Shared Accountability</a:t>
          </a:r>
        </a:p>
      </dsp:txBody>
      <dsp:txXfrm>
        <a:off x="4830897" y="2241586"/>
        <a:ext cx="7626806" cy="20691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60657-AE7B-4178-85FE-CB1E8EBFB136}">
      <dsp:nvSpPr>
        <dsp:cNvPr id="0" name=""/>
        <dsp:cNvSpPr/>
      </dsp:nvSpPr>
      <dsp:spPr>
        <a:xfrm>
          <a:off x="0" y="0"/>
          <a:ext cx="4724786" cy="472478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8A1F9-AD77-425B-8E86-3723E125B16B}">
      <dsp:nvSpPr>
        <dsp:cNvPr id="0" name=""/>
        <dsp:cNvSpPr/>
      </dsp:nvSpPr>
      <dsp:spPr>
        <a:xfrm>
          <a:off x="2362393" y="0"/>
          <a:ext cx="13056231" cy="472478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4">
                  <a:lumMod val="75000"/>
                </a:schemeClr>
              </a:solidFill>
            </a:rPr>
            <a:t>Project Ownership Is a Team Sport</a:t>
          </a:r>
          <a:endParaRPr lang="en-US" sz="3200" kern="1200" dirty="0">
            <a:solidFill>
              <a:schemeClr val="accent4">
                <a:lumMod val="75000"/>
              </a:schemeClr>
            </a:solidFill>
          </a:endParaRPr>
        </a:p>
      </dsp:txBody>
      <dsp:txXfrm>
        <a:off x="2362393" y="0"/>
        <a:ext cx="13056231" cy="1004017"/>
      </dsp:txXfrm>
    </dsp:sp>
    <dsp:sp modelId="{B593C69A-D4D2-429C-908E-D26C35CE2126}">
      <dsp:nvSpPr>
        <dsp:cNvPr id="0" name=""/>
        <dsp:cNvSpPr/>
      </dsp:nvSpPr>
      <dsp:spPr>
        <a:xfrm>
          <a:off x="620128" y="1004017"/>
          <a:ext cx="3484530" cy="348453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8741A-AC69-4E20-9FA9-1AA9F4414696}">
      <dsp:nvSpPr>
        <dsp:cNvPr id="0" name=""/>
        <dsp:cNvSpPr/>
      </dsp:nvSpPr>
      <dsp:spPr>
        <a:xfrm>
          <a:off x="2362393" y="1004017"/>
          <a:ext cx="13056231" cy="348453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4">
                  <a:lumMod val="75000"/>
                </a:schemeClr>
              </a:solidFill>
            </a:rPr>
            <a:t>Start Early With Kickoffs and Team Charters</a:t>
          </a:r>
          <a:endParaRPr lang="en-US" sz="3200" kern="1200" dirty="0">
            <a:solidFill>
              <a:schemeClr val="accent4">
                <a:lumMod val="75000"/>
              </a:schemeClr>
            </a:solidFill>
          </a:endParaRPr>
        </a:p>
      </dsp:txBody>
      <dsp:txXfrm>
        <a:off x="2362393" y="1004017"/>
        <a:ext cx="13056231" cy="1004017"/>
      </dsp:txXfrm>
    </dsp:sp>
    <dsp:sp modelId="{EB1AAF14-3AFC-4EAA-AE80-39123B114A58}">
      <dsp:nvSpPr>
        <dsp:cNvPr id="0" name=""/>
        <dsp:cNvSpPr/>
      </dsp:nvSpPr>
      <dsp:spPr>
        <a:xfrm>
          <a:off x="1240256" y="2008034"/>
          <a:ext cx="2244273" cy="2244273"/>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3DDE3-F736-482F-9590-3EA3776F6F5E}">
      <dsp:nvSpPr>
        <dsp:cNvPr id="0" name=""/>
        <dsp:cNvSpPr/>
      </dsp:nvSpPr>
      <dsp:spPr>
        <a:xfrm>
          <a:off x="2362393" y="2008034"/>
          <a:ext cx="13056231" cy="224427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4">
                  <a:lumMod val="75000"/>
                </a:schemeClr>
              </a:solidFill>
            </a:rPr>
            <a:t>Coach for Outcomes, Not Just Activity</a:t>
          </a:r>
          <a:endParaRPr lang="en-US" sz="3200" kern="1200" dirty="0">
            <a:solidFill>
              <a:schemeClr val="accent4">
                <a:lumMod val="75000"/>
              </a:schemeClr>
            </a:solidFill>
          </a:endParaRPr>
        </a:p>
      </dsp:txBody>
      <dsp:txXfrm>
        <a:off x="2362393" y="2008034"/>
        <a:ext cx="13056231" cy="1004017"/>
      </dsp:txXfrm>
    </dsp:sp>
    <dsp:sp modelId="{E5EA3C55-08BF-4DF9-A4DB-BA6101432D4C}">
      <dsp:nvSpPr>
        <dsp:cNvPr id="0" name=""/>
        <dsp:cNvSpPr/>
      </dsp:nvSpPr>
      <dsp:spPr>
        <a:xfrm>
          <a:off x="1860384" y="3012051"/>
          <a:ext cx="1004017" cy="10040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6BD61-981C-486E-A442-197AA1ADB2FB}">
      <dsp:nvSpPr>
        <dsp:cNvPr id="0" name=""/>
        <dsp:cNvSpPr/>
      </dsp:nvSpPr>
      <dsp:spPr>
        <a:xfrm>
          <a:off x="2362393" y="3012051"/>
          <a:ext cx="13056231" cy="10040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4">
                  <a:lumMod val="75000"/>
                </a:schemeClr>
              </a:solidFill>
            </a:rPr>
            <a:t>Use Retrospectives to Keep Ownership Visible</a:t>
          </a:r>
          <a:endParaRPr lang="en-US" sz="3200" kern="1200" dirty="0">
            <a:solidFill>
              <a:schemeClr val="accent4">
                <a:lumMod val="75000"/>
              </a:schemeClr>
            </a:solidFill>
          </a:endParaRPr>
        </a:p>
      </dsp:txBody>
      <dsp:txXfrm>
        <a:off x="2362393" y="3012051"/>
        <a:ext cx="13056231" cy="1004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4B5E6-6CF0-4529-86A3-3E365BF7AD72}">
      <dsp:nvSpPr>
        <dsp:cNvPr id="0" name=""/>
        <dsp:cNvSpPr/>
      </dsp:nvSpPr>
      <dsp:spPr>
        <a:xfrm>
          <a:off x="718817" y="705015"/>
          <a:ext cx="12938715" cy="117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b="1" kern="1200" dirty="0">
              <a:solidFill>
                <a:schemeClr val="accent4">
                  <a:lumMod val="75000"/>
                </a:schemeClr>
              </a:solidFill>
            </a:rPr>
            <a:t>1. Define Success by Outcomes</a:t>
          </a:r>
          <a:endParaRPr lang="en-US" sz="4000" kern="1200" dirty="0">
            <a:solidFill>
              <a:schemeClr val="accent4">
                <a:lumMod val="75000"/>
              </a:schemeClr>
            </a:solidFill>
          </a:endParaRPr>
        </a:p>
      </dsp:txBody>
      <dsp:txXfrm>
        <a:off x="718817" y="705015"/>
        <a:ext cx="12938715" cy="1176246"/>
      </dsp:txXfrm>
    </dsp:sp>
    <dsp:sp modelId="{232C5000-3942-4111-9E12-69E21E55FC7E}">
      <dsp:nvSpPr>
        <dsp:cNvPr id="0" name=""/>
        <dsp:cNvSpPr/>
      </dsp:nvSpPr>
      <dsp:spPr>
        <a:xfrm>
          <a:off x="718817"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B3BA480-0A5B-4EF4-B70E-5035D75BCC91}">
      <dsp:nvSpPr>
        <dsp:cNvPr id="0" name=""/>
        <dsp:cNvSpPr/>
      </dsp:nvSpPr>
      <dsp:spPr>
        <a:xfrm>
          <a:off x="2544613"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B76920E-7F12-4CDD-9F23-82E52D62B98A}">
      <dsp:nvSpPr>
        <dsp:cNvPr id="0" name=""/>
        <dsp:cNvSpPr/>
      </dsp:nvSpPr>
      <dsp:spPr>
        <a:xfrm>
          <a:off x="4370410"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115C0FE-7C31-4BE1-B2FE-EBA6C19D77E7}">
      <dsp:nvSpPr>
        <dsp:cNvPr id="0" name=""/>
        <dsp:cNvSpPr/>
      </dsp:nvSpPr>
      <dsp:spPr>
        <a:xfrm>
          <a:off x="6196206"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12CD02-D117-4594-A8AB-48C4671E4C6C}">
      <dsp:nvSpPr>
        <dsp:cNvPr id="0" name=""/>
        <dsp:cNvSpPr/>
      </dsp:nvSpPr>
      <dsp:spPr>
        <a:xfrm>
          <a:off x="8022003"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0F0031D-BC77-4B52-818E-69EC0284FF80}">
      <dsp:nvSpPr>
        <dsp:cNvPr id="0" name=""/>
        <dsp:cNvSpPr/>
      </dsp:nvSpPr>
      <dsp:spPr>
        <a:xfrm>
          <a:off x="9847799"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53D1A4-FFD9-430D-8978-57217F6BB6FE}">
      <dsp:nvSpPr>
        <dsp:cNvPr id="0" name=""/>
        <dsp:cNvSpPr/>
      </dsp:nvSpPr>
      <dsp:spPr>
        <a:xfrm>
          <a:off x="11673596" y="1881261"/>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25A8F72-AA44-4276-A059-34F3F7E8136C}">
      <dsp:nvSpPr>
        <dsp:cNvPr id="0" name=""/>
        <dsp:cNvSpPr/>
      </dsp:nvSpPr>
      <dsp:spPr>
        <a:xfrm>
          <a:off x="718817" y="2323366"/>
          <a:ext cx="12938715" cy="117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b="1" kern="1200" dirty="0">
              <a:solidFill>
                <a:schemeClr val="accent4">
                  <a:lumMod val="75000"/>
                </a:schemeClr>
              </a:solidFill>
            </a:rPr>
            <a:t>2. Clarify Decision-Making</a:t>
          </a:r>
          <a:endParaRPr lang="en-US" sz="4000" kern="1200" dirty="0">
            <a:solidFill>
              <a:schemeClr val="accent4">
                <a:lumMod val="75000"/>
              </a:schemeClr>
            </a:solidFill>
          </a:endParaRPr>
        </a:p>
      </dsp:txBody>
      <dsp:txXfrm>
        <a:off x="718817" y="2323366"/>
        <a:ext cx="12938715" cy="1176246"/>
      </dsp:txXfrm>
    </dsp:sp>
    <dsp:sp modelId="{036A5B60-19DB-4C07-B46F-0CC2472DA090}">
      <dsp:nvSpPr>
        <dsp:cNvPr id="0" name=""/>
        <dsp:cNvSpPr/>
      </dsp:nvSpPr>
      <dsp:spPr>
        <a:xfrm>
          <a:off x="718817"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9AFCF1C-0421-4DA6-A761-430D54E1DE27}">
      <dsp:nvSpPr>
        <dsp:cNvPr id="0" name=""/>
        <dsp:cNvSpPr/>
      </dsp:nvSpPr>
      <dsp:spPr>
        <a:xfrm>
          <a:off x="2544613"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57C016-0DAE-4D67-9CE6-58B19EE62446}">
      <dsp:nvSpPr>
        <dsp:cNvPr id="0" name=""/>
        <dsp:cNvSpPr/>
      </dsp:nvSpPr>
      <dsp:spPr>
        <a:xfrm>
          <a:off x="4370410"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B73E5C5-8257-4469-8288-9E0A59C48ECF}">
      <dsp:nvSpPr>
        <dsp:cNvPr id="0" name=""/>
        <dsp:cNvSpPr/>
      </dsp:nvSpPr>
      <dsp:spPr>
        <a:xfrm>
          <a:off x="6196206"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47A88AB-7ECE-43EB-8A9A-D5F266114189}">
      <dsp:nvSpPr>
        <dsp:cNvPr id="0" name=""/>
        <dsp:cNvSpPr/>
      </dsp:nvSpPr>
      <dsp:spPr>
        <a:xfrm>
          <a:off x="8022003"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82CF741-FF42-453A-91B0-C7ABF0BE0045}">
      <dsp:nvSpPr>
        <dsp:cNvPr id="0" name=""/>
        <dsp:cNvSpPr/>
      </dsp:nvSpPr>
      <dsp:spPr>
        <a:xfrm>
          <a:off x="9847799"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5F517FC-EC01-4E1E-B411-9C5C0F410B22}">
      <dsp:nvSpPr>
        <dsp:cNvPr id="0" name=""/>
        <dsp:cNvSpPr/>
      </dsp:nvSpPr>
      <dsp:spPr>
        <a:xfrm>
          <a:off x="11673596" y="3499612"/>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593B519-CDE6-4ED6-8672-40BA760FE7AD}">
      <dsp:nvSpPr>
        <dsp:cNvPr id="0" name=""/>
        <dsp:cNvSpPr/>
      </dsp:nvSpPr>
      <dsp:spPr>
        <a:xfrm>
          <a:off x="718817" y="3941717"/>
          <a:ext cx="12938715" cy="117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b="1" kern="1200" dirty="0">
              <a:solidFill>
                <a:schemeClr val="accent4">
                  <a:lumMod val="75000"/>
                </a:schemeClr>
              </a:solidFill>
            </a:rPr>
            <a:t>3. Use Ownership Language Early</a:t>
          </a:r>
          <a:endParaRPr lang="en-US" sz="4000" kern="1200" dirty="0">
            <a:solidFill>
              <a:schemeClr val="accent4">
                <a:lumMod val="75000"/>
              </a:schemeClr>
            </a:solidFill>
          </a:endParaRPr>
        </a:p>
      </dsp:txBody>
      <dsp:txXfrm>
        <a:off x="718817" y="3941717"/>
        <a:ext cx="12938715" cy="1176246"/>
      </dsp:txXfrm>
    </dsp:sp>
    <dsp:sp modelId="{9D8740E5-27B3-47C2-8FA2-2D479B855706}">
      <dsp:nvSpPr>
        <dsp:cNvPr id="0" name=""/>
        <dsp:cNvSpPr/>
      </dsp:nvSpPr>
      <dsp:spPr>
        <a:xfrm>
          <a:off x="718817"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BFEB2C7-0997-423F-95C9-B14ADCB6D9ED}">
      <dsp:nvSpPr>
        <dsp:cNvPr id="0" name=""/>
        <dsp:cNvSpPr/>
      </dsp:nvSpPr>
      <dsp:spPr>
        <a:xfrm>
          <a:off x="2544613"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2C5BFD-53D4-4638-9CAE-3B4E9A193B07}">
      <dsp:nvSpPr>
        <dsp:cNvPr id="0" name=""/>
        <dsp:cNvSpPr/>
      </dsp:nvSpPr>
      <dsp:spPr>
        <a:xfrm>
          <a:off x="4370410"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D995DC4-2660-4639-827E-7DF41A3F782D}">
      <dsp:nvSpPr>
        <dsp:cNvPr id="0" name=""/>
        <dsp:cNvSpPr/>
      </dsp:nvSpPr>
      <dsp:spPr>
        <a:xfrm>
          <a:off x="6196206"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8F2CAB-FADA-469F-B23F-6E4BDB795F4A}">
      <dsp:nvSpPr>
        <dsp:cNvPr id="0" name=""/>
        <dsp:cNvSpPr/>
      </dsp:nvSpPr>
      <dsp:spPr>
        <a:xfrm>
          <a:off x="8022003"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939AC45-15D5-446F-872E-48B274AE4C60}">
      <dsp:nvSpPr>
        <dsp:cNvPr id="0" name=""/>
        <dsp:cNvSpPr/>
      </dsp:nvSpPr>
      <dsp:spPr>
        <a:xfrm>
          <a:off x="9847799"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8CDE3FF-CD89-42B5-AF65-BCD2D183354C}">
      <dsp:nvSpPr>
        <dsp:cNvPr id="0" name=""/>
        <dsp:cNvSpPr/>
      </dsp:nvSpPr>
      <dsp:spPr>
        <a:xfrm>
          <a:off x="11673596" y="5117963"/>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8E5400E-3A97-496F-8CBC-9A1DF559E3C7}">
      <dsp:nvSpPr>
        <dsp:cNvPr id="0" name=""/>
        <dsp:cNvSpPr/>
      </dsp:nvSpPr>
      <dsp:spPr>
        <a:xfrm>
          <a:off x="718817" y="5560068"/>
          <a:ext cx="12938715" cy="117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marL="0" lvl="0" indent="0" algn="l" defTabSz="1778000">
            <a:lnSpc>
              <a:spcPct val="90000"/>
            </a:lnSpc>
            <a:spcBef>
              <a:spcPct val="0"/>
            </a:spcBef>
            <a:spcAft>
              <a:spcPct val="35000"/>
            </a:spcAft>
            <a:buNone/>
          </a:pPr>
          <a:r>
            <a:rPr lang="en-US" sz="4000" b="1" kern="1200" dirty="0">
              <a:solidFill>
                <a:schemeClr val="accent4">
                  <a:lumMod val="75000"/>
                </a:schemeClr>
              </a:solidFill>
            </a:rPr>
            <a:t>4. Tackle Risks Together</a:t>
          </a:r>
          <a:endParaRPr lang="en-US" sz="4000" kern="1200" dirty="0">
            <a:solidFill>
              <a:schemeClr val="accent4">
                <a:lumMod val="75000"/>
              </a:schemeClr>
            </a:solidFill>
          </a:endParaRPr>
        </a:p>
      </dsp:txBody>
      <dsp:txXfrm>
        <a:off x="718817" y="5560068"/>
        <a:ext cx="12938715" cy="1176246"/>
      </dsp:txXfrm>
    </dsp:sp>
    <dsp:sp modelId="{8EA15350-2BBC-46B5-B3FB-21423B6BFA25}">
      <dsp:nvSpPr>
        <dsp:cNvPr id="0" name=""/>
        <dsp:cNvSpPr/>
      </dsp:nvSpPr>
      <dsp:spPr>
        <a:xfrm>
          <a:off x="718817"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51FB502-6473-485D-A07F-14F6C5D530D1}">
      <dsp:nvSpPr>
        <dsp:cNvPr id="0" name=""/>
        <dsp:cNvSpPr/>
      </dsp:nvSpPr>
      <dsp:spPr>
        <a:xfrm>
          <a:off x="2544613"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0615180-0A8A-40A6-A67C-E3BD384F62FA}">
      <dsp:nvSpPr>
        <dsp:cNvPr id="0" name=""/>
        <dsp:cNvSpPr/>
      </dsp:nvSpPr>
      <dsp:spPr>
        <a:xfrm>
          <a:off x="4370410"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5CF8D2-2E44-44FD-BF0E-6E0F518C386F}">
      <dsp:nvSpPr>
        <dsp:cNvPr id="0" name=""/>
        <dsp:cNvSpPr/>
      </dsp:nvSpPr>
      <dsp:spPr>
        <a:xfrm>
          <a:off x="6196206"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B8CF8AB-B8A2-4939-AAC0-1FBF1925CC02}">
      <dsp:nvSpPr>
        <dsp:cNvPr id="0" name=""/>
        <dsp:cNvSpPr/>
      </dsp:nvSpPr>
      <dsp:spPr>
        <a:xfrm>
          <a:off x="8022003"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0C2F28A-7140-42FB-B1F0-8ACE4AE43D32}">
      <dsp:nvSpPr>
        <dsp:cNvPr id="0" name=""/>
        <dsp:cNvSpPr/>
      </dsp:nvSpPr>
      <dsp:spPr>
        <a:xfrm>
          <a:off x="9847799"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C76BA6C-7BD5-431B-B8A9-E0ACE33FAC96}">
      <dsp:nvSpPr>
        <dsp:cNvPr id="0" name=""/>
        <dsp:cNvSpPr/>
      </dsp:nvSpPr>
      <dsp:spPr>
        <a:xfrm>
          <a:off x="11673596" y="6736314"/>
          <a:ext cx="1725162" cy="287527"/>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21CA9-8CA2-4932-9B01-131E5CAF8B6A}">
      <dsp:nvSpPr>
        <dsp:cNvPr id="0" name=""/>
        <dsp:cNvSpPr/>
      </dsp:nvSpPr>
      <dsp:spPr>
        <a:xfrm>
          <a:off x="668779" y="-34211"/>
          <a:ext cx="12435838" cy="7772399"/>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93E14-D527-4B21-86A0-B81D9E054908}">
      <dsp:nvSpPr>
        <dsp:cNvPr id="0" name=""/>
        <dsp:cNvSpPr/>
      </dsp:nvSpPr>
      <dsp:spPr>
        <a:xfrm>
          <a:off x="1893709" y="5745344"/>
          <a:ext cx="286024" cy="2860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91C9C-F0B8-4CCA-95FD-6D115CC14B3D}">
      <dsp:nvSpPr>
        <dsp:cNvPr id="0" name=""/>
        <dsp:cNvSpPr/>
      </dsp:nvSpPr>
      <dsp:spPr>
        <a:xfrm>
          <a:off x="2247736" y="5888356"/>
          <a:ext cx="3755364" cy="184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58"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Shared Purpose and Success Criteria</a:t>
          </a:r>
          <a:endParaRPr lang="en-US" sz="3200" kern="1200" dirty="0">
            <a:solidFill>
              <a:schemeClr val="accent4">
                <a:lumMod val="75000"/>
              </a:schemeClr>
            </a:solidFill>
          </a:endParaRPr>
        </a:p>
      </dsp:txBody>
      <dsp:txXfrm>
        <a:off x="2247736" y="5888356"/>
        <a:ext cx="3755364" cy="1849830"/>
      </dsp:txXfrm>
    </dsp:sp>
    <dsp:sp modelId="{A4E30AD3-0B2E-4313-8F37-5D79F43C6D85}">
      <dsp:nvSpPr>
        <dsp:cNvPr id="0" name=""/>
        <dsp:cNvSpPr/>
      </dsp:nvSpPr>
      <dsp:spPr>
        <a:xfrm>
          <a:off x="3914533" y="3937484"/>
          <a:ext cx="497433" cy="49743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25902-242D-434A-9A69-2493FCC971E7}">
      <dsp:nvSpPr>
        <dsp:cNvPr id="0" name=""/>
        <dsp:cNvSpPr/>
      </dsp:nvSpPr>
      <dsp:spPr>
        <a:xfrm>
          <a:off x="4403614" y="4186200"/>
          <a:ext cx="5872173" cy="3551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580"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Defined Roles and Decision Boundaries</a:t>
          </a:r>
          <a:endParaRPr lang="en-US" sz="3200" kern="1200" dirty="0">
            <a:solidFill>
              <a:schemeClr val="accent4">
                <a:lumMod val="75000"/>
              </a:schemeClr>
            </a:solidFill>
          </a:endParaRPr>
        </a:p>
      </dsp:txBody>
      <dsp:txXfrm>
        <a:off x="4403614" y="4186200"/>
        <a:ext cx="5872173" cy="3551986"/>
      </dsp:txXfrm>
    </dsp:sp>
    <dsp:sp modelId="{89E8E355-CF4B-4091-96A5-B1BE41FADF26}">
      <dsp:nvSpPr>
        <dsp:cNvPr id="0" name=""/>
        <dsp:cNvSpPr/>
      </dsp:nvSpPr>
      <dsp:spPr>
        <a:xfrm>
          <a:off x="6494969" y="2605294"/>
          <a:ext cx="659099" cy="65909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65E4B-6AC1-4653-9330-657116AFD0F3}">
      <dsp:nvSpPr>
        <dsp:cNvPr id="0" name=""/>
        <dsp:cNvSpPr/>
      </dsp:nvSpPr>
      <dsp:spPr>
        <a:xfrm>
          <a:off x="6953868" y="2866420"/>
          <a:ext cx="4219338" cy="494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43"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Working Agreements and Norms</a:t>
          </a:r>
          <a:endParaRPr lang="en-US" sz="3200" kern="1200" dirty="0">
            <a:solidFill>
              <a:schemeClr val="accent4">
                <a:lumMod val="75000"/>
              </a:schemeClr>
            </a:solidFill>
          </a:endParaRPr>
        </a:p>
      </dsp:txBody>
      <dsp:txXfrm>
        <a:off x="6953868" y="2866420"/>
        <a:ext cx="4219338" cy="4940189"/>
      </dsp:txXfrm>
    </dsp:sp>
    <dsp:sp modelId="{C20C3E67-ADBB-4D75-B98A-EDA9C466FA38}">
      <dsp:nvSpPr>
        <dsp:cNvPr id="0" name=""/>
        <dsp:cNvSpPr/>
      </dsp:nvSpPr>
      <dsp:spPr>
        <a:xfrm>
          <a:off x="9305469" y="1723904"/>
          <a:ext cx="882944" cy="8829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0877A-79A3-4E37-A249-4BD522BDA027}">
      <dsp:nvSpPr>
        <dsp:cNvPr id="0" name=""/>
        <dsp:cNvSpPr/>
      </dsp:nvSpPr>
      <dsp:spPr>
        <a:xfrm>
          <a:off x="9980960" y="1773329"/>
          <a:ext cx="3711970" cy="5572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854"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Risk Identification and Mitigation</a:t>
          </a:r>
          <a:endParaRPr lang="en-US" sz="3200" kern="1200" dirty="0">
            <a:solidFill>
              <a:schemeClr val="accent4">
                <a:lumMod val="75000"/>
              </a:schemeClr>
            </a:solidFill>
          </a:endParaRPr>
        </a:p>
      </dsp:txBody>
      <dsp:txXfrm>
        <a:off x="9980960" y="1773329"/>
        <a:ext cx="3711970" cy="5572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821E5-59DE-4B78-BAF8-FBE303F2D2AB}">
      <dsp:nvSpPr>
        <dsp:cNvPr id="0" name=""/>
        <dsp:cNvSpPr/>
      </dsp:nvSpPr>
      <dsp:spPr>
        <a:xfrm>
          <a:off x="1665939" y="304"/>
          <a:ext cx="2518490" cy="25184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601" tIns="35560" rIns="13860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RACI Matrix</a:t>
          </a:r>
          <a:endParaRPr lang="en-US" sz="2800" kern="1200" dirty="0">
            <a:solidFill>
              <a:schemeClr val="bg1"/>
            </a:solidFill>
          </a:endParaRPr>
        </a:p>
      </dsp:txBody>
      <dsp:txXfrm>
        <a:off x="2034763" y="369128"/>
        <a:ext cx="1780842" cy="1780842"/>
      </dsp:txXfrm>
    </dsp:sp>
    <dsp:sp modelId="{414910C4-9B15-4EC9-A8B9-A923574451F5}">
      <dsp:nvSpPr>
        <dsp:cNvPr id="0" name=""/>
        <dsp:cNvSpPr/>
      </dsp:nvSpPr>
      <dsp:spPr>
        <a:xfrm>
          <a:off x="4936376" y="304"/>
          <a:ext cx="2518490" cy="25184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601" tIns="35560" rIns="13860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Role Maps</a:t>
          </a:r>
          <a:endParaRPr lang="en-US" sz="2800" kern="1200" dirty="0">
            <a:solidFill>
              <a:schemeClr val="bg1"/>
            </a:solidFill>
          </a:endParaRPr>
        </a:p>
      </dsp:txBody>
      <dsp:txXfrm>
        <a:off x="5305200" y="369128"/>
        <a:ext cx="1780842" cy="1780842"/>
      </dsp:txXfrm>
    </dsp:sp>
    <dsp:sp modelId="{B7C94AF6-A940-4DD2-9855-5B79365D689E}">
      <dsp:nvSpPr>
        <dsp:cNvPr id="0" name=""/>
        <dsp:cNvSpPr/>
      </dsp:nvSpPr>
      <dsp:spPr>
        <a:xfrm>
          <a:off x="8266324" y="304"/>
          <a:ext cx="2518490" cy="25184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601" tIns="35560" rIns="13860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Decision Authority Matrix</a:t>
          </a:r>
          <a:endParaRPr lang="en-US" sz="2800" kern="1200" dirty="0">
            <a:solidFill>
              <a:schemeClr val="bg1"/>
            </a:solidFill>
          </a:endParaRPr>
        </a:p>
      </dsp:txBody>
      <dsp:txXfrm>
        <a:off x="8635148" y="369128"/>
        <a:ext cx="1780842" cy="1780842"/>
      </dsp:txXfrm>
    </dsp:sp>
    <dsp:sp modelId="{3F0151AA-DF9F-41B2-9EE5-BD8122EFDE17}">
      <dsp:nvSpPr>
        <dsp:cNvPr id="0" name=""/>
        <dsp:cNvSpPr/>
      </dsp:nvSpPr>
      <dsp:spPr>
        <a:xfrm>
          <a:off x="11328138" y="304"/>
          <a:ext cx="2518490" cy="25184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8601" tIns="35560" rIns="13860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Workflow Diagrams</a:t>
          </a:r>
          <a:endParaRPr lang="en-US" sz="2800" kern="1200" dirty="0">
            <a:solidFill>
              <a:schemeClr val="bg1"/>
            </a:solidFill>
          </a:endParaRPr>
        </a:p>
      </dsp:txBody>
      <dsp:txXfrm>
        <a:off x="11696962" y="369128"/>
        <a:ext cx="1780842" cy="1780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560-37D1-46FE-9C70-4B1DB4A4F913}">
      <dsp:nvSpPr>
        <dsp:cNvPr id="0" name=""/>
        <dsp:cNvSpPr/>
      </dsp:nvSpPr>
      <dsp:spPr>
        <a:xfrm>
          <a:off x="6421" y="0"/>
          <a:ext cx="5615571" cy="1741709"/>
        </a:xfrm>
        <a:prstGeom prst="homePlat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dirty="0"/>
            <a:t>Task focus</a:t>
          </a:r>
        </a:p>
      </dsp:txBody>
      <dsp:txXfrm>
        <a:off x="6421" y="0"/>
        <a:ext cx="5180144" cy="1741709"/>
      </dsp:txXfrm>
    </dsp:sp>
    <dsp:sp modelId="{D2214720-ED2D-42EE-AB09-E30276E867A7}">
      <dsp:nvSpPr>
        <dsp:cNvPr id="0" name=""/>
        <dsp:cNvSpPr/>
      </dsp:nvSpPr>
      <dsp:spPr>
        <a:xfrm>
          <a:off x="4498879" y="190606"/>
          <a:ext cx="5615571" cy="1360495"/>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dirty="0"/>
            <a:t>Transition Questions</a:t>
          </a:r>
        </a:p>
      </dsp:txBody>
      <dsp:txXfrm>
        <a:off x="5179127" y="190606"/>
        <a:ext cx="4255076" cy="1360495"/>
      </dsp:txXfrm>
    </dsp:sp>
    <dsp:sp modelId="{E19FCCAA-6F17-4B6B-A571-55B8EFAD0224}">
      <dsp:nvSpPr>
        <dsp:cNvPr id="0" name=""/>
        <dsp:cNvSpPr/>
      </dsp:nvSpPr>
      <dsp:spPr>
        <a:xfrm>
          <a:off x="8991336" y="0"/>
          <a:ext cx="5615571" cy="1741709"/>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dirty="0"/>
            <a:t>Outcome Focus</a:t>
          </a:r>
        </a:p>
      </dsp:txBody>
      <dsp:txXfrm>
        <a:off x="9862191" y="0"/>
        <a:ext cx="3873862" cy="17417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0B51F-2222-4F42-9361-59F90C73CEF2}">
      <dsp:nvSpPr>
        <dsp:cNvPr id="0" name=""/>
        <dsp:cNvSpPr/>
      </dsp:nvSpPr>
      <dsp:spPr>
        <a:xfrm>
          <a:off x="3925674" y="0"/>
          <a:ext cx="9712654" cy="3575956"/>
        </a:xfrm>
        <a:prstGeom prst="leftRightRibb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31BDA-62D2-45B4-B6A7-F86763FFD5ED}">
      <dsp:nvSpPr>
        <dsp:cNvPr id="0" name=""/>
        <dsp:cNvSpPr/>
      </dsp:nvSpPr>
      <dsp:spPr>
        <a:xfrm>
          <a:off x="5450640" y="625792"/>
          <a:ext cx="2950163" cy="17522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Use Daily Standups, Sprint Reviews, Demos, and Retrospectives</a:t>
          </a:r>
          <a:endParaRPr lang="en-US" sz="2800" kern="1200" dirty="0"/>
        </a:p>
      </dsp:txBody>
      <dsp:txXfrm>
        <a:off x="5450640" y="625792"/>
        <a:ext cx="2950163" cy="1752218"/>
      </dsp:txXfrm>
    </dsp:sp>
    <dsp:sp modelId="{7627C561-4AB2-4F26-BDAC-B97FD9891B09}">
      <dsp:nvSpPr>
        <dsp:cNvPr id="0" name=""/>
        <dsp:cNvSpPr/>
      </dsp:nvSpPr>
      <dsp:spPr>
        <a:xfrm>
          <a:off x="8847799" y="1197945"/>
          <a:ext cx="3486557" cy="17522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Ask Empowering Questions</a:t>
          </a:r>
          <a:endParaRPr lang="en-US" sz="2800" kern="1200" dirty="0"/>
        </a:p>
      </dsp:txBody>
      <dsp:txXfrm>
        <a:off x="8847799" y="1197945"/>
        <a:ext cx="3486557" cy="17522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C603B-F626-4BFE-90A4-B1796C3925CF}">
      <dsp:nvSpPr>
        <dsp:cNvPr id="0" name=""/>
        <dsp:cNvSpPr/>
      </dsp:nvSpPr>
      <dsp:spPr>
        <a:xfrm>
          <a:off x="0" y="0"/>
          <a:ext cx="4946978" cy="923330"/>
        </a:xfrm>
        <a:prstGeom prst="chevron">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t>Behavior</a:t>
          </a:r>
          <a:endParaRPr lang="en-US" sz="5400" kern="1200" dirty="0"/>
        </a:p>
      </dsp:txBody>
      <dsp:txXfrm>
        <a:off x="461665" y="0"/>
        <a:ext cx="4023648" cy="923330"/>
      </dsp:txXfrm>
    </dsp:sp>
    <dsp:sp modelId="{EE6A5F3C-F8A5-4A28-99C8-15D80E12E7BD}">
      <dsp:nvSpPr>
        <dsp:cNvPr id="0" name=""/>
        <dsp:cNvSpPr/>
      </dsp:nvSpPr>
      <dsp:spPr>
        <a:xfrm>
          <a:off x="4456340" y="0"/>
          <a:ext cx="4946978" cy="923330"/>
        </a:xfrm>
        <a:prstGeom prst="chevron">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b="1" kern="1200" dirty="0"/>
            <a:t>Mindset</a:t>
          </a:r>
          <a:r>
            <a:rPr lang="en-US" sz="5400" b="1" kern="1200" dirty="0"/>
            <a:t> </a:t>
          </a:r>
          <a:endParaRPr lang="en-US" sz="5400" kern="1200" dirty="0"/>
        </a:p>
      </dsp:txBody>
      <dsp:txXfrm>
        <a:off x="4918005" y="0"/>
        <a:ext cx="4023648" cy="923330"/>
      </dsp:txXfrm>
    </dsp:sp>
    <dsp:sp modelId="{96EE3480-29DD-455F-9EB9-8C6010D00369}">
      <dsp:nvSpPr>
        <dsp:cNvPr id="0" name=""/>
        <dsp:cNvSpPr/>
      </dsp:nvSpPr>
      <dsp:spPr>
        <a:xfrm>
          <a:off x="8908621" y="0"/>
          <a:ext cx="4946978" cy="923330"/>
        </a:xfrm>
        <a:prstGeom prst="chevron">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b="1" kern="1200" dirty="0"/>
            <a:t>Impact</a:t>
          </a:r>
          <a:endParaRPr lang="en-US" sz="3600" kern="1200" dirty="0"/>
        </a:p>
      </dsp:txBody>
      <dsp:txXfrm>
        <a:off x="9370286" y="0"/>
        <a:ext cx="4023648" cy="923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9F705-A977-412A-9CCA-44358978F155}">
      <dsp:nvSpPr>
        <dsp:cNvPr id="0" name=""/>
        <dsp:cNvSpPr/>
      </dsp:nvSpPr>
      <dsp:spPr>
        <a:xfrm>
          <a:off x="488740" y="1394"/>
          <a:ext cx="4757078" cy="475707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1798" tIns="48260" rIns="261798"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accent4">
                  <a:lumMod val="75000"/>
                </a:schemeClr>
              </a:solidFill>
            </a:rPr>
            <a:t>Traditional Waterfall Projects</a:t>
          </a:r>
        </a:p>
      </dsp:txBody>
      <dsp:txXfrm>
        <a:off x="1185398" y="698052"/>
        <a:ext cx="3363762" cy="3363762"/>
      </dsp:txXfrm>
    </dsp:sp>
    <dsp:sp modelId="{1043284A-535E-41E8-A474-08F81BA4AA7F}">
      <dsp:nvSpPr>
        <dsp:cNvPr id="0" name=""/>
        <dsp:cNvSpPr/>
      </dsp:nvSpPr>
      <dsp:spPr>
        <a:xfrm>
          <a:off x="4294403" y="1394"/>
          <a:ext cx="4757078" cy="475707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1798" tIns="48260" rIns="261798"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accent4">
                  <a:lumMod val="75000"/>
                </a:schemeClr>
              </a:solidFill>
            </a:rPr>
            <a:t>Hybrid Approaches</a:t>
          </a:r>
        </a:p>
      </dsp:txBody>
      <dsp:txXfrm>
        <a:off x="4991061" y="698052"/>
        <a:ext cx="3363762" cy="3363762"/>
      </dsp:txXfrm>
    </dsp:sp>
    <dsp:sp modelId="{2EA9BD90-90FA-4273-ABD5-D942DC88EFDD}">
      <dsp:nvSpPr>
        <dsp:cNvPr id="0" name=""/>
        <dsp:cNvSpPr/>
      </dsp:nvSpPr>
      <dsp:spPr>
        <a:xfrm>
          <a:off x="8100066" y="1394"/>
          <a:ext cx="4757078" cy="475707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61798" tIns="48260" rIns="261798"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accent4">
                  <a:lumMod val="75000"/>
                </a:schemeClr>
              </a:solidFill>
            </a:rPr>
            <a:t>Agile Environments</a:t>
          </a:r>
        </a:p>
      </dsp:txBody>
      <dsp:txXfrm>
        <a:off x="8796724" y="698052"/>
        <a:ext cx="3363762" cy="3363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CB0EE-390B-4458-A61B-F44B650A9939}">
      <dsp:nvSpPr>
        <dsp:cNvPr id="0" name=""/>
        <dsp:cNvSpPr/>
      </dsp:nvSpPr>
      <dsp:spPr>
        <a:xfrm>
          <a:off x="0" y="363599"/>
          <a:ext cx="14282058" cy="5040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FBB32-DCA3-4E13-8D10-3EFBBD4237F0}">
      <dsp:nvSpPr>
        <dsp:cNvPr id="0" name=""/>
        <dsp:cNvSpPr/>
      </dsp:nvSpPr>
      <dsp:spPr>
        <a:xfrm>
          <a:off x="714102" y="68399"/>
          <a:ext cx="9997440" cy="5904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879" tIns="0" rIns="377879"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Issue Resolution Time</a:t>
          </a:r>
          <a:endParaRPr lang="en-US" sz="3200" kern="1200" dirty="0">
            <a:solidFill>
              <a:schemeClr val="accent4">
                <a:lumMod val="75000"/>
              </a:schemeClr>
            </a:solidFill>
          </a:endParaRPr>
        </a:p>
      </dsp:txBody>
      <dsp:txXfrm>
        <a:off x="742923" y="97220"/>
        <a:ext cx="9939798" cy="532758"/>
      </dsp:txXfrm>
    </dsp:sp>
    <dsp:sp modelId="{67BA3DD6-6865-472F-B9DE-E210AEE8AF22}">
      <dsp:nvSpPr>
        <dsp:cNvPr id="0" name=""/>
        <dsp:cNvSpPr/>
      </dsp:nvSpPr>
      <dsp:spPr>
        <a:xfrm>
          <a:off x="0" y="1270799"/>
          <a:ext cx="14282058" cy="5040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9186D-568F-4880-9899-2FAE1C83C4F9}">
      <dsp:nvSpPr>
        <dsp:cNvPr id="0" name=""/>
        <dsp:cNvSpPr/>
      </dsp:nvSpPr>
      <dsp:spPr>
        <a:xfrm>
          <a:off x="714102" y="975599"/>
          <a:ext cx="9997440" cy="5904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879" tIns="0" rIns="377879"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Proactive Risk Detection</a:t>
          </a:r>
          <a:endParaRPr lang="en-US" sz="3200" kern="1200" dirty="0">
            <a:solidFill>
              <a:schemeClr val="accent4">
                <a:lumMod val="75000"/>
              </a:schemeClr>
            </a:solidFill>
          </a:endParaRPr>
        </a:p>
      </dsp:txBody>
      <dsp:txXfrm>
        <a:off x="742923" y="1004420"/>
        <a:ext cx="9939798" cy="532758"/>
      </dsp:txXfrm>
    </dsp:sp>
    <dsp:sp modelId="{5101FD6B-B4EA-41FE-8FDF-EAF57128C6BA}">
      <dsp:nvSpPr>
        <dsp:cNvPr id="0" name=""/>
        <dsp:cNvSpPr/>
      </dsp:nvSpPr>
      <dsp:spPr>
        <a:xfrm>
          <a:off x="0" y="2178000"/>
          <a:ext cx="14282058" cy="5040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54D1D-C86E-487A-852F-42BEF9FB3ABB}">
      <dsp:nvSpPr>
        <dsp:cNvPr id="0" name=""/>
        <dsp:cNvSpPr/>
      </dsp:nvSpPr>
      <dsp:spPr>
        <a:xfrm>
          <a:off x="714102" y="1882800"/>
          <a:ext cx="9997440" cy="5904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879" tIns="0" rIns="377879"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Stakeholder Satisfaction</a:t>
          </a:r>
          <a:endParaRPr lang="en-US" sz="3200" kern="1200" dirty="0">
            <a:solidFill>
              <a:schemeClr val="accent4">
                <a:lumMod val="75000"/>
              </a:schemeClr>
            </a:solidFill>
          </a:endParaRPr>
        </a:p>
      </dsp:txBody>
      <dsp:txXfrm>
        <a:off x="742923" y="1911621"/>
        <a:ext cx="9939798" cy="532758"/>
      </dsp:txXfrm>
    </dsp:sp>
    <dsp:sp modelId="{C8F9158D-317C-4CED-8A7C-B1C35C2CB72A}">
      <dsp:nvSpPr>
        <dsp:cNvPr id="0" name=""/>
        <dsp:cNvSpPr/>
      </dsp:nvSpPr>
      <dsp:spPr>
        <a:xfrm>
          <a:off x="0" y="3085200"/>
          <a:ext cx="14282058" cy="504000"/>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2A935-A9F0-40FB-9726-0044AA9119F6}">
      <dsp:nvSpPr>
        <dsp:cNvPr id="0" name=""/>
        <dsp:cNvSpPr/>
      </dsp:nvSpPr>
      <dsp:spPr>
        <a:xfrm>
          <a:off x="714102" y="2790000"/>
          <a:ext cx="9997440" cy="5904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879" tIns="0" rIns="377879" bIns="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accent4">
                  <a:lumMod val="75000"/>
                </a:schemeClr>
              </a:solidFill>
            </a:rPr>
            <a:t>Team Engagement</a:t>
          </a:r>
          <a:endParaRPr lang="en-US" sz="3200" kern="1200" dirty="0">
            <a:solidFill>
              <a:schemeClr val="accent4">
                <a:lumMod val="75000"/>
              </a:schemeClr>
            </a:solidFill>
          </a:endParaRPr>
        </a:p>
      </dsp:txBody>
      <dsp:txXfrm>
        <a:off x="742923" y="2818821"/>
        <a:ext cx="993979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74BB8-231A-4181-8C6E-9A02517BDF22}"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1EC30-B2B4-4086-B9D1-5C19A653F4C8}" type="slidenum">
              <a:rPr lang="en-US" smtClean="0"/>
              <a:t>‹#›</a:t>
            </a:fld>
            <a:endParaRPr lang="en-US"/>
          </a:p>
        </p:txBody>
      </p:sp>
    </p:spTree>
    <p:extLst>
      <p:ext uri="{BB962C8B-B14F-4D97-AF65-F5344CB8AC3E}">
        <p14:creationId xmlns:p14="http://schemas.microsoft.com/office/powerpoint/2010/main" val="19956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Ownership Is a Team Sport.  </a:t>
            </a:r>
            <a:br>
              <a:rPr lang="en-US" dirty="0"/>
            </a:br>
            <a:r>
              <a:rPr lang="en-US" dirty="0"/>
              <a:t>Creating a culture of shared accountability.</a:t>
            </a:r>
          </a:p>
        </p:txBody>
      </p:sp>
      <p:sp>
        <p:nvSpPr>
          <p:cNvPr id="4" name="Slide Number Placeholder 3"/>
          <p:cNvSpPr>
            <a:spLocks noGrp="1"/>
          </p:cNvSpPr>
          <p:nvPr>
            <p:ph type="sldNum" sz="quarter" idx="5"/>
          </p:nvPr>
        </p:nvSpPr>
        <p:spPr/>
        <p:txBody>
          <a:bodyPr/>
          <a:lstStyle/>
          <a:p>
            <a:fld id="{39F1EC30-B2B4-4086-B9D1-5C19A653F4C8}" type="slidenum">
              <a:rPr lang="en-US" smtClean="0"/>
              <a:t>1</a:t>
            </a:fld>
            <a:endParaRPr lang="en-US"/>
          </a:p>
        </p:txBody>
      </p:sp>
    </p:spTree>
    <p:extLst>
      <p:ext uri="{BB962C8B-B14F-4D97-AF65-F5344CB8AC3E}">
        <p14:creationId xmlns:p14="http://schemas.microsoft.com/office/powerpoint/2010/main" val="251471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11</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Retrospectives as Accountability Mirrors</a:t>
            </a: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Retrospectives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are often thought of as purely Agile tools for improving processes. But in reality, they’re so much more than that—they're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accountability checkpoints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that help teams look inward at how they’re owning outcomes, not just tasks.</a:t>
            </a: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If you're only using retros to ask ‘what went wrong?’ you're missing the bigger picture. Use them to ask,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who owned this—and how did we show up?</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good retro doesn’t just identify problems, it helps the team reflect on their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behavior, mindset, and impact.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where shared accountability either gets strengthened—or eroded.</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Offer Accountability-Focused Questions to Embed Ownership Thinking: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Where did we take ownership this sprint or phase?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Where did we defer or wait when we could have leaned in?</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helped or hurt our shared commitment?</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did our individual actions support or block team results?</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assumptions stopped us from stepping up?</a:t>
            </a:r>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Use these questions in retros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monthly or quarterly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even if your team runs shorter delivery cycles.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4. </a:t>
            </a:r>
            <a:r>
              <a:rPr lang="en-US" dirty="0"/>
              <a:t>To make retrospectives a true engine for accountability, try these simple yet powerful practices: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 </a:t>
            </a:r>
            <a:r>
              <a:rPr lang="en-US" b="1" dirty="0"/>
              <a:t>Rotate Facilitation - </a:t>
            </a:r>
            <a:r>
              <a:rPr lang="en-US" dirty="0"/>
              <a:t>Let team members lead retros—it reinforces shared accountability.</a:t>
            </a:r>
          </a:p>
          <a:p>
            <a:endParaRPr lang="en-US" dirty="0"/>
          </a:p>
          <a:p>
            <a:r>
              <a:rPr lang="en-US" dirty="0"/>
              <a:t>✅ </a:t>
            </a:r>
            <a:r>
              <a:rPr lang="en-US" b="1" dirty="0"/>
              <a:t>Team-Defined Metrics -</a:t>
            </a:r>
            <a:r>
              <a:rPr lang="en-US" dirty="0"/>
              <a:t> Let teams define and track what accountability looks like. Go beyond burndown charts.</a:t>
            </a:r>
          </a:p>
          <a:p>
            <a:endParaRPr lang="en-US" dirty="0"/>
          </a:p>
          <a:p>
            <a:r>
              <a:rPr lang="en-US" dirty="0"/>
              <a:t>✅ </a:t>
            </a:r>
            <a:r>
              <a:rPr lang="en-US" b="1" dirty="0"/>
              <a:t>Celebrate Ownership - </a:t>
            </a:r>
            <a:r>
              <a:rPr lang="en-US" dirty="0"/>
              <a:t>Call out moments when someone stepped up, unblocked others, or went above and beyond.</a:t>
            </a:r>
          </a:p>
          <a:p>
            <a:endParaRPr lang="en-US" dirty="0"/>
          </a:p>
          <a:p>
            <a:r>
              <a:rPr lang="en-US" dirty="0"/>
              <a:t>✅ </a:t>
            </a:r>
            <a:r>
              <a:rPr lang="en-US" b="1" dirty="0"/>
              <a:t>Spot Patterns Over Time - </a:t>
            </a:r>
            <a:r>
              <a:rPr lang="en-US" dirty="0"/>
              <a:t>Use retros to track cultural trends. Are the same issues repeating? Is ownership growing?</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Even in Waterfall or hybrid projects, use post-mortems as accountability check-ins. Ask: </a:t>
            </a:r>
            <a:r>
              <a:rPr lang="en-US" i="1" dirty="0"/>
              <a:t>Did we act as a team or just a set of roles?</a:t>
            </a:r>
            <a:endParaRPr lang="en-US" dirty="0"/>
          </a:p>
          <a:p>
            <a:r>
              <a:rPr lang="en-US" dirty="0"/>
              <a:t>Retrospectives aren’t just feedback—they’re a pulse check on ownership. Ask:</a:t>
            </a:r>
          </a:p>
          <a:p>
            <a:pPr marL="171450" lvl="0" indent="-171450">
              <a:buFont typeface="Arial" panose="020B0604020202020204" pitchFamily="34" charset="0"/>
              <a:buChar char="•"/>
            </a:pPr>
            <a:r>
              <a:rPr lang="en-US" dirty="0"/>
              <a:t>Where did we take initiative?</a:t>
            </a:r>
          </a:p>
          <a:p>
            <a:pPr marL="171450" lvl="0" indent="-171450">
              <a:buFont typeface="Arial" panose="020B0604020202020204" pitchFamily="34" charset="0"/>
              <a:buChar char="•"/>
            </a:pPr>
            <a:r>
              <a:rPr lang="en-US" dirty="0"/>
              <a:t>Where did we hold back?</a:t>
            </a:r>
          </a:p>
          <a:p>
            <a:pPr marL="171450" lvl="0" indent="-171450">
              <a:buFont typeface="Arial" panose="020B0604020202020204" pitchFamily="34" charset="0"/>
              <a:buChar char="•"/>
            </a:pPr>
            <a:r>
              <a:rPr lang="en-US" dirty="0"/>
              <a:t>What helped or hurt team commitment?</a:t>
            </a:r>
          </a:p>
          <a:p>
            <a:r>
              <a:rPr lang="en-US" dirty="0"/>
              <a:t>Let teams lead the conversation. When they own the reflection, they start owning the results.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dirty="0"/>
              <a:t>Now that we’ve covered sustaining accountability through retros, let’s see how these practices adapt across Agile, Hybrid, and Traditional projects.</a:t>
            </a:r>
          </a:p>
        </p:txBody>
      </p:sp>
      <p:sp>
        <p:nvSpPr>
          <p:cNvPr id="4" name="Slide Number Placeholder 3"/>
          <p:cNvSpPr>
            <a:spLocks noGrp="1"/>
          </p:cNvSpPr>
          <p:nvPr>
            <p:ph type="sldNum" sz="quarter" idx="5"/>
          </p:nvPr>
        </p:nvSpPr>
        <p:spPr/>
        <p:txBody>
          <a:bodyPr/>
          <a:lstStyle/>
          <a:p>
            <a:fld id="{39F1EC30-B2B4-4086-B9D1-5C19A653F4C8}" type="slidenum">
              <a:rPr lang="en-US" smtClean="0"/>
              <a:t>10</a:t>
            </a:fld>
            <a:endParaRPr lang="en-US"/>
          </a:p>
        </p:txBody>
      </p:sp>
    </p:spTree>
    <p:extLst>
      <p:ext uri="{BB962C8B-B14F-4D97-AF65-F5344CB8AC3E}">
        <p14:creationId xmlns:p14="http://schemas.microsoft.com/office/powerpoint/2010/main" val="187749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12</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Accountability Beyond Agile Environments</a:t>
            </a:r>
          </a:p>
          <a:p>
            <a:r>
              <a:rPr lang="en-US" dirty="0"/>
              <a:t>You might be thinking, </a:t>
            </a:r>
            <a:r>
              <a:rPr lang="en-US" i="1" dirty="0"/>
              <a:t>“This sounds great—but we’re not Agile,”</a:t>
            </a:r>
            <a:r>
              <a:rPr lang="en-US" dirty="0"/>
              <a:t> or </a:t>
            </a:r>
            <a:r>
              <a:rPr lang="en-US" i="1" dirty="0"/>
              <a:t>“We use hybrid—does this still apply?”</a:t>
            </a:r>
            <a:br>
              <a:rPr lang="en-US" dirty="0"/>
            </a:br>
            <a:r>
              <a:rPr lang="en-US" dirty="0"/>
              <a:t>Absolutely. Shared accountability isn’t about the framework—it’s about behavior.</a:t>
            </a:r>
          </a:p>
          <a:p>
            <a:endParaRPr lang="en-US" dirty="0"/>
          </a:p>
          <a:p>
            <a:r>
              <a:rPr lang="en-US" dirty="0"/>
              <a:t>These practices flex across all models:</a:t>
            </a:r>
          </a:p>
          <a:p>
            <a:pPr marL="171450" lvl="0" indent="-171450">
              <a:buFont typeface="Arial" panose="020B0604020202020204" pitchFamily="34" charset="0"/>
              <a:buChar char="•"/>
            </a:pPr>
            <a:r>
              <a:rPr lang="en-US" b="1" dirty="0"/>
              <a:t>In Traditional:</a:t>
            </a:r>
            <a:r>
              <a:rPr lang="en-US" dirty="0"/>
              <a:t> Build ownership into gate reviews and updates</a:t>
            </a:r>
          </a:p>
          <a:p>
            <a:pPr marL="171450" lvl="0" indent="-171450">
              <a:buFont typeface="Arial" panose="020B0604020202020204" pitchFamily="34" charset="0"/>
              <a:buChar char="•"/>
            </a:pPr>
            <a:r>
              <a:rPr lang="en-US" b="1" dirty="0"/>
              <a:t>In Hybrid:</a:t>
            </a:r>
            <a:r>
              <a:rPr lang="en-US" dirty="0"/>
              <a:t> Use sprints for delivery, charters for cohesion</a:t>
            </a:r>
          </a:p>
          <a:p>
            <a:pPr marL="171450" lvl="0" indent="-171450">
              <a:buFont typeface="Arial" panose="020B0604020202020204" pitchFamily="34" charset="0"/>
              <a:buChar char="•"/>
            </a:pPr>
            <a:r>
              <a:rPr lang="en-US" b="1" dirty="0"/>
              <a:t>In Agile:</a:t>
            </a:r>
            <a:r>
              <a:rPr lang="en-US" dirty="0"/>
              <a:t> Focus on outcomes, not just velocity</a:t>
            </a:r>
          </a:p>
          <a:p>
            <a:endParaRPr lang="en-US" dirty="0"/>
          </a:p>
          <a:p>
            <a:r>
              <a:rPr lang="en-US" dirty="0"/>
              <a:t>Let’s look at how this works in any environment.</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b="1" dirty="0"/>
              <a:t>Agile</a:t>
            </a:r>
            <a:r>
              <a:rPr lang="en-US" dirty="0"/>
              <a:t> environments includes built-in support for shared ownership—but it’s not automatic. To make it real:</a:t>
            </a:r>
          </a:p>
          <a:p>
            <a:pPr marL="171450" lvl="0" indent="-171450">
              <a:buFont typeface="Arial" panose="020B0604020202020204" pitchFamily="34" charset="0"/>
              <a:buChar char="•"/>
            </a:pPr>
            <a:r>
              <a:rPr lang="en-US" dirty="0"/>
              <a:t>Use </a:t>
            </a:r>
            <a:r>
              <a:rPr lang="en-US" b="1" dirty="0"/>
              <a:t>sprint goals</a:t>
            </a:r>
            <a:r>
              <a:rPr lang="en-US" dirty="0"/>
              <a:t> to align on outcomes, not tasks</a:t>
            </a:r>
          </a:p>
          <a:p>
            <a:pPr marL="171450" lvl="0" indent="-171450">
              <a:buFont typeface="Arial" panose="020B0604020202020204" pitchFamily="34" charset="0"/>
              <a:buChar char="•"/>
            </a:pPr>
            <a:r>
              <a:rPr lang="en-US" dirty="0"/>
              <a:t>Let </a:t>
            </a:r>
            <a:r>
              <a:rPr lang="en-US" b="1" dirty="0"/>
              <a:t>Product Owners</a:t>
            </a:r>
            <a:r>
              <a:rPr lang="en-US" dirty="0"/>
              <a:t> balance delivery with team health</a:t>
            </a:r>
          </a:p>
          <a:p>
            <a:pPr marL="171450" lvl="0" indent="-171450">
              <a:buFont typeface="Arial" panose="020B0604020202020204" pitchFamily="34" charset="0"/>
              <a:buChar char="•"/>
            </a:pPr>
            <a:r>
              <a:rPr lang="en-US" dirty="0"/>
              <a:t>Reinforce ownership in ceremonies:</a:t>
            </a:r>
          </a:p>
          <a:p>
            <a:pPr marL="628650" lvl="1" indent="-171450">
              <a:buFont typeface="Arial" panose="020B0604020202020204" pitchFamily="34" charset="0"/>
              <a:buChar char="•"/>
            </a:pPr>
            <a:r>
              <a:rPr lang="en-US" b="1" dirty="0"/>
              <a:t>Standups:</a:t>
            </a:r>
            <a:r>
              <a:rPr lang="en-US" dirty="0"/>
              <a:t> surface blockers to value</a:t>
            </a:r>
          </a:p>
          <a:p>
            <a:pPr marL="628650" lvl="1" indent="-171450">
              <a:buFont typeface="Arial" panose="020B0604020202020204" pitchFamily="34" charset="0"/>
              <a:buChar char="•"/>
            </a:pPr>
            <a:r>
              <a:rPr lang="en-US" b="1" dirty="0"/>
              <a:t>Reviews:</a:t>
            </a:r>
            <a:r>
              <a:rPr lang="en-US" dirty="0"/>
              <a:t> tie demos to impact</a:t>
            </a:r>
          </a:p>
          <a:p>
            <a:pPr marL="628650" lvl="1" indent="-171450">
              <a:buFont typeface="Arial" panose="020B0604020202020204" pitchFamily="34" charset="0"/>
              <a:buChar char="•"/>
            </a:pPr>
            <a:r>
              <a:rPr lang="en-US" b="1" dirty="0"/>
              <a:t>Retros:</a:t>
            </a:r>
            <a:r>
              <a:rPr lang="en-US" dirty="0"/>
              <a:t> reflect on behavior, not just process</a:t>
            </a:r>
          </a:p>
          <a:p>
            <a:pPr lvl="0"/>
            <a:endParaRPr lang="en-US" dirty="0"/>
          </a:p>
          <a:p>
            <a:pPr lvl="0"/>
            <a:r>
              <a:rPr lang="en-US" dirty="0"/>
              <a:t>👉 Agile provides the tools—</a:t>
            </a:r>
            <a:r>
              <a:rPr lang="en-US" i="1" dirty="0"/>
              <a:t>how</a:t>
            </a:r>
            <a:r>
              <a:rPr lang="en-US" dirty="0"/>
              <a:t> we use them shapes accountability.</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b="1" dirty="0"/>
              <a:t>Hybrid</a:t>
            </a:r>
            <a:r>
              <a:rPr lang="en-US" dirty="0"/>
              <a:t> teams mix Agile delivery with Waterfall structure—like sprints inside phase gates.</a:t>
            </a:r>
          </a:p>
          <a:p>
            <a:r>
              <a:rPr lang="en-US" dirty="0"/>
              <a:t>To foster shared ownership:</a:t>
            </a:r>
          </a:p>
          <a:p>
            <a:pPr marL="171450" lvl="0" indent="-171450">
              <a:buFont typeface="Arial" panose="020B0604020202020204" pitchFamily="34" charset="0"/>
              <a:buChar char="•"/>
            </a:pPr>
            <a:r>
              <a:rPr lang="en-US" dirty="0"/>
              <a:t>Use </a:t>
            </a:r>
            <a:r>
              <a:rPr lang="en-US" b="1" dirty="0"/>
              <a:t>team charters</a:t>
            </a:r>
            <a:r>
              <a:rPr lang="en-US" dirty="0"/>
              <a:t> to align squads with leadership</a:t>
            </a:r>
          </a:p>
          <a:p>
            <a:pPr marL="171450" lvl="0" indent="-171450">
              <a:buFont typeface="Arial" panose="020B0604020202020204" pitchFamily="34" charset="0"/>
              <a:buChar char="•"/>
            </a:pPr>
            <a:r>
              <a:rPr lang="en-US" dirty="0"/>
              <a:t>Add </a:t>
            </a:r>
            <a:r>
              <a:rPr lang="en-US" b="1" dirty="0"/>
              <a:t>retros</a:t>
            </a:r>
            <a:r>
              <a:rPr lang="en-US" dirty="0"/>
              <a:t> to phase transitions or releases</a:t>
            </a:r>
          </a:p>
          <a:p>
            <a:pPr marL="171450" lvl="0" indent="-171450">
              <a:buFont typeface="Arial" panose="020B0604020202020204" pitchFamily="34" charset="0"/>
              <a:buChar char="•"/>
            </a:pPr>
            <a:r>
              <a:rPr lang="en-US" dirty="0"/>
              <a:t>Track </a:t>
            </a:r>
            <a:r>
              <a:rPr lang="en-US" b="1" dirty="0"/>
              <a:t>value delivery</a:t>
            </a:r>
            <a:r>
              <a:rPr lang="en-US" dirty="0"/>
              <a:t>, not just task status</a:t>
            </a:r>
          </a:p>
          <a:p>
            <a:endParaRPr lang="en-US" dirty="0"/>
          </a:p>
          <a:p>
            <a:r>
              <a:rPr lang="en-US" dirty="0"/>
              <a:t>👉 Hybrid models need alignment across teams and leadership—shared accountability connects both.</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dirty="0"/>
              <a:t>In </a:t>
            </a:r>
            <a:r>
              <a:rPr lang="en-US" b="1" dirty="0"/>
              <a:t>traditional or Waterfall</a:t>
            </a:r>
            <a:r>
              <a:rPr lang="en-US" dirty="0"/>
              <a:t> projects, shared accountability can be harder—but it’s essential.</a:t>
            </a:r>
          </a:p>
          <a:p>
            <a:r>
              <a:rPr lang="en-US" dirty="0"/>
              <a:t>To build it:</a:t>
            </a:r>
          </a:p>
          <a:p>
            <a:pPr marL="171450" lvl="0" indent="-171450">
              <a:buFont typeface="Arial" panose="020B0604020202020204" pitchFamily="34" charset="0"/>
              <a:buChar char="•"/>
            </a:pPr>
            <a:r>
              <a:rPr lang="en-US" dirty="0"/>
              <a:t>Use </a:t>
            </a:r>
            <a:r>
              <a:rPr lang="en-US" b="1" dirty="0"/>
              <a:t>gate reviews</a:t>
            </a:r>
            <a:r>
              <a:rPr lang="en-US" dirty="0"/>
              <a:t> to spot ownership gaps, not just track milestones</a:t>
            </a:r>
          </a:p>
          <a:p>
            <a:pPr marL="171450" lvl="0" indent="-171450">
              <a:buFont typeface="Arial" panose="020B0604020202020204" pitchFamily="34" charset="0"/>
              <a:buChar char="•"/>
            </a:pPr>
            <a:r>
              <a:rPr lang="en-US" dirty="0"/>
              <a:t>Let </a:t>
            </a:r>
            <a:r>
              <a:rPr lang="en-US" b="1" dirty="0"/>
              <a:t>team leads</a:t>
            </a:r>
            <a:r>
              <a:rPr lang="en-US" dirty="0"/>
              <a:t> influence decisions—not just report status</a:t>
            </a:r>
          </a:p>
          <a:p>
            <a:pPr marL="171450" lvl="0" indent="-171450">
              <a:buFont typeface="Arial" panose="020B0604020202020204" pitchFamily="34" charset="0"/>
              <a:buChar char="•"/>
            </a:pPr>
            <a:r>
              <a:rPr lang="en-US" dirty="0"/>
              <a:t>Involve </a:t>
            </a:r>
            <a:r>
              <a:rPr lang="en-US" b="1" dirty="0"/>
              <a:t>stakeholders</a:t>
            </a:r>
            <a:r>
              <a:rPr lang="en-US" dirty="0"/>
              <a:t> in working sessions, not just updates</a:t>
            </a:r>
          </a:p>
          <a:p>
            <a:endParaRPr lang="en-US" dirty="0"/>
          </a:p>
          <a:p>
            <a:r>
              <a:rPr lang="en-US" dirty="0"/>
              <a:t>👉 Embed ownership early—in kickoffs and post-mortems—not just at delivery.</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2.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Across all three environments,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tools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may differ—but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principles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remain the same: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Clarity of roles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Commitment to outcomes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Coaching for mindset</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Courage to speak up</a:t>
            </a:r>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Accountability isn’t tied to your framework—it’s tied to your culture.</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Now let’s explore how to measure shared accountability —because as Peter Drucker said, </a:t>
            </a:r>
            <a:r>
              <a:rPr lang="en-US" i="1" dirty="0"/>
              <a:t>“What gets measured gets managed.”</a:t>
            </a:r>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11</a:t>
            </a:fld>
            <a:endParaRPr lang="en-US"/>
          </a:p>
        </p:txBody>
      </p:sp>
    </p:spTree>
    <p:extLst>
      <p:ext uri="{BB962C8B-B14F-4D97-AF65-F5344CB8AC3E}">
        <p14:creationId xmlns:p14="http://schemas.microsoft.com/office/powerpoint/2010/main" val="402634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13</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Measuring Shared Accountability</a:t>
            </a:r>
          </a:p>
          <a:p>
            <a:r>
              <a:rPr lang="en-US" dirty="0"/>
              <a:t>How do we know if shared accountability is working?</a:t>
            </a:r>
            <a:br>
              <a:rPr lang="en-US" dirty="0"/>
            </a:br>
            <a:r>
              <a:rPr lang="en-US" dirty="0"/>
              <a:t>We can’t assume culture is improving—we need to observe, measure, and adapt.</a:t>
            </a:r>
          </a:p>
          <a:p>
            <a:endParaRPr lang="en-US" dirty="0"/>
          </a:p>
          <a:p>
            <a:r>
              <a:rPr lang="en-US" dirty="0"/>
              <a:t>Traditional metrics track </a:t>
            </a:r>
            <a:r>
              <a:rPr lang="en-US" b="1" dirty="0"/>
              <a:t>scope, time, and cost</a:t>
            </a:r>
            <a:r>
              <a:rPr lang="en-US" dirty="0"/>
              <a:t>. But shared ownership reveals itself in more subtle, yet powerful, ways.</a:t>
            </a:r>
            <a:br>
              <a:rPr lang="en-US" dirty="0"/>
            </a:br>
            <a:r>
              <a:rPr lang="en-US" dirty="0"/>
              <a:t>Here are a few indicators that show your team is shifting from task execution to shared accountability.</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r>
              <a:rPr lang="en-US" dirty="0"/>
              <a:t>✅ </a:t>
            </a:r>
            <a:r>
              <a:rPr lang="en-US" b="1" dirty="0"/>
              <a:t>Issue Resolution Time:  - </a:t>
            </a:r>
            <a:r>
              <a:rPr lang="en-US" dirty="0"/>
              <a:t>Accountable teams solve problems quicker—they flag issues early and act without waiting.</a:t>
            </a:r>
          </a:p>
          <a:p>
            <a:endParaRPr lang="en-US" dirty="0"/>
          </a:p>
          <a:p>
            <a:r>
              <a:rPr lang="en-US" dirty="0"/>
              <a:t>✅ </a:t>
            </a:r>
            <a:r>
              <a:rPr lang="en-US" b="1" dirty="0"/>
              <a:t>Proactive Risk Detection:  - </a:t>
            </a:r>
            <a:r>
              <a:rPr lang="en-US" dirty="0"/>
              <a:t>Team members spot and raise issues before they escalate, reducing fire drills.</a:t>
            </a:r>
          </a:p>
          <a:p>
            <a:endParaRPr lang="en-US" dirty="0"/>
          </a:p>
          <a:p>
            <a:r>
              <a:rPr lang="en-US" dirty="0"/>
              <a:t>✅ </a:t>
            </a:r>
            <a:r>
              <a:rPr lang="en-US" b="1" dirty="0"/>
              <a:t>Stakeholder Satisfaction: - </a:t>
            </a:r>
            <a:r>
              <a:rPr lang="en-US" dirty="0"/>
              <a:t>Teams that own outcomes deliver better results and smoother collaboration.</a:t>
            </a:r>
          </a:p>
          <a:p>
            <a:endParaRPr lang="en-US" dirty="0"/>
          </a:p>
          <a:p>
            <a:r>
              <a:rPr lang="en-US" dirty="0"/>
              <a:t>✅ </a:t>
            </a:r>
            <a:r>
              <a:rPr lang="en-US" b="1" dirty="0"/>
              <a:t>Team Engagement: </a:t>
            </a:r>
            <a:r>
              <a:rPr lang="en-US" dirty="0"/>
              <a:t>Ownership boosts pride, support, and retention—both during and after projects.</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Beyond metrics, look for</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qualitative behavioral indicators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that show a shift is happening:</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More volunteering for high-visibility work</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Cross-functional collaboration without being asked</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Stronger retrospectives with open, honest feedback</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Teammates checking in on each other’s blockers</a:t>
            </a:r>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r>
              <a:rPr lang="en-US" dirty="0"/>
              <a:t>Use </a:t>
            </a:r>
            <a:r>
              <a:rPr lang="en-US" b="1" dirty="0"/>
              <a:t>feedback mechanisms like OKRs and value delivery reviews</a:t>
            </a:r>
            <a:r>
              <a:rPr lang="en-US" dirty="0"/>
              <a:t> to track value beyond traditional metrics:</a:t>
            </a:r>
          </a:p>
          <a:p>
            <a:pPr marL="171450" indent="-171450">
              <a:buFont typeface="Arial" panose="020B0604020202020204" pitchFamily="34" charset="0"/>
              <a:buChar char="•"/>
            </a:pPr>
            <a:r>
              <a:rPr lang="en-US" i="0" dirty="0"/>
              <a:t>Traditional metrics show if we built it right; OKRs show if we built the right thing.</a:t>
            </a:r>
          </a:p>
          <a:p>
            <a:pPr marL="171450" indent="-171450">
              <a:buFont typeface="Arial" panose="020B0604020202020204" pitchFamily="34" charset="0"/>
              <a:buChar char="•"/>
            </a:pPr>
            <a:r>
              <a:rPr lang="en-US" i="0" dirty="0"/>
              <a:t>Value delivery reviews shift focus to business outcomes and enable real-time adjustments.</a:t>
            </a:r>
          </a:p>
          <a:p>
            <a:pPr marL="171450" indent="-171450">
              <a:buFont typeface="Arial" panose="020B0604020202020204" pitchFamily="34" charset="0"/>
              <a:buChar char="•"/>
            </a:pPr>
            <a:r>
              <a:rPr lang="en-US" i="0" dirty="0"/>
              <a:t>OKRs align team output with strategy and track realized value.</a:t>
            </a:r>
          </a:p>
          <a:p>
            <a:pPr marL="171450" indent="-171450">
              <a:buFont typeface="Arial" panose="020B0604020202020204" pitchFamily="34" charset="0"/>
              <a:buChar char="•"/>
            </a:pPr>
            <a:r>
              <a:rPr lang="en-US" i="0" dirty="0"/>
              <a:t>Regular value reviews help teams adapt and stay aligned with stakeholder needs.</a:t>
            </a:r>
          </a:p>
          <a:p>
            <a:endParaRPr lang="en-US" b="1" dirty="0"/>
          </a:p>
          <a:p>
            <a:r>
              <a:rPr lang="en-US" b="1" dirty="0"/>
              <a:t>Tie retrospectives or reviews to value measurement</a:t>
            </a:r>
            <a:r>
              <a:rPr lang="en-US" dirty="0"/>
              <a:t>, not just process improvement:</a:t>
            </a:r>
          </a:p>
          <a:p>
            <a:pPr marL="171450" indent="-171450">
              <a:buFont typeface="Arial" panose="020B0604020202020204" pitchFamily="34" charset="0"/>
              <a:buChar char="•"/>
            </a:pPr>
            <a:r>
              <a:rPr lang="en-US" dirty="0"/>
              <a:t>Retrospectives should ask if we delivered business value, not just what went wrong.</a:t>
            </a:r>
          </a:p>
          <a:p>
            <a:pPr marL="171450" indent="-171450">
              <a:buFont typeface="Arial" panose="020B0604020202020204" pitchFamily="34" charset="0"/>
              <a:buChar char="•"/>
            </a:pPr>
            <a:r>
              <a:rPr lang="en-US" dirty="0"/>
              <a:t>Use them to assess alignment with strategic goals and measurable impact.</a:t>
            </a:r>
          </a:p>
          <a:p>
            <a:pPr marL="171450" indent="-171450">
              <a:buFont typeface="Arial" panose="020B0604020202020204" pitchFamily="34" charset="0"/>
              <a:buChar char="•"/>
            </a:pPr>
            <a:r>
              <a:rPr lang="en-US" dirty="0"/>
              <a:t>Focusing on value over velocity fosters an outcome-driven culture.</a:t>
            </a:r>
          </a:p>
          <a:p>
            <a:pPr marL="171450" indent="-171450">
              <a:buFont typeface="Arial" panose="020B0604020202020204" pitchFamily="34" charset="0"/>
              <a:buChar char="•"/>
            </a:pPr>
            <a:r>
              <a:rPr lang="en-US" dirty="0"/>
              <a:t>Value-based reflection connects daily work to long-term success.</a:t>
            </a:r>
          </a:p>
          <a:p>
            <a:pPr marL="0" indent="0">
              <a:buFont typeface="Arial" panose="020B0604020202020204" pitchFamily="34" charset="0"/>
              <a:buNone/>
            </a:pPr>
            <a:endParaRPr lang="en-US" i="0" dirty="0"/>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 ownership grows, you’ll feel it in the team energy—</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before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it shows up in the data.</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Of course, measurement is just one piece of the puzzle. To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sustain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shared accountability, you’ll also need to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build the skills, address resistance, and lead with intention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Up next, we’ll look at what gets in the way of shared ownership—and how to overcome the most common resistance patterns on your team.</a:t>
            </a: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12</a:t>
            </a:fld>
            <a:endParaRPr lang="en-US"/>
          </a:p>
        </p:txBody>
      </p:sp>
    </p:spTree>
    <p:extLst>
      <p:ext uri="{BB962C8B-B14F-4D97-AF65-F5344CB8AC3E}">
        <p14:creationId xmlns:p14="http://schemas.microsoft.com/office/powerpoint/2010/main" val="339255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14</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Overcoming Resistance to Shared Accountability</a:t>
            </a:r>
          </a:p>
          <a:p>
            <a:r>
              <a:rPr lang="en-US" b="0" dirty="0"/>
              <a:t>Not everyone embraces shared accountability right away—and that’s normal.</a:t>
            </a:r>
          </a:p>
          <a:p>
            <a:r>
              <a:rPr lang="en-US" dirty="0"/>
              <a:t>Resistance isn’t defiance—it’s human. The key is to listen, understand the concern, and build trust.</a:t>
            </a:r>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 someone resists, they’re usually not being difficult, they’re just being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human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b="0" dirty="0"/>
              <a:t>It is important to understand the common personas that show resistance to shared accountability.</a:t>
            </a:r>
          </a:p>
          <a:p>
            <a:pPr marL="0" lvl="0" indent="0">
              <a:buFont typeface="+mj-lt"/>
              <a:buNone/>
            </a:pPr>
            <a:r>
              <a:rPr lang="en-US" b="1" dirty="0"/>
              <a:t>The Overworked Specialist</a:t>
            </a:r>
          </a:p>
          <a:p>
            <a:pPr marL="0" lvl="0" indent="0">
              <a:buNone/>
            </a:pPr>
            <a:r>
              <a:rPr lang="en-US" i="1" dirty="0"/>
              <a:t>"I’m already overwhelmed. I can’t own more."</a:t>
            </a:r>
            <a:br>
              <a:rPr lang="en-US" dirty="0"/>
            </a:br>
            <a:r>
              <a:rPr lang="en-US" dirty="0"/>
              <a:t>This stems from seeing shared accountability as extra work.</a:t>
            </a:r>
            <a:br>
              <a:rPr lang="en-US" dirty="0"/>
            </a:br>
            <a:r>
              <a:rPr lang="en-US" dirty="0"/>
              <a:t>👉 Reframe it: </a:t>
            </a:r>
            <a:r>
              <a:rPr lang="en-US" i="1" dirty="0"/>
              <a:t>It’s not more work—it’s better collaboration that prevents rework and fire drills.</a:t>
            </a:r>
          </a:p>
          <a:p>
            <a:pPr marL="457200" lvl="1" indent="0">
              <a:buNone/>
            </a:pPr>
            <a:endParaRPr lang="en-US" dirty="0"/>
          </a:p>
          <a:p>
            <a:pPr marL="0" lvl="0" indent="0">
              <a:buFont typeface="+mj-lt"/>
              <a:buNone/>
            </a:pPr>
            <a:r>
              <a:rPr lang="en-US" b="1" dirty="0"/>
              <a:t>The Authority Gap</a:t>
            </a:r>
          </a:p>
          <a:p>
            <a:pPr lvl="0"/>
            <a:r>
              <a:rPr lang="en-US" i="1" dirty="0"/>
              <a:t>"I don’t have the power to influence outcomes."</a:t>
            </a:r>
            <a:br>
              <a:rPr lang="en-US" dirty="0"/>
            </a:br>
            <a:r>
              <a:rPr lang="en-US" dirty="0"/>
              <a:t>They want to help but feel they can’t.</a:t>
            </a:r>
            <a:br>
              <a:rPr lang="en-US" dirty="0"/>
            </a:br>
            <a:r>
              <a:rPr lang="en-US" dirty="0"/>
              <a:t>👉 Empower them: use tools like decision matrices and recognize when they take initiative.</a:t>
            </a:r>
          </a:p>
          <a:p>
            <a:pPr lvl="0"/>
            <a:endParaRPr lang="en-US" dirty="0"/>
          </a:p>
          <a:p>
            <a:pPr marL="0" lvl="0" indent="0">
              <a:buFont typeface="+mj-lt"/>
              <a:buNone/>
            </a:pPr>
            <a:r>
              <a:rPr lang="en-US" b="1" dirty="0"/>
              <a:t>The Process Advocate</a:t>
            </a:r>
          </a:p>
          <a:p>
            <a:pPr lvl="0"/>
            <a:r>
              <a:rPr lang="en-US" i="1" dirty="0"/>
              <a:t>"That’s not how we’ve always done it."</a:t>
            </a:r>
            <a:br>
              <a:rPr lang="en-US" dirty="0"/>
            </a:br>
            <a:r>
              <a:rPr lang="en-US" dirty="0"/>
              <a:t>Comfort with legacy roles creates hesitation.</a:t>
            </a:r>
            <a:br>
              <a:rPr lang="en-US" dirty="0"/>
            </a:br>
            <a:r>
              <a:rPr lang="en-US" dirty="0"/>
              <a:t>👉 Don’t tear down the old—enhance it. Add ownership into existing workflows, not new structures.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Across all these personas, the key is to: listen first, reframe their concerns, and offer support through coaching and structure.</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People don’t resist accountability; they resist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uncertainty, overload,</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or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exclusion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dirty="0"/>
          </a:p>
          <a:p>
            <a:pPr marL="0" marR="0">
              <a:lnSpc>
                <a:spcPct val="115000"/>
              </a:lnSpc>
              <a:spcAft>
                <a:spcPts val="800"/>
              </a:spcAft>
              <a:buNone/>
            </a:pPr>
            <a:r>
              <a:rPr lang="en-US" dirty="0"/>
              <a:t>Show them that shared ownership makes work smoother, not harder. When people feel safe and supported, they lean in.</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Once we’ve reduced resistance, the next step is to build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skills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that support a culture of ownership. Let’s look at what those are.</a:t>
            </a: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13</a:t>
            </a:fld>
            <a:endParaRPr lang="en-US"/>
          </a:p>
        </p:txBody>
      </p:sp>
    </p:spTree>
    <p:extLst>
      <p:ext uri="{BB962C8B-B14F-4D97-AF65-F5344CB8AC3E}">
        <p14:creationId xmlns:p14="http://schemas.microsoft.com/office/powerpoint/2010/main" val="379798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15</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Cultivating Accountability Skills</a:t>
            </a:r>
          </a:p>
          <a:p>
            <a:pPr marL="0" marR="0" indent="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One of the biggest myths about accountability is that it’s either something you have—or you don’t. </a:t>
            </a:r>
          </a:p>
          <a:p>
            <a:pPr marL="0" marR="0" indent="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But just like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communication, conflict resolution, or leadership</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—accountability is a skill. And like any skill, it can be cultivated with practice, feedback, and coaching.</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can talk about shared ownership all day, but unless we give people the tools to practice it, they’ll default to their comfort zones.</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break down the core skill areas that support a culture of accountability.</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r>
              <a:rPr lang="en-US" b="1" dirty="0"/>
              <a:t>🟩 1. Self-Awareness</a:t>
            </a:r>
          </a:p>
          <a:p>
            <a:pPr lvl="0"/>
            <a:r>
              <a:rPr lang="en-US" dirty="0"/>
              <a:t>Help people see how their behavior affects the team.</a:t>
            </a:r>
            <a:br>
              <a:rPr lang="en-US" dirty="0"/>
            </a:br>
            <a:r>
              <a:rPr lang="en-US" dirty="0"/>
              <a:t>Tools like 360° feedback, working style assessments (e.g., DISC, MBTI), and retro reflections build insight.</a:t>
            </a:r>
            <a:br>
              <a:rPr lang="en-US" dirty="0"/>
            </a:br>
            <a:r>
              <a:rPr lang="en-US" dirty="0"/>
              <a:t>👉 The goal isn’t blame—it’s awareness that drives growth.</a:t>
            </a:r>
          </a:p>
          <a:p>
            <a:pPr lvl="1"/>
            <a:endParaRPr lang="en-US" dirty="0"/>
          </a:p>
          <a:p>
            <a:r>
              <a:rPr lang="en-US" b="1" dirty="0"/>
              <a:t>🟩 2. Communication</a:t>
            </a:r>
          </a:p>
          <a:p>
            <a:pPr marL="0" lvl="0" indent="0">
              <a:buFont typeface="Arial" panose="020B0604020202020204" pitchFamily="34" charset="0"/>
              <a:buNone/>
            </a:pPr>
            <a:r>
              <a:rPr lang="en-US" dirty="0"/>
              <a:t>Ownership thrives on clear, respectful, and timely conversations.</a:t>
            </a:r>
            <a:br>
              <a:rPr lang="en-US" dirty="0"/>
            </a:br>
            <a:r>
              <a:rPr lang="en-US" dirty="0"/>
              <a:t>Encourage the team to:</a:t>
            </a:r>
          </a:p>
          <a:p>
            <a:pPr marL="171450" lvl="0" indent="-171450">
              <a:buFont typeface="Arial" panose="020B0604020202020204" pitchFamily="34" charset="0"/>
              <a:buChar char="•"/>
            </a:pPr>
            <a:r>
              <a:rPr lang="en-US" dirty="0"/>
              <a:t>Speak up early</a:t>
            </a:r>
          </a:p>
          <a:p>
            <a:pPr marL="171450" lvl="0" indent="-171450">
              <a:buFont typeface="Arial" panose="020B0604020202020204" pitchFamily="34" charset="0"/>
              <a:buChar char="•"/>
            </a:pPr>
            <a:r>
              <a:rPr lang="en-US" dirty="0"/>
              <a:t>Give feedback without blame</a:t>
            </a:r>
          </a:p>
          <a:p>
            <a:pPr marL="171450" lvl="0" indent="-171450">
              <a:buFont typeface="Arial" panose="020B0604020202020204" pitchFamily="34" charset="0"/>
              <a:buChar char="•"/>
            </a:pPr>
            <a:r>
              <a:rPr lang="en-US" dirty="0"/>
              <a:t>Ask for help</a:t>
            </a:r>
          </a:p>
          <a:p>
            <a:pPr lvl="0"/>
            <a:r>
              <a:rPr lang="en-US" dirty="0"/>
              <a:t>👉 Model constructive conflict resolution in your own interactions.</a:t>
            </a:r>
          </a:p>
          <a:p>
            <a:pPr lvl="0"/>
            <a:endParaRPr lang="en-US" dirty="0"/>
          </a:p>
          <a:p>
            <a:r>
              <a:rPr lang="en-US" b="1" dirty="0"/>
              <a:t>🟩 3. Systems Thinking</a:t>
            </a:r>
          </a:p>
          <a:p>
            <a:pPr lvl="0"/>
            <a:r>
              <a:rPr lang="en-US" dirty="0"/>
              <a:t>Show how individual work connects to the bigger picture.</a:t>
            </a:r>
            <a:br>
              <a:rPr lang="en-US" dirty="0"/>
            </a:br>
            <a:r>
              <a:rPr lang="en-US" dirty="0"/>
              <a:t>Use tools like impact maps, journey maps, or workflow diagrams.</a:t>
            </a:r>
            <a:br>
              <a:rPr lang="en-US" dirty="0"/>
            </a:br>
            <a:r>
              <a:rPr lang="en-US" dirty="0"/>
              <a:t>👉 When people see the ripple effect, they prioritize value—not just tasks.</a:t>
            </a:r>
          </a:p>
          <a:p>
            <a:pPr lvl="1"/>
            <a:endParaRPr lang="en-US" dirty="0"/>
          </a:p>
          <a:p>
            <a:r>
              <a:rPr lang="en-US" b="1" dirty="0"/>
              <a:t>🟩 4. Problem Ownership</a:t>
            </a:r>
          </a:p>
          <a:p>
            <a:pPr lvl="0"/>
            <a:r>
              <a:rPr lang="en-US" dirty="0"/>
              <a:t>Shift from </a:t>
            </a:r>
            <a:r>
              <a:rPr lang="en-US" i="1" dirty="0"/>
              <a:t>“That’s not my job”</a:t>
            </a:r>
            <a:r>
              <a:rPr lang="en-US" dirty="0"/>
              <a:t> to </a:t>
            </a:r>
            <a:r>
              <a:rPr lang="en-US" i="1" dirty="0"/>
              <a:t>“How can I help?”</a:t>
            </a:r>
            <a:br>
              <a:rPr lang="en-US" dirty="0"/>
            </a:br>
            <a:r>
              <a:rPr lang="en-US" dirty="0"/>
              <a:t>Recognize initiative and support with tools like root cause analysis and 5 Whys.</a:t>
            </a:r>
            <a:br>
              <a:rPr lang="en-US" dirty="0"/>
            </a:br>
            <a:r>
              <a:rPr lang="en-US" dirty="0"/>
              <a:t>👉 Ownership means taking action—without waiting to be asked.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Don’t expect mastery overnight. Start with small, low-risk scenarios where people can flex these muscles before it’s mission-critical. Your role is to create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psychological safety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where learning is possible.</a:t>
            </a:r>
          </a:p>
          <a:p>
            <a:pPr marL="171450" indent="-171450">
              <a:buFont typeface="Arial" panose="020B0604020202020204" pitchFamily="34" charset="0"/>
              <a:buChar char="•"/>
            </a:pPr>
            <a:r>
              <a:rPr lang="en-US" i="0" dirty="0"/>
              <a:t>Instead of focusing on activity or velocity, shift the conversation to how the project outcomes support business goals and strategic priorities.</a:t>
            </a:r>
          </a:p>
          <a:p>
            <a:pPr marL="171450" indent="-171450">
              <a:buFont typeface="Arial" panose="020B0604020202020204" pitchFamily="34" charset="0"/>
              <a:buChar char="•"/>
            </a:pPr>
            <a:r>
              <a:rPr lang="en-US" i="0" dirty="0"/>
              <a:t>Frame updates around value delivered, not just tasks completed—help stakeholders see progress in terms of impact, not effort.</a:t>
            </a:r>
          </a:p>
          <a:p>
            <a:pPr marL="171450" indent="-171450">
              <a:buFont typeface="Arial" panose="020B0604020202020204" pitchFamily="34" charset="0"/>
              <a:buChar char="•"/>
            </a:pPr>
            <a:r>
              <a:rPr lang="en-US" i="0" dirty="0"/>
              <a:t>Use language that ties project milestones to measurable business outcomes to set clearer, more meaningful expectations.</a:t>
            </a:r>
          </a:p>
          <a:p>
            <a:pPr marL="171450" indent="-171450">
              <a:buFont typeface="Arial" panose="020B0604020202020204" pitchFamily="34" charset="0"/>
              <a:buChar char="•"/>
            </a:pPr>
            <a:r>
              <a:rPr lang="en-US" i="0" dirty="0"/>
              <a:t>Reinforce that success isn’t just finishing fast—it’s delivering what matters most to the organization and its customers.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Now let’s look at the leadership behaviors that either reinforce—or weaken—accountability.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14</a:t>
            </a:fld>
            <a:endParaRPr lang="en-US"/>
          </a:p>
        </p:txBody>
      </p:sp>
    </p:spTree>
    <p:extLst>
      <p:ext uri="{BB962C8B-B14F-4D97-AF65-F5344CB8AC3E}">
        <p14:creationId xmlns:p14="http://schemas.microsoft.com/office/powerpoint/2010/main" val="236900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16</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Leadership Behaviors That Foster Accountability</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can have the best processes, charters, and metrics in place—but if leadership behavior doesn’t reinforce accountability, the culture won’t shift. As leaders, we are constantly sending signals—about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what matters, what’s rewarded, and what’s safe to say or do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Your actions are always louder than your agenda.</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b="1" dirty="0"/>
              <a:t>Let’s talk about the leadership behaviors that either build or block accountability.</a:t>
            </a:r>
            <a:endParaRPr lang="en-US" dirty="0"/>
          </a:p>
          <a:p>
            <a:r>
              <a:rPr lang="en-US" dirty="0"/>
              <a:t>🟢 </a:t>
            </a:r>
            <a:r>
              <a:rPr lang="en-US" b="1" dirty="0"/>
              <a:t>To build it:</a:t>
            </a:r>
            <a:endParaRPr lang="en-US" dirty="0"/>
          </a:p>
          <a:p>
            <a:pPr marL="171450" lvl="0" indent="-171450">
              <a:buFont typeface="Arial" panose="020B0604020202020204" pitchFamily="34" charset="0"/>
              <a:buChar char="•"/>
            </a:pPr>
            <a:r>
              <a:rPr lang="en-US" dirty="0"/>
              <a:t>Be real. Admit when something didn’t go as planned—it creates trust and safety.</a:t>
            </a:r>
          </a:p>
          <a:p>
            <a:pPr marL="171450" lvl="0" indent="-171450">
              <a:buFont typeface="Arial" panose="020B0604020202020204" pitchFamily="34" charset="0"/>
              <a:buChar char="•"/>
            </a:pPr>
            <a:r>
              <a:rPr lang="en-US" dirty="0"/>
              <a:t>Ask, don’t answer. Use questions like “What’s the root cause?” or “How would you approach it?” to spark ownership.</a:t>
            </a:r>
          </a:p>
          <a:p>
            <a:pPr marL="171450" lvl="0" indent="-171450">
              <a:buFont typeface="Arial" panose="020B0604020202020204" pitchFamily="34" charset="0"/>
              <a:buChar char="•"/>
            </a:pPr>
            <a:r>
              <a:rPr lang="en-US" dirty="0"/>
              <a:t>Reward early warnings, not just fixes. It encourages people to raise issues before they escalate.</a:t>
            </a:r>
          </a:p>
          <a:p>
            <a:pPr marL="171450" lvl="0" indent="-171450">
              <a:buFont typeface="Arial" panose="020B0604020202020204" pitchFamily="34" charset="0"/>
              <a:buChar char="•"/>
            </a:pPr>
            <a:r>
              <a:rPr lang="en-US" dirty="0"/>
              <a:t>Share leadership. Let team members run standups or retros to build confidence and accountability.</a:t>
            </a:r>
          </a:p>
          <a:p>
            <a:pPr marL="171450" lvl="0" indent="-171450">
              <a:buFont typeface="Arial" panose="020B0604020202020204" pitchFamily="34" charset="0"/>
              <a:buChar char="•"/>
            </a:pPr>
            <a:r>
              <a:rPr lang="en-US" dirty="0"/>
              <a:t>Focus on learning, not blame. Mistakes are growth opportunities.</a:t>
            </a:r>
          </a:p>
          <a:p>
            <a:pPr marL="171450" lvl="0" indent="-171450">
              <a:buFont typeface="Arial" panose="020B0604020202020204" pitchFamily="34" charset="0"/>
              <a:buChar char="•"/>
            </a:pPr>
            <a:r>
              <a:rPr lang="en-US" dirty="0"/>
              <a:t>Be transparent. Explain why decisions were made—it drives alignment.</a:t>
            </a:r>
          </a:p>
          <a:p>
            <a:pPr marL="171450" lvl="0" indent="-171450">
              <a:buFont typeface="Arial" panose="020B0604020202020204" pitchFamily="34" charset="0"/>
              <a:buChar char="•"/>
            </a:pPr>
            <a:r>
              <a:rPr lang="en-US" dirty="0"/>
              <a:t>Give specific praise. “Thanks for raising that blocker early” goes further than “great job.”</a:t>
            </a:r>
          </a:p>
          <a:p>
            <a:pPr marL="628650" lvl="1" indent="-171450">
              <a:buFont typeface="Arial" panose="020B0604020202020204" pitchFamily="34" charset="0"/>
              <a:buChar char="•"/>
            </a:pPr>
            <a:endParaRPr lang="en-US" dirty="0"/>
          </a:p>
          <a:p>
            <a:r>
              <a:rPr lang="en-US" dirty="0"/>
              <a:t>🔴 </a:t>
            </a:r>
            <a:r>
              <a:rPr lang="en-US" b="1" dirty="0"/>
              <a:t>Behaviors that hurt accountability:</a:t>
            </a:r>
            <a:endParaRPr lang="en-US" dirty="0"/>
          </a:p>
          <a:p>
            <a:pPr marL="171450" lvl="0" indent="-171450">
              <a:buFont typeface="Arial" panose="020B0604020202020204" pitchFamily="34" charset="0"/>
              <a:buChar char="•"/>
            </a:pPr>
            <a:r>
              <a:rPr lang="en-US" dirty="0"/>
              <a:t>Fixing everything yourself creates dependence.</a:t>
            </a:r>
          </a:p>
          <a:p>
            <a:pPr marL="171450" lvl="0" indent="-171450">
              <a:buFont typeface="Arial" panose="020B0604020202020204" pitchFamily="34" charset="0"/>
              <a:buChar char="•"/>
            </a:pPr>
            <a:r>
              <a:rPr lang="en-US" dirty="0"/>
              <a:t>Vague roles lead to confusion and blame.</a:t>
            </a:r>
          </a:p>
          <a:p>
            <a:pPr marL="171450" lvl="0" indent="-171450">
              <a:buFont typeface="Arial" panose="020B0604020202020204" pitchFamily="34" charset="0"/>
              <a:buChar char="•"/>
            </a:pPr>
            <a:r>
              <a:rPr lang="en-US" dirty="0"/>
              <a:t>Praising heroics over teamwork fuels burnout.</a:t>
            </a:r>
          </a:p>
          <a:p>
            <a:pPr marL="171450" lvl="0" indent="-171450">
              <a:buFont typeface="Arial" panose="020B0604020202020204" pitchFamily="34" charset="0"/>
              <a:buChar char="•"/>
            </a:pPr>
            <a:r>
              <a:rPr lang="en-US" dirty="0"/>
              <a:t>Making decisions in a vacuum lowers engagement.</a:t>
            </a:r>
          </a:p>
          <a:p>
            <a:pPr marL="171450" lvl="0" indent="-171450">
              <a:buFont typeface="Arial" panose="020B0604020202020204" pitchFamily="34" charset="0"/>
              <a:buChar char="•"/>
            </a:pPr>
            <a:r>
              <a:rPr lang="en-US" dirty="0"/>
              <a:t>Quick fixes ignore root causes.</a:t>
            </a:r>
          </a:p>
          <a:p>
            <a:pPr marL="171450" lvl="0" indent="-171450">
              <a:buFont typeface="Arial" panose="020B0604020202020204" pitchFamily="34" charset="0"/>
              <a:buChar char="•"/>
            </a:pPr>
            <a:r>
              <a:rPr lang="en-US" dirty="0"/>
              <a:t>Overemphasis on deadlines encourages shortcuts.</a:t>
            </a:r>
          </a:p>
          <a:p>
            <a:pPr marL="171450" lvl="0" indent="-171450">
              <a:buFont typeface="Arial" panose="020B0604020202020204" pitchFamily="34" charset="0"/>
              <a:buChar char="•"/>
            </a:pPr>
            <a:r>
              <a:rPr lang="en-US" dirty="0"/>
              <a:t>A fear of mistakes stops people from stepping up.</a:t>
            </a:r>
          </a:p>
          <a:p>
            <a:endParaRPr lang="en-US" dirty="0"/>
          </a:p>
          <a:p>
            <a:r>
              <a:rPr lang="en-US" dirty="0"/>
              <a:t>Your actions set the tone. Model what accountability looks like—so your team feels safe to follow.”</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b="1" dirty="0"/>
              <a:t>If you want a culture of ownership, model it</a:t>
            </a:r>
            <a:r>
              <a:rPr lang="en-US" b="0" dirty="0"/>
              <a:t>—especially in how you handle challenges, bad news, and team problem-solving.</a:t>
            </a:r>
            <a:br>
              <a:rPr lang="en-US" b="0" dirty="0"/>
            </a:br>
            <a:r>
              <a:rPr lang="en-US" dirty="0"/>
              <a:t>👉 People notice how you lead when things go wrong more than when they go right.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As you think about your own leadership, ask:</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signals am I sending about accountability?</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Where might I unintentionally be blocking it?</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What’s one behavior I can change this week to create more ownership in my team?</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wrap up with a few final reflections and a set of practical actions you can take tomorrow to bring shared accountability to life.</a:t>
            </a: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15</a:t>
            </a:fld>
            <a:endParaRPr lang="en-US"/>
          </a:p>
        </p:txBody>
      </p:sp>
    </p:spTree>
    <p:extLst>
      <p:ext uri="{BB962C8B-B14F-4D97-AF65-F5344CB8AC3E}">
        <p14:creationId xmlns:p14="http://schemas.microsoft.com/office/powerpoint/2010/main" val="344028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17 Project Ownership Is a Team Mindset</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Before we close, I want to highlight four key takeaways that summarize what we’ve explored together today. Think of this as your accountability mindset checklist—something you can use whether you’re leading a sprint, kicking off a Waterfall project, or building a new team.</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Project Ownership Is a Team Sport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Project success doesn’t belong to the project manager alone.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ownership is shared across roles, functions, and titles, teams become more resilient, adaptive, and outcome-driven.</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mindset shift transforms the PM from a task manager into a facilitator of impact.</a:t>
            </a:r>
          </a:p>
          <a:p>
            <a:pPr marL="0" marR="0" lvl="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lvl="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Everyone on the team should be able to say: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‘I’m responsible for making this project successful.’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Not just *‘I finished my task.’</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Start Early With Kickoffs and Team Charters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Ownership doesn’t emerge magically halfway through a project—it has to be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designed in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from the start.</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Use your kickoff to define shared goals, clarify roles, and set the tone for collaboration.</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build a collaborative team charter to make those expectations explicit, visible, and mutual.</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Coach for Outcomes, Not Just Activity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Project leaders are also mindset coaches.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Use every touchpoint—standups, reviews, retrospectives—to reinforce the importance of outcomes over activity.</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Recognize team members who step up, collaborate across boundaries, or solve problems proactively.</a:t>
            </a:r>
          </a:p>
          <a:p>
            <a:pPr marL="0" marR="0" lvl="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lvl="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Accountability is contagious—when you coach it, model it, and celebrate it, it spreads.</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Use Retrospectives to Keep Ownership Visible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Retrospectives are your team’s mirror. Use them not just to fine-tune your backlog, but to reflect on behaviors, decisions, and team dynamics.</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 your team define their own accountability metrics—and track ownership trends over time.</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Font typeface="+mj-l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Reinforce the Practicality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tools we talked about today—</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collaborative team charters, kickoff strategies, retrospectives, and coaching techniques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—aren’t complicated. What matters is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how you use them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—with intention, consistency, and a belief that everyone contributes to success.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b="1" dirty="0"/>
              <a:t>Let’s close with one question: What’s one thing you can do today to build shared accountability?</a:t>
            </a:r>
            <a:br>
              <a:rPr lang="en-US" dirty="0"/>
            </a:br>
            <a:r>
              <a:rPr lang="en-US" dirty="0"/>
              <a:t>You don’t need a full framework—just intentional conversations and small behavior shifts.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Ask the Ownership Question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owns the outcome of this deliverable?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Start inserting this question into your team meetings, standups, and planning sessions.</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 invites reflection, alignment, and clarity—because sometimes what’s missing is simply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asking the right question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lvl="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Ask this out loud the next time something gets stuck—it often reveals gaps or opportunities for collaboration.</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Add a Mini-Charter to Your Next Kickoff</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Even if you don’t have time for a full-blown team charter, carve out 15–20 minutes during your next kickoff or sprint planning to align on:</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Shared goals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Team expectations</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Decision boundaries</a:t>
            </a: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can prevent weeks of misalignment later.</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Use One Outcome-Framing Question per Day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problem are we solving?</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will we know we’ve delivered value?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impact will this have on the customer?</a:t>
            </a:r>
          </a:p>
          <a:p>
            <a:pPr marL="0" marR="0" lvl="0" indent="0">
              <a:lnSpc>
                <a:spcPct val="115000"/>
              </a:lnSpc>
              <a:spcAft>
                <a:spcPts val="800"/>
              </a:spcAft>
              <a:buFont typeface="Symbol" panose="05050102010706020507" pitchFamily="18" charset="2"/>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Pick one and use it in your next standup or status meeting. See how it shifts the conversation.</a:t>
            </a:r>
          </a:p>
          <a:p>
            <a:pPr marL="0" marR="0">
              <a:lnSpc>
                <a:spcPct val="115000"/>
              </a:lnSpc>
              <a:spcAft>
                <a:spcPts val="800"/>
              </a:spcAft>
              <a:buNone/>
            </a:pPr>
            <a:endParaRPr lang="en-US" sz="1200" b="1"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Recognize Ownership Behavior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Look for—and call out—examples of proactive collaboration, cross-functional support, or early risk flagging. </a:t>
            </a: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get more of what you praise. Highlight the behavior you want the team to replicate.</a:t>
            </a:r>
          </a:p>
          <a:p>
            <a:pPr marL="0" marR="0" lvl="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Celebrating ownership moments is one of the fastest ways to normalize them.</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Small actions, taken consistently, create cultural change. Every great culture of shared accountability started with a few people deciding to think and behave differently.</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 invite you to choose just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one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action from this list—and try it this week. Whether you're a Scrum Master, project manager, team lead, or individual contributor—you can influence how your team shows up.</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open it up—what’s resonating with you? Where do you see an opportunity to strengthen accountability in your own team?</a:t>
            </a: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16</a:t>
            </a:fld>
            <a:endParaRPr lang="en-US"/>
          </a:p>
        </p:txBody>
      </p:sp>
    </p:spTree>
    <p:extLst>
      <p:ext uri="{BB962C8B-B14F-4D97-AF65-F5344CB8AC3E}">
        <p14:creationId xmlns:p14="http://schemas.microsoft.com/office/powerpoint/2010/main" val="2098075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b="1" dirty="0"/>
          </a:p>
        </p:txBody>
      </p:sp>
      <p:sp>
        <p:nvSpPr>
          <p:cNvPr id="4" name="Slide Number Placeholder 3"/>
          <p:cNvSpPr>
            <a:spLocks noGrp="1"/>
          </p:cNvSpPr>
          <p:nvPr>
            <p:ph type="sldNum" sz="quarter" idx="5"/>
          </p:nvPr>
        </p:nvSpPr>
        <p:spPr/>
        <p:txBody>
          <a:bodyPr/>
          <a:lstStyle/>
          <a:p>
            <a:fld id="{39F1EC30-B2B4-4086-B9D1-5C19A653F4C8}" type="slidenum">
              <a:rPr lang="en-US" smtClean="0"/>
              <a:t>17</a:t>
            </a:fld>
            <a:endParaRPr lang="en-US"/>
          </a:p>
        </p:txBody>
      </p:sp>
    </p:spTree>
    <p:extLst>
      <p:ext uri="{BB962C8B-B14F-4D97-AF65-F5344CB8AC3E}">
        <p14:creationId xmlns:p14="http://schemas.microsoft.com/office/powerpoint/2010/main" val="220019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3 Project Ownership Is a Team Sport</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Have you ever been part of a project where the outcome depended heavily on the project manager doing all the heavy lifting? Where the rest of the team is focused only on their assigned tasks? </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best-run projects—the ones that deliver true value,—have one thing in common: a team that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owns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the outcome together?</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session is based on a simple idea: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Project ownership is a team sport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 everyone—feels responsible for success: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delivery improves, risks shrink, and engagement grows.  </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My goal today is to show you how to build a culture of shared ownership—regardless of whether you’re working in Agile, Waterfall, or hybrid environments.  </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a:t>
            </a:r>
            <a:r>
              <a:rPr lang="en-US" dirty="0"/>
              <a:t>hared accountability supports </a:t>
            </a:r>
            <a:r>
              <a:rPr lang="en-US" b="1" dirty="0"/>
              <a:t>strategic alignment</a:t>
            </a:r>
            <a:r>
              <a:rPr lang="en-US" dirty="0"/>
              <a:t> and delivering </a:t>
            </a:r>
            <a:r>
              <a:rPr lang="en-US" b="1" dirty="0"/>
              <a:t>business value</a:t>
            </a:r>
            <a:r>
              <a:rPr lang="en-US" b="0" dirty="0"/>
              <a:t>.</a:t>
            </a:r>
          </a:p>
          <a:p>
            <a:pPr marL="171450" indent="-171450">
              <a:buFont typeface="Arial" panose="020B0604020202020204" pitchFamily="34" charset="0"/>
              <a:buChar char="•"/>
            </a:pPr>
            <a:r>
              <a:rPr lang="en-US" dirty="0"/>
              <a:t>Keeps teams focused on the 'why,' aligning daily work with strategic goals.</a:t>
            </a:r>
          </a:p>
          <a:p>
            <a:pPr marL="171450" indent="-171450">
              <a:buFont typeface="Arial" panose="020B0604020202020204" pitchFamily="34" charset="0"/>
              <a:buChar char="•"/>
            </a:pPr>
            <a:r>
              <a:rPr lang="en-US" dirty="0"/>
              <a:t>Encourages cross-functional collaboration to deliver business-relevant outcomes.</a:t>
            </a:r>
          </a:p>
          <a:p>
            <a:pPr marL="171450" indent="-171450">
              <a:buFont typeface="Arial" panose="020B0604020202020204" pitchFamily="34" charset="0"/>
              <a:buChar char="•"/>
            </a:pPr>
            <a:r>
              <a:rPr lang="en-US" dirty="0"/>
              <a:t>Shifts teams from task execution to owning business impact.</a:t>
            </a:r>
          </a:p>
          <a:p>
            <a:pPr marL="171450" indent="-171450">
              <a:buFont typeface="Arial" panose="020B0604020202020204" pitchFamily="34" charset="0"/>
              <a:buChar char="•"/>
            </a:pPr>
            <a:r>
              <a:rPr lang="en-US" dirty="0"/>
              <a:t>Drives strategic alignment through shared responsibility for measurable results.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Tools like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collaborative team charters, kickoff strategies, retrospectives, and coaching techniques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reinforce shared responsibility and accountability. </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a project succeeds, who gets the credit? More importantly—who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should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Too often, project ownership is viewed as the sole responsibility of the project manager. But the truth is, successful delivery is rarely the result of a single person.  It’s the outcome of a coordinated, empowered, and accountable team. </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Think about a project you were part of that felt successful. Was it because the PM handled everything? Or was it because the team felt connected, invested, and accountable for the outcome together?</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Project success requires more than planning and scheduling. It requires a culture of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shared accountability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According to PMI’s Pulse of the Profession, only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35% of projects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are considered 'successful' in terms of meeting scope, time, and cost goals—and many of those still fall short on value delivery.</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That tells us something: getting things done isn’t enough. Ownership must extend beyond the PM’s role.</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As we go through the session, I invite you to think about a current or past project you’ve worked on. Ask yourself: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How could shared accountability have changed that experience?</a:t>
            </a:r>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2</a:t>
            </a:fld>
            <a:endParaRPr lang="en-US"/>
          </a:p>
        </p:txBody>
      </p:sp>
    </p:spTree>
    <p:extLst>
      <p:ext uri="{BB962C8B-B14F-4D97-AF65-F5344CB8AC3E}">
        <p14:creationId xmlns:p14="http://schemas.microsoft.com/office/powerpoint/2010/main" val="273639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4 The Problem with Siloed Ownership</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hy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is Shared Accountability so important? If you’ve ever been on a project where deliverables were met but value wasn’t delivered, you already know something was missing. That missing piece is often accountability—</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real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accountability, not just assigned responsibility.</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accountability stays in silos, you get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Task Focused Mindsets, Unowned Problems, Decision Paralysis, and Declining Morale.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patterns show up all the time, even in mature organizations. They feel normal—but they quietly derail projects from within.</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Many teams are still operating with an outdated mindset: the project manager manages, and everyone else completes assigned tasks.</a:t>
            </a:r>
          </a:p>
          <a:p>
            <a:pPr>
              <a:buNone/>
            </a:pPr>
            <a:endParaRPr lang="en-US" dirty="0"/>
          </a:p>
          <a:p>
            <a:pPr>
              <a:buNone/>
            </a:pPr>
            <a:r>
              <a:rPr lang="en-US" dirty="0"/>
              <a:t>Here’s what I often see in struggling projects:</a:t>
            </a:r>
          </a:p>
          <a:p>
            <a:pPr marL="171450" lvl="0" indent="-171450">
              <a:buFont typeface="Arial" panose="020B0604020202020204" pitchFamily="34" charset="0"/>
              <a:buChar char="•"/>
            </a:pPr>
            <a:r>
              <a:rPr lang="en-US" dirty="0"/>
              <a:t>The PM juggles deadlines while the team focuses only on their own tasks.</a:t>
            </a:r>
          </a:p>
          <a:p>
            <a:pPr marL="171450" lvl="0" indent="-171450">
              <a:buFont typeface="Arial" panose="020B0604020202020204" pitchFamily="34" charset="0"/>
              <a:buChar char="•"/>
            </a:pPr>
            <a:r>
              <a:rPr lang="en-US" dirty="0"/>
              <a:t>Issues arise, but no one speaks up early.</a:t>
            </a:r>
          </a:p>
          <a:p>
            <a:pPr marL="171450" lvl="0" indent="-171450">
              <a:buFont typeface="Arial" panose="020B0604020202020204" pitchFamily="34" charset="0"/>
              <a:buChar char="•"/>
            </a:pPr>
            <a:r>
              <a:rPr lang="en-US" dirty="0"/>
              <a:t>Decisions stall due to unclear ownership.</a:t>
            </a:r>
          </a:p>
          <a:p>
            <a:pPr marL="171450" lvl="0" indent="-171450">
              <a:buFont typeface="Arial" panose="020B0604020202020204" pitchFamily="34" charset="0"/>
              <a:buChar char="•"/>
            </a:pPr>
            <a:r>
              <a:rPr lang="en-US" dirty="0"/>
              <a:t>Morale drops—work feels like box-checking, not impact-driven.</a:t>
            </a:r>
          </a:p>
          <a:p>
            <a:pPr>
              <a:buNone/>
            </a:pPr>
            <a:endParaRPr lang="en-US" b="1" dirty="0"/>
          </a:p>
          <a:p>
            <a:pPr>
              <a:buNone/>
            </a:pPr>
            <a:r>
              <a:rPr lang="en-US" b="1" dirty="0"/>
              <a:t>The result?</a:t>
            </a:r>
            <a:endParaRPr lang="en-US" dirty="0"/>
          </a:p>
          <a:p>
            <a:pPr marL="171450" lvl="0" indent="-171450">
              <a:buFont typeface="Arial" panose="020B0604020202020204" pitchFamily="34" charset="0"/>
              <a:buChar char="•"/>
            </a:pPr>
            <a:r>
              <a:rPr lang="en-US" dirty="0"/>
              <a:t>Outcomes take a backseat to task completion</a:t>
            </a:r>
          </a:p>
          <a:p>
            <a:pPr marL="171450" lvl="0" indent="-171450">
              <a:buFont typeface="Arial" panose="020B0604020202020204" pitchFamily="34" charset="0"/>
              <a:buChar char="•"/>
            </a:pPr>
            <a:r>
              <a:rPr lang="en-US" dirty="0"/>
              <a:t>Issues go unaddressed until escalated</a:t>
            </a:r>
          </a:p>
          <a:p>
            <a:pPr marL="171450" lvl="0" indent="-171450">
              <a:buFont typeface="Arial" panose="020B0604020202020204" pitchFamily="34" charset="0"/>
              <a:buChar char="•"/>
            </a:pPr>
            <a:r>
              <a:rPr lang="en-US" dirty="0"/>
              <a:t>Decision-making lacks clarity</a:t>
            </a:r>
          </a:p>
          <a:p>
            <a:pPr marL="171450" lvl="0" indent="-171450">
              <a:buFont typeface="Arial" panose="020B0604020202020204" pitchFamily="34" charset="0"/>
              <a:buChar char="•"/>
            </a:pPr>
            <a:r>
              <a:rPr lang="en-US" dirty="0"/>
              <a:t>Collaboration feels hollow, not purposeful</a:t>
            </a:r>
          </a:p>
          <a:p>
            <a:pPr marL="342900" marR="0" lvl="0" indent="-342900">
              <a:lnSpc>
                <a:spcPct val="115000"/>
              </a:lnSpc>
              <a:spcAft>
                <a:spcPts val="800"/>
              </a:spcAft>
              <a:buFont typeface="Symbol" panose="05050102010706020507" pitchFamily="18" charset="2"/>
              <a:buChar cha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model might get you to the finish line—but rarely with stakeholder satisfaction, speed, or sustainability.</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isn’t about people being lazy or unskilled, it’s about the way we structure accountability.</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Most project environments unintentionally encourage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transactional</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thinking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 did my part, so I’m done. </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But successful projects require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transformational</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thinking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'What are we trying to achieve—and how do I contribute to that?’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good news? We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can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shift this. When we move from isolated task completion to collective ownership, projects don’t just finish—they thrive.</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That’s why today’s session isn’t just about better task management—it’s about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changing how we work together.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US" dirty="0"/>
              <a:t>Teams often focus on </a:t>
            </a:r>
            <a:r>
              <a:rPr lang="en-US" i="1" dirty="0"/>
              <a:t>“What do I need to finish?”</a:t>
            </a:r>
            <a:r>
              <a:rPr lang="en-US" dirty="0"/>
              <a:t> instead of </a:t>
            </a:r>
            <a:r>
              <a:rPr lang="en-US" i="1" dirty="0"/>
              <a:t>“What are we trying to achieve?”</a:t>
            </a:r>
            <a:endParaRPr lang="en-US" dirty="0"/>
          </a:p>
          <a:p>
            <a:pPr marL="171450" lvl="0" indent="-171450">
              <a:buFont typeface="Arial" panose="020B0604020202020204" pitchFamily="34" charset="0"/>
              <a:buChar char="•"/>
            </a:pPr>
            <a:r>
              <a:rPr lang="en-US" dirty="0"/>
              <a:t>This leads to task completion without real value delivery.</a:t>
            </a:r>
            <a:br>
              <a:rPr lang="en-US" dirty="0"/>
            </a:br>
            <a:r>
              <a:rPr lang="en-US" dirty="0"/>
              <a:t>👉 </a:t>
            </a:r>
            <a:r>
              <a:rPr lang="en-US" i="1" dirty="0"/>
              <a:t>Ever seen a project finish on time—but the user was unhappy?</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Small issues fall between roles and go unaddressed.</a:t>
            </a:r>
          </a:p>
          <a:p>
            <a:pPr marL="171450" lvl="0" indent="-171450">
              <a:buFont typeface="Arial" panose="020B0604020202020204" pitchFamily="34" charset="0"/>
              <a:buChar char="•"/>
            </a:pPr>
            <a:r>
              <a:rPr lang="en-US" dirty="0"/>
              <a:t>People think, </a:t>
            </a:r>
            <a:r>
              <a:rPr lang="en-US" i="1" dirty="0"/>
              <a:t>“Not my job,”</a:t>
            </a:r>
            <a:r>
              <a:rPr lang="en-US" dirty="0"/>
              <a:t> so problems escalate.</a:t>
            </a:r>
            <a:br>
              <a:rPr lang="en-US" dirty="0"/>
            </a:br>
            <a:r>
              <a:rPr lang="en-US" dirty="0"/>
              <a:t>👉 </a:t>
            </a:r>
            <a:r>
              <a:rPr lang="en-US" i="1" dirty="0"/>
              <a:t>In accountable teams, small issues are everyone’s problem.</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No one’s sure who should decide, so nothing moves.</a:t>
            </a:r>
          </a:p>
          <a:p>
            <a:pPr marL="171450" lvl="0" indent="-171450">
              <a:buFont typeface="Arial" panose="020B0604020202020204" pitchFamily="34" charset="0"/>
              <a:buChar char="•"/>
            </a:pPr>
            <a:r>
              <a:rPr lang="en-US" dirty="0"/>
              <a:t>Momentum stalls and ownership becomes unclear.</a:t>
            </a:r>
            <a:br>
              <a:rPr lang="en-US" dirty="0"/>
            </a:br>
            <a:r>
              <a:rPr lang="en-US" dirty="0"/>
              <a:t>👉 </a:t>
            </a:r>
            <a:r>
              <a:rPr lang="en-US" i="1" dirty="0"/>
              <a:t>This isn’t just a delay—it’s a team-level leadership gap.</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When work feels siloed, people disengage.</a:t>
            </a:r>
          </a:p>
          <a:p>
            <a:pPr marL="171450" lvl="0" indent="-171450">
              <a:buFont typeface="Arial" panose="020B0604020202020204" pitchFamily="34" charset="0"/>
              <a:buChar char="•"/>
            </a:pPr>
            <a:r>
              <a:rPr lang="en-US" dirty="0"/>
              <a:t>They don’t see their impact or feel empowered.</a:t>
            </a:r>
            <a:br>
              <a:rPr lang="en-US" dirty="0"/>
            </a:br>
            <a:r>
              <a:rPr lang="en-US" dirty="0"/>
              <a:t>👉 </a:t>
            </a:r>
            <a:r>
              <a:rPr lang="en-US" i="1" dirty="0"/>
              <a:t>“Just doing your job” gets old without connection to outcomes.</a:t>
            </a:r>
            <a:endParaRPr lang="en-US" dirty="0"/>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four patterns are symptoms of the same root issue: a lack of shared accountability. These patterns can be reversed with intentional strategies—starting with how we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frame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ownership from day one.</a:t>
            </a:r>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3</a:t>
            </a:fld>
            <a:endParaRPr lang="en-US"/>
          </a:p>
        </p:txBody>
      </p:sp>
    </p:spTree>
    <p:extLst>
      <p:ext uri="{BB962C8B-B14F-4D97-AF65-F5344CB8AC3E}">
        <p14:creationId xmlns:p14="http://schemas.microsoft.com/office/powerpoint/2010/main" val="381821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5</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What Shared Accountability Looks Like</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Now that we’ve seen the impact of siloed ownership, let’s shift to what shared accountability looks like.</a:t>
            </a:r>
          </a:p>
          <a:p>
            <a:r>
              <a:rPr lang="en-US" dirty="0"/>
              <a:t>It’s not about more work—it’s about </a:t>
            </a:r>
            <a:r>
              <a:rPr lang="en-US" b="1" dirty="0"/>
              <a:t>shared purpose, value, and ownership</a:t>
            </a:r>
            <a:r>
              <a:rPr lang="en-US" dirty="0"/>
              <a:t>. In this culture, everyone—from developers to sponsors—feels responsible for the project’s success, not just their role.</a:t>
            </a:r>
          </a:p>
          <a:p>
            <a:r>
              <a:rPr lang="en-US" dirty="0"/>
              <a:t>Shared accountability rests on four pillars: </a:t>
            </a:r>
            <a:r>
              <a:rPr lang="en-US" b="1" dirty="0"/>
              <a:t>Clarity, Commitment, Courage, and Coaching.</a:t>
            </a:r>
            <a:endParaRPr lang="en-US" dirty="0"/>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buFont typeface="+mj-lt"/>
              <a:buAutoNum type="arabicPeriod"/>
            </a:pPr>
            <a:r>
              <a:rPr lang="en-US" b="1" dirty="0"/>
              <a:t>Clarity</a:t>
            </a:r>
          </a:p>
          <a:p>
            <a:pPr marL="171450" lvl="0" indent="-171450">
              <a:buFont typeface="Arial" panose="020B0604020202020204" pitchFamily="34" charset="0"/>
              <a:buChar char="•"/>
            </a:pPr>
            <a:r>
              <a:rPr lang="en-US" dirty="0"/>
              <a:t>People can’t own what they don’t understand.</a:t>
            </a:r>
          </a:p>
          <a:p>
            <a:pPr marL="171450" lvl="0" indent="-171450">
              <a:buFont typeface="Arial" panose="020B0604020202020204" pitchFamily="34" charset="0"/>
              <a:buChar char="•"/>
            </a:pPr>
            <a:r>
              <a:rPr lang="en-US" dirty="0"/>
              <a:t>Everyone should know their role, their impact, and how it connects to the outcome.</a:t>
            </a:r>
            <a:br>
              <a:rPr lang="en-US" dirty="0"/>
            </a:br>
            <a:r>
              <a:rPr lang="en-US" dirty="0"/>
              <a:t>👉 </a:t>
            </a:r>
            <a:r>
              <a:rPr lang="en-US" i="1" dirty="0"/>
              <a:t>Can your team explain success beyond their task list?</a:t>
            </a:r>
          </a:p>
          <a:p>
            <a:pPr marL="171450" lvl="0" indent="-171450">
              <a:buFont typeface="Arial" panose="020B0604020202020204" pitchFamily="34" charset="0"/>
              <a:buChar char="•"/>
            </a:pPr>
            <a:endParaRPr lang="en-US" b="0" i="1" dirty="0"/>
          </a:p>
          <a:p>
            <a:pPr marL="228600" lvl="0" indent="-228600">
              <a:buFont typeface="+mj-lt"/>
              <a:buAutoNum type="arabicPeriod" startAt="2"/>
            </a:pPr>
            <a:r>
              <a:rPr lang="en-US" b="1" dirty="0"/>
              <a:t>Commitment</a:t>
            </a:r>
          </a:p>
          <a:p>
            <a:pPr marL="171450" lvl="0" indent="-171450">
              <a:buFont typeface="Arial" panose="020B0604020202020204" pitchFamily="34" charset="0"/>
              <a:buChar char="•"/>
            </a:pPr>
            <a:r>
              <a:rPr lang="en-US" dirty="0"/>
              <a:t>True accountability is emotional, not just procedural.</a:t>
            </a:r>
          </a:p>
          <a:p>
            <a:pPr marL="171450" lvl="0" indent="-171450">
              <a:buFont typeface="Arial" panose="020B0604020202020204" pitchFamily="34" charset="0"/>
              <a:buChar char="•"/>
            </a:pPr>
            <a:r>
              <a:rPr lang="en-US" dirty="0"/>
              <a:t>Teams care about the user, the value, and each other.</a:t>
            </a:r>
          </a:p>
          <a:p>
            <a:pPr marL="171450" lvl="0" indent="-171450">
              <a:buFont typeface="Arial" panose="020B0604020202020204" pitchFamily="34" charset="0"/>
              <a:buChar char="•"/>
            </a:pPr>
            <a:r>
              <a:rPr lang="en-US" dirty="0"/>
              <a:t>They step up because they believe in the mission.</a:t>
            </a:r>
          </a:p>
          <a:p>
            <a:pPr marL="171450" lvl="0" indent="-171450">
              <a:buFont typeface="Arial" panose="020B0604020202020204" pitchFamily="34" charset="0"/>
              <a:buChar char="•"/>
            </a:pPr>
            <a:endParaRPr lang="en-US" dirty="0"/>
          </a:p>
          <a:p>
            <a:pPr marL="228600" lvl="0" indent="-228600">
              <a:buFont typeface="+mj-lt"/>
              <a:buAutoNum type="arabicPeriod" startAt="3"/>
            </a:pPr>
            <a:r>
              <a:rPr lang="en-US" b="1" dirty="0"/>
              <a:t>Courage</a:t>
            </a:r>
          </a:p>
          <a:p>
            <a:pPr marL="171450" lvl="0" indent="-171450">
              <a:buFont typeface="Arial" panose="020B0604020202020204" pitchFamily="34" charset="0"/>
              <a:buChar char="•"/>
            </a:pPr>
            <a:r>
              <a:rPr lang="en-US" dirty="0"/>
              <a:t>Accountability takes bravery: to raise issues, challenge assumptions, and collaborate across silos.</a:t>
            </a:r>
            <a:br>
              <a:rPr lang="en-US" dirty="0"/>
            </a:br>
            <a:r>
              <a:rPr lang="en-US" dirty="0"/>
              <a:t>👉 </a:t>
            </a:r>
            <a:r>
              <a:rPr lang="en-US" i="1" dirty="0"/>
              <a:t>The best teams aren’t perfect—they’re proactive and honest.</a:t>
            </a:r>
          </a:p>
          <a:p>
            <a:pPr marL="171450" lvl="0" indent="-171450">
              <a:buFont typeface="Arial" panose="020B0604020202020204" pitchFamily="34" charset="0"/>
              <a:buChar char="•"/>
            </a:pPr>
            <a:endParaRPr lang="en-US" b="0" i="1" dirty="0"/>
          </a:p>
          <a:p>
            <a:pPr marL="228600" lvl="0" indent="-228600">
              <a:buFont typeface="+mj-lt"/>
              <a:buAutoNum type="arabicPeriod" startAt="4"/>
            </a:pPr>
            <a:r>
              <a:rPr lang="en-US" b="1" dirty="0"/>
              <a:t>Coaching</a:t>
            </a:r>
          </a:p>
          <a:p>
            <a:pPr marL="171450" lvl="0" indent="-171450">
              <a:buFont typeface="Arial" panose="020B0604020202020204" pitchFamily="34" charset="0"/>
              <a:buChar char="•"/>
            </a:pPr>
            <a:r>
              <a:rPr lang="en-US" dirty="0"/>
              <a:t>Accountability isn’t assigned—it’s nurtured.</a:t>
            </a:r>
          </a:p>
          <a:p>
            <a:pPr marL="171450" lvl="0" indent="-171450">
              <a:buFont typeface="Arial" panose="020B0604020202020204" pitchFamily="34" charset="0"/>
              <a:buChar char="•"/>
            </a:pPr>
            <a:r>
              <a:rPr lang="en-US" dirty="0"/>
              <a:t>Leaders model, reinforce, and celebrate outcome-driven behavior.</a:t>
            </a:r>
            <a:br>
              <a:rPr lang="en-US" dirty="0"/>
            </a:br>
            <a:r>
              <a:rPr lang="en-US" dirty="0"/>
              <a:t>👉 </a:t>
            </a:r>
            <a:r>
              <a:rPr lang="en-US" i="1" dirty="0"/>
              <a:t>Use standups and retros as coaching moments—not just status checks.</a:t>
            </a:r>
            <a:endParaRPr lang="en-US" dirty="0"/>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these four elements are present, ownership becomes embedded in team culture, not just assigned.</a:t>
            </a:r>
          </a:p>
          <a:p>
            <a:pPr>
              <a:buNone/>
            </a:pPr>
            <a:endParaRPr lang="en-US" sz="1200" b="1"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Now that we’ve defined what shared accountability looks like, let’s walk through how to </a:t>
            </a:r>
            <a:r>
              <a:rPr lang="en-US" sz="1200" i="1" dirty="0">
                <a:effectLst/>
                <a:latin typeface="Aptos" panose="020B0004020202020204" pitchFamily="34" charset="0"/>
                <a:ea typeface="Aptos" panose="020B0004020202020204" pitchFamily="34" charset="0"/>
                <a:cs typeface="Times New Roman" panose="02020603050405020304" pitchFamily="18" charset="0"/>
              </a:rPr>
              <a:t>build it in</a:t>
            </a:r>
            <a:r>
              <a:rPr lang="en-US" sz="1200" dirty="0">
                <a:effectLst/>
                <a:latin typeface="Aptos" panose="020B0004020202020204" pitchFamily="34" charset="0"/>
                <a:ea typeface="Aptos" panose="020B0004020202020204" pitchFamily="34" charset="0"/>
                <a:cs typeface="Times New Roman" panose="02020603050405020304" pitchFamily="18" charset="0"/>
              </a:rPr>
              <a:t>—starting from day one with a powerful, intentional kickoff.</a:t>
            </a:r>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4</a:t>
            </a:fld>
            <a:endParaRPr lang="en-US"/>
          </a:p>
        </p:txBody>
      </p:sp>
    </p:spTree>
    <p:extLst>
      <p:ext uri="{BB962C8B-B14F-4D97-AF65-F5344CB8AC3E}">
        <p14:creationId xmlns:p14="http://schemas.microsoft.com/office/powerpoint/2010/main" val="67128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6</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Start Strong with the Kickoff</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One of the most overlooked opportunities to build shared accountability is the project kickoff. The way you start a project often defines how you’ll finish it.</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If we treat kickoff like a logistics meeting—assigning tasks, timelines, and deliverables—we miss the chance to establish ownership behaviors early.</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kickoff should be more than a calendar review—it should be a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culture-setting event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our first opportunity to: </a:t>
            </a:r>
          </a:p>
          <a:p>
            <a:pPr marL="171450" marR="0" lvl="0" indent="-171450">
              <a:lnSpc>
                <a:spcPct val="115000"/>
              </a:lnSpc>
              <a:spcAft>
                <a:spcPts val="800"/>
              </a:spcAft>
              <a:buFont typeface="Arial" panose="020B0604020202020204" pitchFamily="34" charset="0"/>
              <a:buChar cha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set expectations around shared responsibility, </a:t>
            </a:r>
          </a:p>
          <a:p>
            <a:pPr marL="171450" marR="0" lvl="0" indent="-171450">
              <a:lnSpc>
                <a:spcPct val="115000"/>
              </a:lnSpc>
              <a:spcAft>
                <a:spcPts val="800"/>
              </a:spcAft>
              <a:buFont typeface="Arial" panose="020B0604020202020204" pitchFamily="34" charset="0"/>
              <a:buChar cha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clarify how decisions will be made, </a:t>
            </a:r>
          </a:p>
          <a:p>
            <a:pPr marL="171450" marR="0" lvl="0" indent="-171450">
              <a:lnSpc>
                <a:spcPct val="115000"/>
              </a:lnSpc>
              <a:spcAft>
                <a:spcPts val="800"/>
              </a:spcAft>
              <a:buFont typeface="Arial" panose="020B0604020202020204" pitchFamily="34" charset="0"/>
              <a:buChar cha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and build trust and alignment between cross-functional partners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 Kickoff should: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 typeface="+mj-lt"/>
              <a:buNone/>
            </a:pPr>
            <a:r>
              <a:rPr lang="en-US" b="1" dirty="0"/>
              <a:t>First: Define Success by Outcomes</a:t>
            </a:r>
            <a:endParaRPr lang="en-US" dirty="0"/>
          </a:p>
          <a:p>
            <a:pPr marL="171450" lvl="0" indent="-171450">
              <a:buFont typeface="Arial" panose="020B0604020202020204" pitchFamily="34" charset="0"/>
              <a:buChar char="•"/>
            </a:pPr>
            <a:r>
              <a:rPr lang="en-US" dirty="0"/>
              <a:t>Go beyond scope and timeline—ask: </a:t>
            </a:r>
            <a:r>
              <a:rPr lang="en-US" i="1" dirty="0"/>
              <a:t>What impact do we want?</a:t>
            </a:r>
            <a:endParaRPr lang="en-US" dirty="0"/>
          </a:p>
          <a:p>
            <a:pPr marL="171450" lvl="0" indent="-171450">
              <a:buFont typeface="Arial" panose="020B0604020202020204" pitchFamily="34" charset="0"/>
              <a:buChar char="•"/>
            </a:pPr>
            <a:r>
              <a:rPr lang="en-US" dirty="0"/>
              <a:t>Example: Not just “launch the tool,” but “boost scheduling efficiency by 25%.”</a:t>
            </a:r>
          </a:p>
          <a:p>
            <a:pPr marL="171450" lvl="0" indent="-171450">
              <a:buFont typeface="Arial" panose="020B0604020202020204" pitchFamily="34" charset="0"/>
              <a:buChar char="•"/>
            </a:pPr>
            <a:endParaRPr lang="en-US" dirty="0"/>
          </a:p>
          <a:p>
            <a:pPr marL="0" lvl="0" indent="0">
              <a:buFont typeface="+mj-lt"/>
              <a:buNone/>
            </a:pPr>
            <a:r>
              <a:rPr lang="en-US" b="1" dirty="0"/>
              <a:t>Second: Clarify Decision-Making</a:t>
            </a:r>
            <a:endParaRPr lang="en-US" dirty="0"/>
          </a:p>
          <a:p>
            <a:pPr marL="171450" lvl="0" indent="-171450">
              <a:buFont typeface="Arial" panose="020B0604020202020204" pitchFamily="34" charset="0"/>
              <a:buChar char="•"/>
            </a:pPr>
            <a:r>
              <a:rPr lang="en-US" dirty="0"/>
              <a:t>Define who decides what—and how.</a:t>
            </a:r>
          </a:p>
          <a:p>
            <a:pPr marL="171450" lvl="0" indent="-171450">
              <a:buFont typeface="Arial" panose="020B0604020202020204" pitchFamily="34" charset="0"/>
              <a:buChar char="•"/>
            </a:pPr>
            <a:r>
              <a:rPr lang="en-US" dirty="0"/>
              <a:t>Set clear escalation paths and trade-off criteria.</a:t>
            </a:r>
            <a:br>
              <a:rPr lang="en-US" dirty="0"/>
            </a:br>
            <a:r>
              <a:rPr lang="en-US" dirty="0"/>
              <a:t>👉 Use tools like a Decision Matrix or RAPID model to prevent bottlenecks.</a:t>
            </a:r>
          </a:p>
          <a:p>
            <a:pPr marL="628650" lvl="1" indent="-171450">
              <a:buFont typeface="Arial" panose="020B0604020202020204" pitchFamily="34" charset="0"/>
              <a:buChar char="•"/>
            </a:pPr>
            <a:endParaRPr lang="en-US" dirty="0"/>
          </a:p>
          <a:p>
            <a:pPr marL="0" lvl="0" indent="0">
              <a:buFont typeface="+mj-lt"/>
              <a:buNone/>
            </a:pPr>
            <a:r>
              <a:rPr lang="en-US" b="1" dirty="0"/>
              <a:t>Third: Use Ownership Language Early</a:t>
            </a:r>
            <a:endParaRPr lang="en-US" dirty="0"/>
          </a:p>
          <a:p>
            <a:pPr marL="171450" lvl="0" indent="-171450">
              <a:buFont typeface="Arial" panose="020B0604020202020204" pitchFamily="34" charset="0"/>
              <a:buChar char="•"/>
            </a:pPr>
            <a:r>
              <a:rPr lang="en-US" dirty="0"/>
              <a:t>Talk about </a:t>
            </a:r>
            <a:r>
              <a:rPr lang="en-US" i="1" dirty="0"/>
              <a:t>we</a:t>
            </a:r>
            <a:r>
              <a:rPr lang="en-US" dirty="0"/>
              <a:t>, </a:t>
            </a:r>
            <a:r>
              <a:rPr lang="en-US" i="1" dirty="0"/>
              <a:t>outcomes</a:t>
            </a:r>
            <a:r>
              <a:rPr lang="en-US" dirty="0"/>
              <a:t>, </a:t>
            </a:r>
            <a:r>
              <a:rPr lang="en-US" i="1" dirty="0"/>
              <a:t>value</a:t>
            </a:r>
            <a:r>
              <a:rPr lang="en-US" dirty="0"/>
              <a:t>, and </a:t>
            </a:r>
            <a:r>
              <a:rPr lang="en-US" i="1" dirty="0"/>
              <a:t>shared responsibility.</a:t>
            </a:r>
            <a:endParaRPr lang="en-US" dirty="0"/>
          </a:p>
          <a:p>
            <a:pPr marL="171450" lvl="0" indent="-171450">
              <a:buFont typeface="Arial" panose="020B0604020202020204" pitchFamily="34" charset="0"/>
              <a:buChar char="•"/>
            </a:pPr>
            <a:r>
              <a:rPr lang="en-US" dirty="0"/>
              <a:t>Say: “Everyone contributes to the whole project’s success—not just their task.”</a:t>
            </a:r>
          </a:p>
          <a:p>
            <a:pPr marL="171450" lvl="0" indent="-171450">
              <a:buFont typeface="Arial" panose="020B0604020202020204" pitchFamily="34" charset="0"/>
              <a:buChar char="•"/>
            </a:pPr>
            <a:endParaRPr lang="en-US" dirty="0"/>
          </a:p>
          <a:p>
            <a:pPr marL="0" lvl="0" indent="0">
              <a:buFont typeface="+mj-lt"/>
              <a:buNone/>
            </a:pPr>
            <a:r>
              <a:rPr lang="en-US" b="1" dirty="0"/>
              <a:t>Fourth: Tackle Risks Together</a:t>
            </a:r>
            <a:endParaRPr lang="en-US" dirty="0"/>
          </a:p>
          <a:p>
            <a:pPr marL="171450" lvl="0" indent="-171450">
              <a:buFont typeface="Arial" panose="020B0604020202020204" pitchFamily="34" charset="0"/>
              <a:buChar char="•"/>
            </a:pPr>
            <a:r>
              <a:rPr lang="en-US" dirty="0"/>
              <a:t>Don’t avoid risk—invite the team to surface it.</a:t>
            </a:r>
          </a:p>
          <a:p>
            <a:pPr marL="171450" lvl="0" indent="-171450">
              <a:buFont typeface="Arial" panose="020B0604020202020204" pitchFamily="34" charset="0"/>
              <a:buChar char="•"/>
            </a:pPr>
            <a:r>
              <a:rPr lang="en-US" dirty="0"/>
              <a:t>Ask: </a:t>
            </a:r>
            <a:r>
              <a:rPr lang="en-US" i="1" dirty="0"/>
              <a:t>“What could challenge us—and how will we respond together?”</a:t>
            </a:r>
            <a:endParaRPr lang="en-US" dirty="0"/>
          </a:p>
          <a:p>
            <a:pPr marL="171450" lvl="0" indent="-171450">
              <a:buFont typeface="Arial" panose="020B0604020202020204" pitchFamily="34" charset="0"/>
              <a:buChar char="•"/>
            </a:pPr>
            <a:r>
              <a:rPr lang="en-US" dirty="0"/>
              <a:t>This builds trust and shared problem-solving from day one.</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you model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transparency, trust, and shared ownership</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the kickoff, you normalize that behavior for the rest of the project.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Don’t wait until delivery problems emerge to introduce these ideas, include them in the beginning.</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Now, let’s explore how a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collaborative team charter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can build shared accountability.</a:t>
            </a: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5</a:t>
            </a:fld>
            <a:endParaRPr lang="en-US"/>
          </a:p>
        </p:txBody>
      </p:sp>
    </p:spTree>
    <p:extLst>
      <p:ext uri="{BB962C8B-B14F-4D97-AF65-F5344CB8AC3E}">
        <p14:creationId xmlns:p14="http://schemas.microsoft.com/office/powerpoint/2010/main" val="3173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7</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Collaborative Team Charter</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 typeface="+mj-lt"/>
              <a:buNone/>
              <a:tabLst/>
              <a:defRPr/>
            </a:pPr>
            <a:r>
              <a:rPr lang="en-US" dirty="0"/>
              <a:t>A well-crafted team charter isn’t just paperwork—it’s the launchpad for shared ownership. It turns a group of individuals into a unified, purpose-driven team.</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 is easy to treat the team charter as a checkbox—one more artifact to be archived. But a truly effective charter is not just a document—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it’s a living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shared agreement created by the team, for the team.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It becomes your internal contract for how you’ll work, collaborate, and solve problems together.</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key to success is </a:t>
            </a:r>
            <a:r>
              <a:rPr lang="en-US" sz="1200" b="1" i="1" kern="100" dirty="0">
                <a:effectLst/>
                <a:latin typeface="Aptos" panose="020B0004020202020204" pitchFamily="34" charset="0"/>
                <a:ea typeface="Aptos" panose="020B0004020202020204" pitchFamily="34" charset="0"/>
                <a:cs typeface="Times New Roman" panose="02020603050405020304" pitchFamily="18" charset="0"/>
              </a:rPr>
              <a:t>co-creation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Don’t hand your team a pre-written charter. Instead, facilitate a workshop where the team builds it together. This process creates buy-in, trust, and clarity.</a:t>
            </a:r>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 people help define the rules, they’re more likely to follow the, and hold others accountable to them.</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Let’s Walk Through the Key Elements of a Strong Team Charter: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buFont typeface="+mj-lt"/>
              <a:buAutoNum type="arabicPeriod"/>
            </a:pPr>
            <a:r>
              <a:rPr lang="en-US" b="1" dirty="0"/>
              <a:t>Shared Purpose and Success Criteria</a:t>
            </a:r>
            <a:br>
              <a:rPr lang="en-US" dirty="0"/>
            </a:br>
            <a:r>
              <a:rPr lang="en-US" dirty="0"/>
              <a:t>→ Teams align faster when everyone knows </a:t>
            </a:r>
            <a:r>
              <a:rPr lang="en-US" i="1" dirty="0"/>
              <a:t>why</a:t>
            </a:r>
            <a:r>
              <a:rPr lang="en-US" dirty="0"/>
              <a:t> they’re here and what success looks like in measurable terms.</a:t>
            </a:r>
          </a:p>
          <a:p>
            <a:pPr marL="228600" lvl="0" indent="-228600">
              <a:buFont typeface="+mj-lt"/>
              <a:buAutoNum type="arabicPeriod"/>
            </a:pPr>
            <a:r>
              <a:rPr lang="en-US" b="1" dirty="0"/>
              <a:t>Defined Roles and Decision Boundaries</a:t>
            </a:r>
            <a:br>
              <a:rPr lang="en-US" dirty="0"/>
            </a:br>
            <a:r>
              <a:rPr lang="en-US" dirty="0"/>
              <a:t>→ Clarity on “who does what” and “who decides what” prevents confusion and empowers action.</a:t>
            </a:r>
          </a:p>
          <a:p>
            <a:pPr marL="228600" lvl="0" indent="-228600">
              <a:buFont typeface="+mj-lt"/>
              <a:buAutoNum type="arabicPeriod"/>
            </a:pPr>
            <a:r>
              <a:rPr lang="en-US" b="1" dirty="0"/>
              <a:t>Working Agreements and Norms</a:t>
            </a:r>
            <a:br>
              <a:rPr lang="en-US" dirty="0"/>
            </a:br>
            <a:r>
              <a:rPr lang="en-US" dirty="0"/>
              <a:t>→ These set expectations for how we operate and resolve conflict—before issues escalate.</a:t>
            </a:r>
          </a:p>
          <a:p>
            <a:pPr marL="228600" lvl="0" indent="-228600">
              <a:buFont typeface="+mj-lt"/>
              <a:buAutoNum type="arabicPeriod"/>
            </a:pPr>
            <a:r>
              <a:rPr lang="en-US" b="1" dirty="0"/>
              <a:t>Risk Identification and Mitigation</a:t>
            </a:r>
            <a:br>
              <a:rPr lang="en-US" dirty="0"/>
            </a:br>
            <a:r>
              <a:rPr lang="en-US" dirty="0"/>
              <a:t>→ Great charters don’t ignore risk—they address it early and define how the team will respond together.</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Team charters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reduce miscommunication, finger-pointing, and hidden assumptions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They help onboard new team members quickly and serve as a reference point when accountability starts to slip.</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team charter isn’t set in stone—it should evolve as the project evolves. Revisit it at retrospectives, major milestones, or anytime dynamics shift.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Once the team charter provides clarity and alignment, the next step is clarifying how each role contributes to the bigger picture.</a:t>
            </a:r>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6</a:t>
            </a:fld>
            <a:endParaRPr lang="en-US"/>
          </a:p>
        </p:txBody>
      </p:sp>
    </p:spTree>
    <p:extLst>
      <p:ext uri="{BB962C8B-B14F-4D97-AF65-F5344CB8AC3E}">
        <p14:creationId xmlns:p14="http://schemas.microsoft.com/office/powerpoint/2010/main" val="385516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8</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Clarifying Roles with Purpose</a:t>
            </a:r>
          </a:p>
          <a:p>
            <a:pPr marL="0" marR="0" indent="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Whether you’re in Agile, hybrid, or Waterfall,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role ambiguity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kills accountability. </a:t>
            </a:r>
          </a:p>
          <a:p>
            <a:pPr marL="0" marR="0" indent="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Use tools like a RACI matrix or visual role maps to ensure everyone knows: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they own</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they depend on</a:t>
            </a:r>
          </a:p>
          <a:p>
            <a:pPr marL="342900" marR="0" lvl="0" indent="-342900">
              <a:lnSpc>
                <a:spcPct val="115000"/>
              </a:lnSpc>
              <a:spcAft>
                <a:spcPts val="800"/>
              </a:spcAft>
              <a:buFont typeface="Symbol" panose="05050102010706020507" pitchFamily="18" charset="2"/>
              <a:buChar char=""/>
            </a:pPr>
            <a:r>
              <a:rPr lang="en-US" dirty="0"/>
              <a:t>What decisions they can make</a:t>
            </a:r>
          </a:p>
          <a:p>
            <a:pPr marL="342900" marR="0" lvl="0" indent="-342900">
              <a:lnSpc>
                <a:spcPct val="115000"/>
              </a:lnSpc>
              <a:spcAft>
                <a:spcPts val="800"/>
              </a:spcAft>
              <a:buFont typeface="Symbol" panose="05050102010706020507" pitchFamily="18" charset="2"/>
              <a:buChar cha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dirty="0"/>
              <a:t>Regardless of your delivery method, unclear roles lead to:</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Duplicated work</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Missed handoffs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Decision bottlenecks</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ultimately, project delays or blame cycles</a:t>
            </a:r>
          </a:p>
          <a:p>
            <a:pPr marL="342900" marR="0" lvl="0" indent="-342900">
              <a:lnSpc>
                <a:spcPct val="115000"/>
              </a:lnSpc>
              <a:spcAft>
                <a:spcPts val="800"/>
              </a:spcAft>
              <a:buFont typeface="Symbol" panose="05050102010706020507" pitchFamily="18" charset="2"/>
              <a:buChar cha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Have you ever been on a project where three people thought someone else was responsible—and no one followed through?</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Roles are more than job descriptions. </a:t>
            </a:r>
            <a:r>
              <a:rPr lang="en-US" dirty="0"/>
              <a:t>High-performing teams define roles by </a:t>
            </a:r>
            <a:r>
              <a:rPr lang="en-US" b="1" dirty="0"/>
              <a:t>outcomes</a:t>
            </a:r>
            <a:r>
              <a:rPr lang="en-US" dirty="0"/>
              <a:t>, not just tasks—connecting each role to the broader goal.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Visual tools can be used to reduce guesswork and clarify boundaries. Let’s look at a few.</a:t>
            </a:r>
          </a:p>
          <a:p>
            <a:endParaRPr lang="en-US" dirty="0"/>
          </a:p>
          <a:p>
            <a:r>
              <a:rPr lang="en-US" dirty="0"/>
              <a:t>🟦 </a:t>
            </a:r>
            <a:r>
              <a:rPr lang="en-US" b="1" dirty="0"/>
              <a:t>RACI Matrix</a:t>
            </a:r>
            <a:r>
              <a:rPr lang="en-US" dirty="0"/>
              <a:t> – Defines responsibility, prevents confusion.</a:t>
            </a:r>
            <a:br>
              <a:rPr lang="en-US" dirty="0"/>
            </a:br>
            <a:endParaRPr lang="en-US" dirty="0"/>
          </a:p>
          <a:p>
            <a:r>
              <a:rPr lang="en-US" dirty="0"/>
              <a:t>🟦 </a:t>
            </a:r>
            <a:r>
              <a:rPr lang="en-US" b="1" dirty="0"/>
              <a:t>Role Maps</a:t>
            </a:r>
            <a:r>
              <a:rPr lang="en-US" dirty="0"/>
              <a:t> – Show interdependencies across teams.</a:t>
            </a:r>
            <a:br>
              <a:rPr lang="en-US" dirty="0"/>
            </a:br>
            <a:endParaRPr lang="en-US" dirty="0"/>
          </a:p>
          <a:p>
            <a:r>
              <a:rPr lang="en-US" dirty="0"/>
              <a:t>🟦 </a:t>
            </a:r>
            <a:r>
              <a:rPr lang="en-US" b="1" dirty="0"/>
              <a:t>Decision Authority Matrix</a:t>
            </a:r>
            <a:r>
              <a:rPr lang="en-US" dirty="0"/>
              <a:t> – Clarifies who decides what.</a:t>
            </a:r>
            <a:br>
              <a:rPr lang="en-US" dirty="0"/>
            </a:br>
            <a:endParaRPr lang="en-US" dirty="0"/>
          </a:p>
          <a:p>
            <a:r>
              <a:rPr lang="en-US" dirty="0"/>
              <a:t>🟦 </a:t>
            </a:r>
            <a:r>
              <a:rPr lang="en-US" b="1" dirty="0"/>
              <a:t>Workflow Diagrams</a:t>
            </a:r>
            <a:r>
              <a:rPr lang="en-US" dirty="0"/>
              <a:t> – Visualize handoffs across functions.</a:t>
            </a:r>
          </a:p>
          <a:p>
            <a:pPr marL="0" marR="0">
              <a:lnSpc>
                <a:spcPct val="115000"/>
              </a:lnSpc>
              <a:spcAft>
                <a:spcPts val="800"/>
              </a:spcAft>
              <a:buNone/>
            </a:pPr>
            <a:r>
              <a:rPr lang="en-US" sz="12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b="1" dirty="0"/>
              <a:t>Clear Roles = Confident Teams</a:t>
            </a:r>
          </a:p>
          <a:p>
            <a:r>
              <a:rPr lang="en-US" dirty="0"/>
              <a:t>When people know their purpose, they:</a:t>
            </a:r>
          </a:p>
          <a:p>
            <a:pPr marL="171450" marR="0" lvl="0" indent="-171450">
              <a:lnSpc>
                <a:spcPct val="115000"/>
              </a:lnSpc>
              <a:spcAft>
                <a:spcPts val="800"/>
              </a:spcAft>
              <a:buFont typeface="Arial" panose="020B0604020202020204" pitchFamily="34" charset="0"/>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Prioritize better, </a:t>
            </a:r>
          </a:p>
          <a:p>
            <a:pPr marL="171450" marR="0" lvl="0" indent="-171450">
              <a:lnSpc>
                <a:spcPct val="115000"/>
              </a:lnSpc>
              <a:spcAft>
                <a:spcPts val="800"/>
              </a:spcAft>
              <a:buFont typeface="Arial" panose="020B0604020202020204" pitchFamily="34" charset="0"/>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make smarter tradeoffs, </a:t>
            </a:r>
          </a:p>
          <a:p>
            <a:pPr marL="171450" marR="0" lvl="0" indent="-171450">
              <a:lnSpc>
                <a:spcPct val="115000"/>
              </a:lnSpc>
              <a:spcAft>
                <a:spcPts val="800"/>
              </a:spcAft>
              <a:buFont typeface="Arial" panose="020B0604020202020204" pitchFamily="34" charset="0"/>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collaborate with greater confidence,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a:t>
            </a:r>
          </a:p>
          <a:p>
            <a:pPr marL="171450" marR="0" lvl="0" indent="-171450">
              <a:lnSpc>
                <a:spcPct val="115000"/>
              </a:lnSpc>
              <a:spcAft>
                <a:spcPts val="800"/>
              </a:spcAft>
              <a:buFont typeface="Arial" panose="020B0604020202020204" pitchFamily="34" charset="0"/>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hold each other accountable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As projects shift, revisit your role tools in retros or reviews to stay aligned.</a:t>
            </a:r>
            <a:br>
              <a:rPr lang="en-US" dirty="0"/>
            </a:br>
            <a:r>
              <a:rPr lang="en-US" dirty="0"/>
              <a:t>👉 </a:t>
            </a:r>
            <a:r>
              <a:rPr lang="en-US" i="1" dirty="0"/>
              <a:t>Role clarity should live alongside your team charter.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US" sz="1200" b="1"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dirty="0"/>
              <a:t>With clear roles, the next step is helping teams own the </a:t>
            </a:r>
            <a:r>
              <a:rPr lang="en-US" b="1" dirty="0"/>
              <a:t>outcomes</a:t>
            </a:r>
            <a:r>
              <a:rPr lang="en-US" dirty="0"/>
              <a:t>, not just the tasks. </a:t>
            </a:r>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7</a:t>
            </a:fld>
            <a:endParaRPr lang="en-US"/>
          </a:p>
        </p:txBody>
      </p:sp>
    </p:spTree>
    <p:extLst>
      <p:ext uri="{BB962C8B-B14F-4D97-AF65-F5344CB8AC3E}">
        <p14:creationId xmlns:p14="http://schemas.microsoft.com/office/powerpoint/2010/main" val="193752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Slide 9 Shifting from Tasks to Outcomes </a:t>
            </a:r>
          </a:p>
          <a:p>
            <a:pPr marL="0" indent="0">
              <a:buFont typeface="+mj-lt"/>
              <a:buNone/>
            </a:pPr>
            <a:r>
              <a:rPr lang="en-US" dirty="0"/>
              <a:t>One of the most impactful shifts in thinking is moving from completing tasks to delivering outcomes.</a:t>
            </a:r>
          </a:p>
          <a:p>
            <a:pPr marL="0" indent="0">
              <a:buFont typeface="+mj-lt"/>
              <a:buNone/>
            </a:pPr>
            <a:r>
              <a:rPr lang="en-US" dirty="0"/>
              <a:t>Tasks don’t guarantee success—</a:t>
            </a:r>
            <a:r>
              <a:rPr lang="en-US" b="1" dirty="0"/>
              <a:t>results do</a:t>
            </a:r>
            <a:r>
              <a:rPr lang="en-US" dirty="0"/>
              <a:t>. Help your team connect their work to impact: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dirty="0"/>
              <a:t>When people focus only on tasks, they check boxes but miss the bigger picture. But when they focus on outcomes, take ownership and understand the ‘why’—that’s where real value gets delivered.</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Here,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purpose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of the task is clear. People understand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why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behind the work.</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help teams shift, introduce questions like: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problem are we solving?</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benefits from this work?</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does success look like when this is done well?</a:t>
            </a:r>
          </a:p>
          <a:p>
            <a:pPr marL="342900" marR="0" lvl="0" indent="-342900">
              <a:lnSpc>
                <a:spcPct val="115000"/>
              </a:lnSpc>
              <a:spcAft>
                <a:spcPts val="800"/>
              </a:spcAft>
              <a:buFont typeface="Symbol" panose="05050102010706020507" pitchFamily="18" charset="2"/>
              <a:buChar char=""/>
            </a:pPr>
            <a:r>
              <a:rPr lang="en-US" dirty="0"/>
              <a:t>How will we know it added value?</a:t>
            </a:r>
          </a:p>
          <a:p>
            <a:pPr marL="342900" marR="0" lvl="0" indent="-342900">
              <a:lnSpc>
                <a:spcPct val="115000"/>
              </a:lnSpc>
              <a:spcAft>
                <a:spcPts val="800"/>
              </a:spcAft>
              <a:buFont typeface="Symbol" panose="05050102010706020507" pitchFamily="18" charset="2"/>
              <a:buChar char=""/>
            </a:pPr>
            <a:endParaRPr lang="en-US" dirty="0"/>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If no one can answer these questions, the task needs reframing.</a:t>
            </a:r>
          </a:p>
          <a:p>
            <a:pPr marL="0" marR="0" lvl="0" indent="0">
              <a:lnSpc>
                <a:spcPct val="115000"/>
              </a:lnSpc>
              <a:spcAft>
                <a:spcPts val="800"/>
              </a:spcAft>
              <a:buFont typeface="Symbol" panose="05050102010706020507" pitchFamily="18" charset="2"/>
              <a:buNone/>
            </a:pPr>
            <a:endParaRPr lang="en-US" dirty="0"/>
          </a:p>
          <a:p>
            <a:pPr marL="0" marR="0" lvl="0" indent="0">
              <a:lnSpc>
                <a:spcPct val="115000"/>
              </a:lnSpc>
              <a:spcAft>
                <a:spcPts val="800"/>
              </a:spcAft>
              <a:buFont typeface="Symbol" panose="05050102010706020507" pitchFamily="18" charset="2"/>
              <a:buNone/>
            </a:pPr>
            <a:r>
              <a:rPr lang="en-US" dirty="0"/>
              <a:t>👉 It’s not just about getting things done—it’s about doing the </a:t>
            </a:r>
            <a:r>
              <a:rPr lang="en-US" b="1" dirty="0"/>
              <a:t>right</a:t>
            </a:r>
            <a:r>
              <a:rPr lang="en-US" dirty="0"/>
              <a:t> things for the </a:t>
            </a:r>
            <a:r>
              <a:rPr lang="en-US" b="1" dirty="0"/>
              <a:t>right reasons</a:t>
            </a:r>
            <a:r>
              <a:rPr lang="en-US" dirty="0"/>
              <a:t>.</a:t>
            </a:r>
          </a:p>
          <a:p>
            <a:pPr marL="0" marR="0" lvl="0" indent="0">
              <a:lnSpc>
                <a:spcPct val="115000"/>
              </a:lnSpc>
              <a:spcAft>
                <a:spcPts val="80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questions take 10 extra seconds—but they rewire how the team thinks about impact.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As a project leader, model outcome thinking in your language.</a:t>
            </a:r>
            <a:br>
              <a:rPr lang="en-US" dirty="0"/>
            </a:br>
            <a:r>
              <a:rPr lang="en-US" dirty="0"/>
              <a:t>Instead of: </a:t>
            </a:r>
            <a:r>
              <a:rPr lang="en-US" i="1" dirty="0"/>
              <a:t>“Let’s finish the UAT scripts,”</a:t>
            </a:r>
            <a:br>
              <a:rPr lang="en-US" dirty="0"/>
            </a:br>
            <a:r>
              <a:rPr lang="en-US" dirty="0"/>
              <a:t>Say: </a:t>
            </a:r>
            <a:r>
              <a:rPr lang="en-US" i="1" dirty="0"/>
              <a:t>“Let’s ensure our scripts catch issues early so users aren’t surprised later.”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you lead with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why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your team will start doing it too.</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shift builds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stronger engagement, innovation, and accountability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people understand the intended result, they:</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Make better decisions in the moment</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Collaborate more purposefully</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Raise concerns proactively</a:t>
            </a:r>
          </a:p>
          <a:p>
            <a:pPr marL="0" marR="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Shared accountability thrives in outcome-driven cultures—because people are aligned on impact, not just effort.</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Once your team adopts an outcome mindset, your role is to reinforce it—especially during meetings and Agile ceremonies. That’s where coaching makes the difference.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8</a:t>
            </a:fld>
            <a:endParaRPr lang="en-US"/>
          </a:p>
        </p:txBody>
      </p:sp>
    </p:spTree>
    <p:extLst>
      <p:ext uri="{BB962C8B-B14F-4D97-AF65-F5344CB8AC3E}">
        <p14:creationId xmlns:p14="http://schemas.microsoft.com/office/powerpoint/2010/main" val="143367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Slide 10</a:t>
            </a:r>
            <a:r>
              <a:rPr lang="en-US" sz="12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Coaching the Team Mindset</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Once your team starts to understand the difference between tasks and outcomes, your job shifts from managing timelines to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coaching accountability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That means helping the team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internalize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ownership—not just assigning it.</a:t>
            </a:r>
          </a:p>
          <a:p>
            <a:pPr marL="0" marR="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Think of yourself less as a traffic cop and more as a mindset coach. You’re there to guide—not micromanage.</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don’t need to create new meetings—use the ones you already have more intentionally.</a:t>
            </a:r>
          </a:p>
          <a:p>
            <a:pPr marL="0" marR="0" indent="0">
              <a:lnSpc>
                <a:spcPct val="115000"/>
              </a:lnSpc>
              <a:spcAft>
                <a:spcPts val="800"/>
              </a:spcAft>
              <a:buFont typeface="+mj-l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Daily Standups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Don’t just ask, 'What did you do yesterday?'  Ask:</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outcome are you driving today?'</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'Is there anything that’s slowing your impact?’</a:t>
            </a:r>
          </a:p>
          <a:p>
            <a:pPr marL="0" marR="0" lvl="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Shift the language from activity to purpose.</a:t>
            </a:r>
          </a:p>
          <a:p>
            <a:pPr marL="0" marR="0" indent="0">
              <a:lnSpc>
                <a:spcPct val="115000"/>
              </a:lnSpc>
              <a:spcAft>
                <a:spcPts val="800"/>
              </a:spcAft>
              <a:buFont typeface="+mj-l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Use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sprint reviews and demos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to connect deliverables to business value. Ask:</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did this move us closer to our goal?'</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feedback did we get that shows it met the need?’</a:t>
            </a:r>
          </a:p>
          <a:p>
            <a:pPr marL="0" marR="0" lvl="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Reinforce the idea that success is measured in outcomes, not volume.</a:t>
            </a:r>
          </a:p>
          <a:p>
            <a:pPr marL="0" marR="0" indent="0">
              <a:lnSpc>
                <a:spcPct val="115000"/>
              </a:lnSpc>
              <a:spcAft>
                <a:spcPts val="800"/>
              </a:spcAft>
              <a:buFont typeface="+mj-l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We’ll go deeper into retrospectives next, but they’re your best opportunity to reflect on ownership behaviors. </a:t>
            </a:r>
          </a:p>
          <a:p>
            <a:pPr marL="0" marR="0" lvl="0" indent="0">
              <a:lnSpc>
                <a:spcPct val="115000"/>
              </a:lnSpc>
              <a:spcAft>
                <a:spcPts val="800"/>
              </a:spcAft>
              <a:buFont typeface="Arial" panose="020B0604020202020204" pitchFamily="34" charset="0"/>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Create space for the team to identify not just process gaps, but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mindset gaps.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Font typeface="+mj-l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Ask Empowering Questions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Coaching doesn’t mean having all the answer, it means asking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right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questions. Try these: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'What’s the impact if this doesn’t get done?'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else needs to be involved to make this successful?'</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would ownership look like in this situation?’</a:t>
            </a:r>
          </a:p>
          <a:p>
            <a:pPr marL="800100" marR="0" lvl="1" indent="-342900">
              <a:lnSpc>
                <a:spcPct val="115000"/>
              </a:lnSpc>
              <a:spcAft>
                <a:spcPts val="800"/>
              </a:spcAft>
              <a:buFont typeface="Symbol" panose="05050102010706020507" pitchFamily="18" charset="2"/>
              <a:buChar cha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Font typeface="+mj-l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Model Accountability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Team members watch how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you</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handle setbacks and gray areas. If you own mistakes, ask for feedback, and support proactive behaviors, they’ll follow your lead.</a:t>
            </a:r>
          </a:p>
          <a:p>
            <a:pPr marL="457200" marR="0" lvl="1">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Font typeface="+mj-l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Celebrate Ownership, Not Just Output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someone steps up, solves a problem, or collaborates outside their role—</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call it out.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That reinforcement teaches others what 'good' looks like.</a:t>
            </a:r>
          </a:p>
          <a:p>
            <a:pPr marL="0" marR="0" lvl="0">
              <a:lnSpc>
                <a:spcPct val="115000"/>
              </a:lnSpc>
              <a:spcAft>
                <a:spcPts val="800"/>
              </a:spcAft>
              <a:buNone/>
            </a:pPr>
            <a:endParaRPr lang="en-US" sz="1200" kern="100" dirty="0">
              <a:effectLst/>
              <a:latin typeface="Segoe UI Emoji" panose="020B0502040204020203" pitchFamily="34" charset="0"/>
              <a:ea typeface="Aptos" panose="020B0004020202020204" pitchFamily="34" charset="0"/>
              <a:cs typeface="Segoe UI Emoji" panose="020B0502040204020203" pitchFamily="34" charset="0"/>
            </a:endParaRPr>
          </a:p>
          <a:p>
            <a:pPr marL="0" marR="0" lvl="0">
              <a:lnSpc>
                <a:spcPct val="115000"/>
              </a:lnSpc>
              <a:spcAft>
                <a:spcPts val="800"/>
              </a:spcAft>
              <a:buNone/>
            </a:pPr>
            <a:r>
              <a:rPr lang="en-US" sz="1200"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You get what you reward. So reward ownership—not just checklists and velocity.</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And finally, Normalize the Discomfort of Growth -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Coaching accountability isn’t always easy, it means helping team members move beyond their comfort zones. </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That could mean </a:t>
            </a:r>
          </a:p>
          <a:p>
            <a:pPr marL="171450" marR="0" lvl="0" indent="-171450">
              <a:lnSpc>
                <a:spcPct val="115000"/>
              </a:lnSpc>
              <a:spcAft>
                <a:spcPts val="800"/>
              </a:spcAft>
              <a:buFont typeface="Arial" panose="020B0604020202020204" pitchFamily="34" charset="0"/>
              <a:buChar cha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taking the initiative, </a:t>
            </a:r>
          </a:p>
          <a:p>
            <a:pPr marL="171450" marR="0" lvl="0" indent="-171450">
              <a:lnSpc>
                <a:spcPct val="115000"/>
              </a:lnSpc>
              <a:spcAft>
                <a:spcPts val="800"/>
              </a:spcAft>
              <a:buFont typeface="Arial" panose="020B0604020202020204" pitchFamily="34" charset="0"/>
              <a:buChar cha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raising a concern, or </a:t>
            </a:r>
          </a:p>
          <a:p>
            <a:pPr marL="171450" marR="0" lvl="0" indent="-171450">
              <a:lnSpc>
                <a:spcPct val="115000"/>
              </a:lnSpc>
              <a:spcAft>
                <a:spcPts val="800"/>
              </a:spcAft>
              <a:buFont typeface="Arial" panose="020B0604020202020204" pitchFamily="34" charset="0"/>
              <a:buChar cha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admitting a mistake. </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Make it safe to do those things.</a:t>
            </a:r>
          </a:p>
          <a:p>
            <a:pPr marL="0" marR="0">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dirty="0"/>
              <a:t>Now let’s look at retrospectives as accountability mirrors—a space to reflect on both delivery and team behavior.</a:t>
            </a:r>
          </a:p>
          <a:p>
            <a:endParaRPr lang="en-US" dirty="0"/>
          </a:p>
        </p:txBody>
      </p:sp>
      <p:sp>
        <p:nvSpPr>
          <p:cNvPr id="4" name="Slide Number Placeholder 3"/>
          <p:cNvSpPr>
            <a:spLocks noGrp="1"/>
          </p:cNvSpPr>
          <p:nvPr>
            <p:ph type="sldNum" sz="quarter" idx="5"/>
          </p:nvPr>
        </p:nvSpPr>
        <p:spPr/>
        <p:txBody>
          <a:bodyPr/>
          <a:lstStyle/>
          <a:p>
            <a:fld id="{39F1EC30-B2B4-4086-B9D1-5C19A653F4C8}" type="slidenum">
              <a:rPr lang="en-US" smtClean="0"/>
              <a:t>9</a:t>
            </a:fld>
            <a:endParaRPr lang="en-US"/>
          </a:p>
        </p:txBody>
      </p:sp>
    </p:spTree>
    <p:extLst>
      <p:ext uri="{BB962C8B-B14F-4D97-AF65-F5344CB8AC3E}">
        <p14:creationId xmlns:p14="http://schemas.microsoft.com/office/powerpoint/2010/main" val="216791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innovantagetechnologies.com/" TargetMode="External"/><Relationship Id="rId4" Type="http://schemas.openxmlformats.org/officeDocument/2006/relationships/hyperlink" Target="https://www.managingprojectstheagilewa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A4B0D-679F-281F-85BA-265FFB2D1E10}"/>
              </a:ext>
            </a:extLst>
          </p:cNvPr>
          <p:cNvSpPr txBox="1"/>
          <p:nvPr/>
        </p:nvSpPr>
        <p:spPr>
          <a:xfrm>
            <a:off x="1039207" y="2588955"/>
            <a:ext cx="849087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dirty="0">
                <a:solidFill>
                  <a:schemeClr val="accent4">
                    <a:lumMod val="75000"/>
                  </a:schemeClr>
                </a:solidFill>
                <a:latin typeface="Aptos"/>
              </a:rPr>
              <a:t>Project Ownership Is a Team Sport</a:t>
            </a:r>
            <a:endParaRPr lang="en-US" sz="8000" dirty="0">
              <a:solidFill>
                <a:schemeClr val="accent4">
                  <a:lumMod val="75000"/>
                </a:schemeClr>
              </a:solidFill>
              <a:latin typeface="Calibri"/>
              <a:ea typeface="Calibri"/>
              <a:cs typeface="Calibri"/>
            </a:endParaRPr>
          </a:p>
        </p:txBody>
      </p:sp>
      <p:sp>
        <p:nvSpPr>
          <p:cNvPr id="4" name="TextBox 3">
            <a:extLst>
              <a:ext uri="{FF2B5EF4-FFF2-40B4-BE49-F238E27FC236}">
                <a16:creationId xmlns:a16="http://schemas.microsoft.com/office/drawing/2014/main" id="{B2F3E7FA-40DC-3CF5-6559-B089CA7F7667}"/>
              </a:ext>
            </a:extLst>
          </p:cNvPr>
          <p:cNvSpPr txBox="1"/>
          <p:nvPr/>
        </p:nvSpPr>
        <p:spPr>
          <a:xfrm>
            <a:off x="1039207" y="6639260"/>
            <a:ext cx="84908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accent4">
                    <a:lumMod val="75000"/>
                  </a:schemeClr>
                </a:solidFill>
                <a:latin typeface="Aptos"/>
              </a:rPr>
              <a:t>Creating a Culture of Shared Accountability</a:t>
            </a:r>
            <a:endParaRPr lang="en-US" sz="6000" dirty="0">
              <a:solidFill>
                <a:schemeClr val="accent4">
                  <a:lumMod val="75000"/>
                </a:schemeClr>
              </a:solidFill>
              <a:latin typeface="Calibri"/>
              <a:ea typeface="Calibri"/>
              <a:cs typeface="Calibri"/>
            </a:endParaRPr>
          </a:p>
        </p:txBody>
      </p:sp>
    </p:spTree>
    <p:extLst>
      <p:ext uri="{BB962C8B-B14F-4D97-AF65-F5344CB8AC3E}">
        <p14:creationId xmlns:p14="http://schemas.microsoft.com/office/powerpoint/2010/main" val="962118195"/>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17F1CBF-1EC2-03D3-7011-2C467EBB93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F6DD66-76F9-64F0-4A7F-5FD20900F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D9A8C79-42E1-D2DA-39C0-6B76AB0D7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562419-E35A-EE5A-3D10-B6FDB1D4D069}"/>
              </a:ext>
            </a:extLst>
          </p:cNvPr>
          <p:cNvSpPr>
            <a:spLocks noGrp="1"/>
          </p:cNvSpPr>
          <p:nvPr>
            <p:ph type="title"/>
          </p:nvPr>
        </p:nvSpPr>
        <p:spPr>
          <a:xfrm>
            <a:off x="1947718" y="554046"/>
            <a:ext cx="14796655" cy="2049275"/>
          </a:xfrm>
        </p:spPr>
        <p:txBody>
          <a:bodyPr>
            <a:normAutofit/>
          </a:bodyPr>
          <a:lstStyle/>
          <a:p>
            <a:r>
              <a:rPr lang="en-US" b="1" dirty="0">
                <a:solidFill>
                  <a:schemeClr val="accent4">
                    <a:lumMod val="75000"/>
                  </a:schemeClr>
                </a:solidFill>
                <a:latin typeface="Aptos"/>
                <a:ea typeface="Calibri"/>
                <a:cs typeface="Calibri"/>
              </a:rPr>
              <a:t>Retrospectives as Accountability Mirrors</a:t>
            </a:r>
          </a:p>
        </p:txBody>
      </p:sp>
      <p:grpSp>
        <p:nvGrpSpPr>
          <p:cNvPr id="15" name="Group 14">
            <a:extLst>
              <a:ext uri="{FF2B5EF4-FFF2-40B4-BE49-F238E27FC236}">
                <a16:creationId xmlns:a16="http://schemas.microsoft.com/office/drawing/2014/main" id="{4982BDCF-216C-81D3-5C09-BDDC1FED2812}"/>
              </a:ext>
            </a:extLst>
          </p:cNvPr>
          <p:cNvGrpSpPr/>
          <p:nvPr/>
        </p:nvGrpSpPr>
        <p:grpSpPr>
          <a:xfrm>
            <a:off x="2856562" y="2638895"/>
            <a:ext cx="14522592" cy="3839882"/>
            <a:chOff x="2856562" y="2638895"/>
            <a:chExt cx="14522592" cy="3839882"/>
          </a:xfrm>
        </p:grpSpPr>
        <p:sp>
          <p:nvSpPr>
            <p:cNvPr id="12" name="Arrow: Right 11">
              <a:extLst>
                <a:ext uri="{FF2B5EF4-FFF2-40B4-BE49-F238E27FC236}">
                  <a16:creationId xmlns:a16="http://schemas.microsoft.com/office/drawing/2014/main" id="{B83B6D99-C422-B9ED-B4CF-C3CD432B8054}"/>
                </a:ext>
              </a:extLst>
            </p:cNvPr>
            <p:cNvSpPr/>
            <p:nvPr/>
          </p:nvSpPr>
          <p:spPr>
            <a:xfrm>
              <a:off x="2856562" y="2638895"/>
              <a:ext cx="14522592" cy="3839882"/>
            </a:xfrm>
            <a:prstGeom prst="rightArrow">
              <a:avLst/>
            </a:prstGeom>
            <a:solidFill>
              <a:schemeClr val="accent4">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D8DFFDBE-C3C4-4645-581F-0C5D6832E5A3}"/>
                </a:ext>
              </a:extLst>
            </p:cNvPr>
            <p:cNvSpPr/>
            <p:nvPr/>
          </p:nvSpPr>
          <p:spPr>
            <a:xfrm>
              <a:off x="4426528" y="3790859"/>
              <a:ext cx="5321414" cy="1535952"/>
            </a:xfrm>
            <a:custGeom>
              <a:avLst/>
              <a:gdLst>
                <a:gd name="connsiteX0" fmla="*/ 0 w 4762673"/>
                <a:gd name="connsiteY0" fmla="*/ 255997 h 1535952"/>
                <a:gd name="connsiteX1" fmla="*/ 255997 w 4762673"/>
                <a:gd name="connsiteY1" fmla="*/ 0 h 1535952"/>
                <a:gd name="connsiteX2" fmla="*/ 4506676 w 4762673"/>
                <a:gd name="connsiteY2" fmla="*/ 0 h 1535952"/>
                <a:gd name="connsiteX3" fmla="*/ 4762673 w 4762673"/>
                <a:gd name="connsiteY3" fmla="*/ 255997 h 1535952"/>
                <a:gd name="connsiteX4" fmla="*/ 4762673 w 4762673"/>
                <a:gd name="connsiteY4" fmla="*/ 1279955 h 1535952"/>
                <a:gd name="connsiteX5" fmla="*/ 4506676 w 4762673"/>
                <a:gd name="connsiteY5" fmla="*/ 1535952 h 1535952"/>
                <a:gd name="connsiteX6" fmla="*/ 255997 w 4762673"/>
                <a:gd name="connsiteY6" fmla="*/ 1535952 h 1535952"/>
                <a:gd name="connsiteX7" fmla="*/ 0 w 4762673"/>
                <a:gd name="connsiteY7" fmla="*/ 1279955 h 1535952"/>
                <a:gd name="connsiteX8" fmla="*/ 0 w 4762673"/>
                <a:gd name="connsiteY8" fmla="*/ 255997 h 153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673" h="1535952">
                  <a:moveTo>
                    <a:pt x="0" y="255997"/>
                  </a:moveTo>
                  <a:cubicBezTo>
                    <a:pt x="0" y="114614"/>
                    <a:pt x="114614" y="0"/>
                    <a:pt x="255997" y="0"/>
                  </a:cubicBezTo>
                  <a:lnTo>
                    <a:pt x="4506676" y="0"/>
                  </a:lnTo>
                  <a:cubicBezTo>
                    <a:pt x="4648059" y="0"/>
                    <a:pt x="4762673" y="114614"/>
                    <a:pt x="4762673" y="255997"/>
                  </a:cubicBezTo>
                  <a:lnTo>
                    <a:pt x="4762673" y="1279955"/>
                  </a:lnTo>
                  <a:cubicBezTo>
                    <a:pt x="4762673" y="1421338"/>
                    <a:pt x="4648059" y="1535952"/>
                    <a:pt x="4506676" y="1535952"/>
                  </a:cubicBezTo>
                  <a:lnTo>
                    <a:pt x="255997" y="1535952"/>
                  </a:lnTo>
                  <a:cubicBezTo>
                    <a:pt x="114614" y="1535952"/>
                    <a:pt x="0" y="1421338"/>
                    <a:pt x="0" y="1279955"/>
                  </a:cubicBezTo>
                  <a:lnTo>
                    <a:pt x="0" y="255997"/>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2139" tIns="212139" rIns="212139" bIns="212139" numCol="1" spcCol="1270" anchor="ctr" anchorCtr="0">
              <a:noAutofit/>
            </a:bodyPr>
            <a:lstStyle/>
            <a:p>
              <a:pPr marL="0" lvl="0" indent="0" algn="ctr" defTabSz="1600200">
                <a:lnSpc>
                  <a:spcPct val="90000"/>
                </a:lnSpc>
                <a:spcBef>
                  <a:spcPct val="0"/>
                </a:spcBef>
                <a:spcAft>
                  <a:spcPct val="35000"/>
                </a:spcAft>
                <a:buNone/>
              </a:pPr>
              <a:r>
                <a:rPr lang="en-US" sz="3600" kern="1200" dirty="0"/>
                <a:t>Accountability-Focused Retro Questions</a:t>
              </a:r>
            </a:p>
          </p:txBody>
        </p:sp>
        <p:sp>
          <p:nvSpPr>
            <p:cNvPr id="14" name="Freeform: Shape 13">
              <a:extLst>
                <a:ext uri="{FF2B5EF4-FFF2-40B4-BE49-F238E27FC236}">
                  <a16:creationId xmlns:a16="http://schemas.microsoft.com/office/drawing/2014/main" id="{7437ECEE-83FA-251F-EDEC-355C818D9059}"/>
                </a:ext>
              </a:extLst>
            </p:cNvPr>
            <p:cNvSpPr/>
            <p:nvPr/>
          </p:nvSpPr>
          <p:spPr>
            <a:xfrm>
              <a:off x="9929035" y="3790859"/>
              <a:ext cx="5321414" cy="1535952"/>
            </a:xfrm>
            <a:custGeom>
              <a:avLst/>
              <a:gdLst>
                <a:gd name="connsiteX0" fmla="*/ 0 w 4762673"/>
                <a:gd name="connsiteY0" fmla="*/ 255997 h 1535952"/>
                <a:gd name="connsiteX1" fmla="*/ 255997 w 4762673"/>
                <a:gd name="connsiteY1" fmla="*/ 0 h 1535952"/>
                <a:gd name="connsiteX2" fmla="*/ 4506676 w 4762673"/>
                <a:gd name="connsiteY2" fmla="*/ 0 h 1535952"/>
                <a:gd name="connsiteX3" fmla="*/ 4762673 w 4762673"/>
                <a:gd name="connsiteY3" fmla="*/ 255997 h 1535952"/>
                <a:gd name="connsiteX4" fmla="*/ 4762673 w 4762673"/>
                <a:gd name="connsiteY4" fmla="*/ 1279955 h 1535952"/>
                <a:gd name="connsiteX5" fmla="*/ 4506676 w 4762673"/>
                <a:gd name="connsiteY5" fmla="*/ 1535952 h 1535952"/>
                <a:gd name="connsiteX6" fmla="*/ 255997 w 4762673"/>
                <a:gd name="connsiteY6" fmla="*/ 1535952 h 1535952"/>
                <a:gd name="connsiteX7" fmla="*/ 0 w 4762673"/>
                <a:gd name="connsiteY7" fmla="*/ 1279955 h 1535952"/>
                <a:gd name="connsiteX8" fmla="*/ 0 w 4762673"/>
                <a:gd name="connsiteY8" fmla="*/ 255997 h 153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673" h="1535952">
                  <a:moveTo>
                    <a:pt x="0" y="255997"/>
                  </a:moveTo>
                  <a:cubicBezTo>
                    <a:pt x="0" y="114614"/>
                    <a:pt x="114614" y="0"/>
                    <a:pt x="255997" y="0"/>
                  </a:cubicBezTo>
                  <a:lnTo>
                    <a:pt x="4506676" y="0"/>
                  </a:lnTo>
                  <a:cubicBezTo>
                    <a:pt x="4648059" y="0"/>
                    <a:pt x="4762673" y="114614"/>
                    <a:pt x="4762673" y="255997"/>
                  </a:cubicBezTo>
                  <a:lnTo>
                    <a:pt x="4762673" y="1279955"/>
                  </a:lnTo>
                  <a:cubicBezTo>
                    <a:pt x="4762673" y="1421338"/>
                    <a:pt x="4648059" y="1535952"/>
                    <a:pt x="4506676" y="1535952"/>
                  </a:cubicBezTo>
                  <a:lnTo>
                    <a:pt x="255997" y="1535952"/>
                  </a:lnTo>
                  <a:cubicBezTo>
                    <a:pt x="114614" y="1535952"/>
                    <a:pt x="0" y="1421338"/>
                    <a:pt x="0" y="1279955"/>
                  </a:cubicBezTo>
                  <a:lnTo>
                    <a:pt x="0" y="255997"/>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2139" tIns="212139" rIns="212139" bIns="212139" numCol="1" spcCol="1270" anchor="ctr" anchorCtr="0">
              <a:noAutofit/>
            </a:bodyPr>
            <a:lstStyle/>
            <a:p>
              <a:pPr marL="0" lvl="0" indent="0" algn="ctr" defTabSz="1600200">
                <a:lnSpc>
                  <a:spcPct val="90000"/>
                </a:lnSpc>
                <a:spcBef>
                  <a:spcPct val="0"/>
                </a:spcBef>
                <a:spcAft>
                  <a:spcPct val="35000"/>
                </a:spcAft>
                <a:buNone/>
              </a:pPr>
              <a:r>
                <a:rPr lang="en-US" sz="3600" kern="1200" dirty="0"/>
                <a:t>Make Retros Ownership-Driven</a:t>
              </a:r>
            </a:p>
          </p:txBody>
        </p:sp>
      </p:grpSp>
      <p:graphicFrame>
        <p:nvGraphicFramePr>
          <p:cNvPr id="9" name="Diagram 8">
            <a:extLst>
              <a:ext uri="{FF2B5EF4-FFF2-40B4-BE49-F238E27FC236}">
                <a16:creationId xmlns:a16="http://schemas.microsoft.com/office/drawing/2014/main" id="{60C6C6D6-3A6A-D0AE-81DD-8DD0C1452353}"/>
              </a:ext>
            </a:extLst>
          </p:cNvPr>
          <p:cNvGraphicFramePr/>
          <p:nvPr>
            <p:extLst>
              <p:ext uri="{D42A27DB-BD31-4B8C-83A1-F6EECF244321}">
                <p14:modId xmlns:p14="http://schemas.microsoft.com/office/powerpoint/2010/main" val="1589165440"/>
              </p:ext>
            </p:extLst>
          </p:nvPr>
        </p:nvGraphicFramePr>
        <p:xfrm>
          <a:off x="3155981" y="6762325"/>
          <a:ext cx="13859660"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4209919"/>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58368CF7-8163-CEA3-0AAD-E27C414A4F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7EB90B-28E0-A553-6A98-1D36329D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ECA8F8E-739B-7C79-59C3-61726473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F01B53-47E1-0C32-265A-31681E8CCDFC}"/>
              </a:ext>
            </a:extLst>
          </p:cNvPr>
          <p:cNvSpPr>
            <a:spLocks noGrp="1"/>
          </p:cNvSpPr>
          <p:nvPr>
            <p:ph type="title"/>
          </p:nvPr>
        </p:nvSpPr>
        <p:spPr>
          <a:xfrm>
            <a:off x="2218986" y="291725"/>
            <a:ext cx="14796655" cy="2216944"/>
          </a:xfrm>
        </p:spPr>
        <p:txBody>
          <a:bodyPr>
            <a:normAutofit/>
          </a:bodyPr>
          <a:lstStyle/>
          <a:p>
            <a:r>
              <a:rPr lang="en-US" b="1" dirty="0">
                <a:solidFill>
                  <a:schemeClr val="accent4">
                    <a:lumMod val="75000"/>
                  </a:schemeClr>
                </a:solidFill>
                <a:latin typeface="Aptos"/>
                <a:ea typeface="Calibri"/>
                <a:cs typeface="Calibri"/>
              </a:rPr>
              <a:t>Accountability Beyond Agile Environments</a:t>
            </a:r>
          </a:p>
        </p:txBody>
      </p:sp>
      <p:graphicFrame>
        <p:nvGraphicFramePr>
          <p:cNvPr id="4" name="Diagram 3">
            <a:extLst>
              <a:ext uri="{FF2B5EF4-FFF2-40B4-BE49-F238E27FC236}">
                <a16:creationId xmlns:a16="http://schemas.microsoft.com/office/drawing/2014/main" id="{D18CAA96-0994-F2C3-3C16-7177E99E98D3}"/>
              </a:ext>
            </a:extLst>
          </p:cNvPr>
          <p:cNvGraphicFramePr/>
          <p:nvPr>
            <p:extLst>
              <p:ext uri="{D42A27DB-BD31-4B8C-83A1-F6EECF244321}">
                <p14:modId xmlns:p14="http://schemas.microsoft.com/office/powerpoint/2010/main" val="1022004754"/>
              </p:ext>
            </p:extLst>
          </p:nvPr>
        </p:nvGraphicFramePr>
        <p:xfrm>
          <a:off x="2771899" y="2531741"/>
          <a:ext cx="13345886" cy="4759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8ED8F003-73B4-CF03-58A8-8A60C1AFE775}"/>
              </a:ext>
            </a:extLst>
          </p:cNvPr>
          <p:cNvGrpSpPr/>
          <p:nvPr/>
        </p:nvGrpSpPr>
        <p:grpSpPr>
          <a:xfrm>
            <a:off x="1380923" y="7755259"/>
            <a:ext cx="16418172" cy="1350819"/>
            <a:chOff x="746449" y="7755259"/>
            <a:chExt cx="16418172" cy="1350819"/>
          </a:xfrm>
        </p:grpSpPr>
        <p:sp>
          <p:nvSpPr>
            <p:cNvPr id="12" name="Freeform: Shape 11">
              <a:extLst>
                <a:ext uri="{FF2B5EF4-FFF2-40B4-BE49-F238E27FC236}">
                  <a16:creationId xmlns:a16="http://schemas.microsoft.com/office/drawing/2014/main" id="{BC26FB92-DA3F-E7D5-C239-6B0DDF77A701}"/>
                </a:ext>
              </a:extLst>
            </p:cNvPr>
            <p:cNvSpPr/>
            <p:nvPr/>
          </p:nvSpPr>
          <p:spPr>
            <a:xfrm>
              <a:off x="746449" y="7755259"/>
              <a:ext cx="3947758" cy="1350819"/>
            </a:xfrm>
            <a:custGeom>
              <a:avLst/>
              <a:gdLst>
                <a:gd name="connsiteX0" fmla="*/ 0 w 2969146"/>
                <a:gd name="connsiteY0" fmla="*/ 135082 h 1350819"/>
                <a:gd name="connsiteX1" fmla="*/ 135082 w 2969146"/>
                <a:gd name="connsiteY1" fmla="*/ 0 h 1350819"/>
                <a:gd name="connsiteX2" fmla="*/ 2834064 w 2969146"/>
                <a:gd name="connsiteY2" fmla="*/ 0 h 1350819"/>
                <a:gd name="connsiteX3" fmla="*/ 2969146 w 2969146"/>
                <a:gd name="connsiteY3" fmla="*/ 135082 h 1350819"/>
                <a:gd name="connsiteX4" fmla="*/ 2969146 w 2969146"/>
                <a:gd name="connsiteY4" fmla="*/ 1215737 h 1350819"/>
                <a:gd name="connsiteX5" fmla="*/ 2834064 w 2969146"/>
                <a:gd name="connsiteY5" fmla="*/ 1350819 h 1350819"/>
                <a:gd name="connsiteX6" fmla="*/ 135082 w 2969146"/>
                <a:gd name="connsiteY6" fmla="*/ 1350819 h 1350819"/>
                <a:gd name="connsiteX7" fmla="*/ 0 w 2969146"/>
                <a:gd name="connsiteY7" fmla="*/ 1215737 h 1350819"/>
                <a:gd name="connsiteX8" fmla="*/ 0 w 2969146"/>
                <a:gd name="connsiteY8" fmla="*/ 135082 h 135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146" h="1350819">
                  <a:moveTo>
                    <a:pt x="0" y="135082"/>
                  </a:moveTo>
                  <a:cubicBezTo>
                    <a:pt x="0" y="60478"/>
                    <a:pt x="60478" y="0"/>
                    <a:pt x="135082" y="0"/>
                  </a:cubicBezTo>
                  <a:lnTo>
                    <a:pt x="2834064" y="0"/>
                  </a:lnTo>
                  <a:cubicBezTo>
                    <a:pt x="2908668" y="0"/>
                    <a:pt x="2969146" y="60478"/>
                    <a:pt x="2969146" y="135082"/>
                  </a:cubicBezTo>
                  <a:lnTo>
                    <a:pt x="2969146" y="1215737"/>
                  </a:lnTo>
                  <a:cubicBezTo>
                    <a:pt x="2969146" y="1290341"/>
                    <a:pt x="2908668" y="1350819"/>
                    <a:pt x="2834064" y="1350819"/>
                  </a:cubicBezTo>
                  <a:lnTo>
                    <a:pt x="135082" y="1350819"/>
                  </a:lnTo>
                  <a:cubicBezTo>
                    <a:pt x="60478" y="1350819"/>
                    <a:pt x="0" y="1290341"/>
                    <a:pt x="0" y="1215737"/>
                  </a:cubicBezTo>
                  <a:lnTo>
                    <a:pt x="0" y="13508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14" tIns="172914" rIns="172914" bIns="172914" numCol="1" spcCol="1270" anchor="ctr" anchorCtr="0">
              <a:noAutofit/>
            </a:bodyPr>
            <a:lstStyle/>
            <a:p>
              <a:pPr marL="0" lvl="0" indent="0" algn="ctr" defTabSz="1555750">
                <a:lnSpc>
                  <a:spcPct val="90000"/>
                </a:lnSpc>
                <a:spcBef>
                  <a:spcPct val="0"/>
                </a:spcBef>
                <a:spcAft>
                  <a:spcPct val="35000"/>
                </a:spcAft>
                <a:buNone/>
              </a:pPr>
              <a:r>
                <a:rPr lang="en-US" sz="3500" kern="1200" dirty="0"/>
                <a:t>Clarity of roles</a:t>
              </a:r>
            </a:p>
          </p:txBody>
        </p:sp>
        <p:sp>
          <p:nvSpPr>
            <p:cNvPr id="14" name="Freeform: Shape 13">
              <a:extLst>
                <a:ext uri="{FF2B5EF4-FFF2-40B4-BE49-F238E27FC236}">
                  <a16:creationId xmlns:a16="http://schemas.microsoft.com/office/drawing/2014/main" id="{31E03822-972C-B855-7C88-C4F66BDA1F24}"/>
                </a:ext>
              </a:extLst>
            </p:cNvPr>
            <p:cNvSpPr/>
            <p:nvPr/>
          </p:nvSpPr>
          <p:spPr>
            <a:xfrm>
              <a:off x="4903254" y="7755259"/>
              <a:ext cx="3947758" cy="1350819"/>
            </a:xfrm>
            <a:custGeom>
              <a:avLst/>
              <a:gdLst>
                <a:gd name="connsiteX0" fmla="*/ 0 w 2969146"/>
                <a:gd name="connsiteY0" fmla="*/ 135082 h 1350819"/>
                <a:gd name="connsiteX1" fmla="*/ 135082 w 2969146"/>
                <a:gd name="connsiteY1" fmla="*/ 0 h 1350819"/>
                <a:gd name="connsiteX2" fmla="*/ 2834064 w 2969146"/>
                <a:gd name="connsiteY2" fmla="*/ 0 h 1350819"/>
                <a:gd name="connsiteX3" fmla="*/ 2969146 w 2969146"/>
                <a:gd name="connsiteY3" fmla="*/ 135082 h 1350819"/>
                <a:gd name="connsiteX4" fmla="*/ 2969146 w 2969146"/>
                <a:gd name="connsiteY4" fmla="*/ 1215737 h 1350819"/>
                <a:gd name="connsiteX5" fmla="*/ 2834064 w 2969146"/>
                <a:gd name="connsiteY5" fmla="*/ 1350819 h 1350819"/>
                <a:gd name="connsiteX6" fmla="*/ 135082 w 2969146"/>
                <a:gd name="connsiteY6" fmla="*/ 1350819 h 1350819"/>
                <a:gd name="connsiteX7" fmla="*/ 0 w 2969146"/>
                <a:gd name="connsiteY7" fmla="*/ 1215737 h 1350819"/>
                <a:gd name="connsiteX8" fmla="*/ 0 w 2969146"/>
                <a:gd name="connsiteY8" fmla="*/ 135082 h 135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146" h="1350819">
                  <a:moveTo>
                    <a:pt x="0" y="135082"/>
                  </a:moveTo>
                  <a:cubicBezTo>
                    <a:pt x="0" y="60478"/>
                    <a:pt x="60478" y="0"/>
                    <a:pt x="135082" y="0"/>
                  </a:cubicBezTo>
                  <a:lnTo>
                    <a:pt x="2834064" y="0"/>
                  </a:lnTo>
                  <a:cubicBezTo>
                    <a:pt x="2908668" y="0"/>
                    <a:pt x="2969146" y="60478"/>
                    <a:pt x="2969146" y="135082"/>
                  </a:cubicBezTo>
                  <a:lnTo>
                    <a:pt x="2969146" y="1215737"/>
                  </a:lnTo>
                  <a:cubicBezTo>
                    <a:pt x="2969146" y="1290341"/>
                    <a:pt x="2908668" y="1350819"/>
                    <a:pt x="2834064" y="1350819"/>
                  </a:cubicBezTo>
                  <a:lnTo>
                    <a:pt x="135082" y="1350819"/>
                  </a:lnTo>
                  <a:cubicBezTo>
                    <a:pt x="60478" y="1350819"/>
                    <a:pt x="0" y="1290341"/>
                    <a:pt x="0" y="1215737"/>
                  </a:cubicBezTo>
                  <a:lnTo>
                    <a:pt x="0" y="13508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14" tIns="172914" rIns="172914" bIns="172914" numCol="1" spcCol="1270" anchor="ctr" anchorCtr="0">
              <a:noAutofit/>
            </a:bodyPr>
            <a:lstStyle/>
            <a:p>
              <a:pPr marL="0" lvl="0" indent="0" algn="ctr" defTabSz="1555750">
                <a:lnSpc>
                  <a:spcPct val="90000"/>
                </a:lnSpc>
                <a:spcBef>
                  <a:spcPct val="0"/>
                </a:spcBef>
                <a:spcAft>
                  <a:spcPct val="35000"/>
                </a:spcAft>
                <a:buNone/>
              </a:pPr>
              <a:r>
                <a:rPr lang="en-US" sz="3500" kern="1200" dirty="0"/>
                <a:t>Commitment to outcomes</a:t>
              </a:r>
            </a:p>
          </p:txBody>
        </p:sp>
        <p:sp>
          <p:nvSpPr>
            <p:cNvPr id="16" name="Freeform: Shape 15">
              <a:extLst>
                <a:ext uri="{FF2B5EF4-FFF2-40B4-BE49-F238E27FC236}">
                  <a16:creationId xmlns:a16="http://schemas.microsoft.com/office/drawing/2014/main" id="{F558213C-EF9D-EC1D-1C00-037B13B589AC}"/>
                </a:ext>
              </a:extLst>
            </p:cNvPr>
            <p:cNvSpPr/>
            <p:nvPr/>
          </p:nvSpPr>
          <p:spPr>
            <a:xfrm>
              <a:off x="9060059" y="7755259"/>
              <a:ext cx="3947758" cy="1350819"/>
            </a:xfrm>
            <a:custGeom>
              <a:avLst/>
              <a:gdLst>
                <a:gd name="connsiteX0" fmla="*/ 0 w 2969146"/>
                <a:gd name="connsiteY0" fmla="*/ 135082 h 1350819"/>
                <a:gd name="connsiteX1" fmla="*/ 135082 w 2969146"/>
                <a:gd name="connsiteY1" fmla="*/ 0 h 1350819"/>
                <a:gd name="connsiteX2" fmla="*/ 2834064 w 2969146"/>
                <a:gd name="connsiteY2" fmla="*/ 0 h 1350819"/>
                <a:gd name="connsiteX3" fmla="*/ 2969146 w 2969146"/>
                <a:gd name="connsiteY3" fmla="*/ 135082 h 1350819"/>
                <a:gd name="connsiteX4" fmla="*/ 2969146 w 2969146"/>
                <a:gd name="connsiteY4" fmla="*/ 1215737 h 1350819"/>
                <a:gd name="connsiteX5" fmla="*/ 2834064 w 2969146"/>
                <a:gd name="connsiteY5" fmla="*/ 1350819 h 1350819"/>
                <a:gd name="connsiteX6" fmla="*/ 135082 w 2969146"/>
                <a:gd name="connsiteY6" fmla="*/ 1350819 h 1350819"/>
                <a:gd name="connsiteX7" fmla="*/ 0 w 2969146"/>
                <a:gd name="connsiteY7" fmla="*/ 1215737 h 1350819"/>
                <a:gd name="connsiteX8" fmla="*/ 0 w 2969146"/>
                <a:gd name="connsiteY8" fmla="*/ 135082 h 135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146" h="1350819">
                  <a:moveTo>
                    <a:pt x="0" y="135082"/>
                  </a:moveTo>
                  <a:cubicBezTo>
                    <a:pt x="0" y="60478"/>
                    <a:pt x="60478" y="0"/>
                    <a:pt x="135082" y="0"/>
                  </a:cubicBezTo>
                  <a:lnTo>
                    <a:pt x="2834064" y="0"/>
                  </a:lnTo>
                  <a:cubicBezTo>
                    <a:pt x="2908668" y="0"/>
                    <a:pt x="2969146" y="60478"/>
                    <a:pt x="2969146" y="135082"/>
                  </a:cubicBezTo>
                  <a:lnTo>
                    <a:pt x="2969146" y="1215737"/>
                  </a:lnTo>
                  <a:cubicBezTo>
                    <a:pt x="2969146" y="1290341"/>
                    <a:pt x="2908668" y="1350819"/>
                    <a:pt x="2834064" y="1350819"/>
                  </a:cubicBezTo>
                  <a:lnTo>
                    <a:pt x="135082" y="1350819"/>
                  </a:lnTo>
                  <a:cubicBezTo>
                    <a:pt x="60478" y="1350819"/>
                    <a:pt x="0" y="1290341"/>
                    <a:pt x="0" y="1215737"/>
                  </a:cubicBezTo>
                  <a:lnTo>
                    <a:pt x="0" y="13508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14" tIns="172914" rIns="172914" bIns="172914" numCol="1" spcCol="1270" anchor="ctr" anchorCtr="0">
              <a:noAutofit/>
            </a:bodyPr>
            <a:lstStyle/>
            <a:p>
              <a:pPr marL="0" lvl="0" indent="0" algn="ctr" defTabSz="1555750">
                <a:lnSpc>
                  <a:spcPct val="90000"/>
                </a:lnSpc>
                <a:spcBef>
                  <a:spcPct val="0"/>
                </a:spcBef>
                <a:spcAft>
                  <a:spcPct val="35000"/>
                </a:spcAft>
                <a:buNone/>
              </a:pPr>
              <a:r>
                <a:rPr lang="en-US" sz="3500" kern="1200" dirty="0"/>
                <a:t>Coaching for mindset</a:t>
              </a:r>
            </a:p>
          </p:txBody>
        </p:sp>
        <p:sp>
          <p:nvSpPr>
            <p:cNvPr id="18" name="Freeform: Shape 17">
              <a:extLst>
                <a:ext uri="{FF2B5EF4-FFF2-40B4-BE49-F238E27FC236}">
                  <a16:creationId xmlns:a16="http://schemas.microsoft.com/office/drawing/2014/main" id="{12F85B28-4BA9-8A2C-9734-EE2C9F5F0450}"/>
                </a:ext>
              </a:extLst>
            </p:cNvPr>
            <p:cNvSpPr/>
            <p:nvPr/>
          </p:nvSpPr>
          <p:spPr>
            <a:xfrm>
              <a:off x="13216863" y="7755259"/>
              <a:ext cx="3947758" cy="1350819"/>
            </a:xfrm>
            <a:custGeom>
              <a:avLst/>
              <a:gdLst>
                <a:gd name="connsiteX0" fmla="*/ 0 w 2969146"/>
                <a:gd name="connsiteY0" fmla="*/ 135082 h 1350819"/>
                <a:gd name="connsiteX1" fmla="*/ 135082 w 2969146"/>
                <a:gd name="connsiteY1" fmla="*/ 0 h 1350819"/>
                <a:gd name="connsiteX2" fmla="*/ 2834064 w 2969146"/>
                <a:gd name="connsiteY2" fmla="*/ 0 h 1350819"/>
                <a:gd name="connsiteX3" fmla="*/ 2969146 w 2969146"/>
                <a:gd name="connsiteY3" fmla="*/ 135082 h 1350819"/>
                <a:gd name="connsiteX4" fmla="*/ 2969146 w 2969146"/>
                <a:gd name="connsiteY4" fmla="*/ 1215737 h 1350819"/>
                <a:gd name="connsiteX5" fmla="*/ 2834064 w 2969146"/>
                <a:gd name="connsiteY5" fmla="*/ 1350819 h 1350819"/>
                <a:gd name="connsiteX6" fmla="*/ 135082 w 2969146"/>
                <a:gd name="connsiteY6" fmla="*/ 1350819 h 1350819"/>
                <a:gd name="connsiteX7" fmla="*/ 0 w 2969146"/>
                <a:gd name="connsiteY7" fmla="*/ 1215737 h 1350819"/>
                <a:gd name="connsiteX8" fmla="*/ 0 w 2969146"/>
                <a:gd name="connsiteY8" fmla="*/ 135082 h 135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146" h="1350819">
                  <a:moveTo>
                    <a:pt x="0" y="135082"/>
                  </a:moveTo>
                  <a:cubicBezTo>
                    <a:pt x="0" y="60478"/>
                    <a:pt x="60478" y="0"/>
                    <a:pt x="135082" y="0"/>
                  </a:cubicBezTo>
                  <a:lnTo>
                    <a:pt x="2834064" y="0"/>
                  </a:lnTo>
                  <a:cubicBezTo>
                    <a:pt x="2908668" y="0"/>
                    <a:pt x="2969146" y="60478"/>
                    <a:pt x="2969146" y="135082"/>
                  </a:cubicBezTo>
                  <a:lnTo>
                    <a:pt x="2969146" y="1215737"/>
                  </a:lnTo>
                  <a:cubicBezTo>
                    <a:pt x="2969146" y="1290341"/>
                    <a:pt x="2908668" y="1350819"/>
                    <a:pt x="2834064" y="1350819"/>
                  </a:cubicBezTo>
                  <a:lnTo>
                    <a:pt x="135082" y="1350819"/>
                  </a:lnTo>
                  <a:cubicBezTo>
                    <a:pt x="60478" y="1350819"/>
                    <a:pt x="0" y="1290341"/>
                    <a:pt x="0" y="1215737"/>
                  </a:cubicBezTo>
                  <a:lnTo>
                    <a:pt x="0" y="13508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14" tIns="172914" rIns="172914" bIns="172914" numCol="1" spcCol="1270" anchor="ctr" anchorCtr="0">
              <a:noAutofit/>
            </a:bodyPr>
            <a:lstStyle/>
            <a:p>
              <a:pPr marL="0" lvl="0" indent="0" algn="ctr" defTabSz="1555750">
                <a:lnSpc>
                  <a:spcPct val="90000"/>
                </a:lnSpc>
                <a:spcBef>
                  <a:spcPct val="0"/>
                </a:spcBef>
                <a:spcAft>
                  <a:spcPct val="35000"/>
                </a:spcAft>
                <a:buNone/>
              </a:pPr>
              <a:r>
                <a:rPr lang="en-US" sz="3500" kern="1200" dirty="0"/>
                <a:t>Courage to speak up</a:t>
              </a:r>
            </a:p>
          </p:txBody>
        </p:sp>
      </p:grpSp>
    </p:spTree>
    <p:extLst>
      <p:ext uri="{BB962C8B-B14F-4D97-AF65-F5344CB8AC3E}">
        <p14:creationId xmlns:p14="http://schemas.microsoft.com/office/powerpoint/2010/main" val="3502399180"/>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4C644D9D-24CC-E9FC-4972-C685C8F419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DA8DF8-F62F-8B77-FA24-164FC8B22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13466F6-B0F0-CADD-54D7-AC46BD24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662C0E-A2B0-2EB3-D5DB-3F4553A94B98}"/>
              </a:ext>
            </a:extLst>
          </p:cNvPr>
          <p:cNvSpPr>
            <a:spLocks noGrp="1"/>
          </p:cNvSpPr>
          <p:nvPr>
            <p:ph type="title"/>
          </p:nvPr>
        </p:nvSpPr>
        <p:spPr>
          <a:xfrm>
            <a:off x="3065318" y="360651"/>
            <a:ext cx="14796655" cy="2216944"/>
          </a:xfrm>
        </p:spPr>
        <p:txBody>
          <a:bodyPr>
            <a:normAutofit/>
          </a:bodyPr>
          <a:lstStyle/>
          <a:p>
            <a:r>
              <a:rPr lang="en-US" b="1" dirty="0">
                <a:solidFill>
                  <a:schemeClr val="accent4">
                    <a:lumMod val="75000"/>
                  </a:schemeClr>
                </a:solidFill>
                <a:latin typeface="Aptos"/>
                <a:ea typeface="Calibri"/>
                <a:cs typeface="Calibri"/>
              </a:rPr>
              <a:t>Measuring Shared Accountability</a:t>
            </a:r>
          </a:p>
        </p:txBody>
      </p:sp>
      <p:graphicFrame>
        <p:nvGraphicFramePr>
          <p:cNvPr id="4" name="Diagram 3">
            <a:extLst>
              <a:ext uri="{FF2B5EF4-FFF2-40B4-BE49-F238E27FC236}">
                <a16:creationId xmlns:a16="http://schemas.microsoft.com/office/drawing/2014/main" id="{D0DE0D3E-F0D7-73A1-8CE7-D3EF2464169B}"/>
              </a:ext>
            </a:extLst>
          </p:cNvPr>
          <p:cNvGraphicFramePr/>
          <p:nvPr>
            <p:extLst>
              <p:ext uri="{D42A27DB-BD31-4B8C-83A1-F6EECF244321}">
                <p14:modId xmlns:p14="http://schemas.microsoft.com/office/powerpoint/2010/main" val="3976008140"/>
              </p:ext>
            </p:extLst>
          </p:nvPr>
        </p:nvGraphicFramePr>
        <p:xfrm>
          <a:off x="3065318" y="2103437"/>
          <a:ext cx="14282058"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5">
            <a:extLst>
              <a:ext uri="{FF2B5EF4-FFF2-40B4-BE49-F238E27FC236}">
                <a16:creationId xmlns:a16="http://schemas.microsoft.com/office/drawing/2014/main" id="{CC41B903-D479-D797-90D6-AD712A099D2F}"/>
              </a:ext>
            </a:extLst>
          </p:cNvPr>
          <p:cNvSpPr>
            <a:spLocks noGrp="1"/>
          </p:cNvSpPr>
          <p:nvPr>
            <p:ph idx="1"/>
          </p:nvPr>
        </p:nvSpPr>
        <p:spPr>
          <a:xfrm>
            <a:off x="3753404" y="6121687"/>
            <a:ext cx="12905885" cy="4525963"/>
          </a:xfrm>
        </p:spPr>
        <p:txBody>
          <a:bodyPr>
            <a:normAutofit/>
          </a:bodyPr>
          <a:lstStyle/>
          <a:p>
            <a:pPr marL="0" marR="0">
              <a:lnSpc>
                <a:spcPct val="115000"/>
              </a:lnSpc>
              <a:spcAft>
                <a:spcPts val="800"/>
              </a:spcAft>
              <a:buNone/>
            </a:pPr>
            <a:r>
              <a:rPr lang="en-US" sz="28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Beyond traditional metrics, look for</a:t>
            </a:r>
            <a:r>
              <a:rPr lang="en-US" sz="2800" b="1"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 </a:t>
            </a:r>
            <a:r>
              <a:rPr lang="en-US" sz="2800" b="1" i="1"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qualitative behavioral indicators</a:t>
            </a:r>
            <a:r>
              <a:rPr lang="en-US" sz="28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 that show a shift is happening:</a:t>
            </a:r>
          </a:p>
          <a:p>
            <a:pPr lvl="0">
              <a:lnSpc>
                <a:spcPct val="115000"/>
              </a:lnSpc>
              <a:buFont typeface="Symbol" panose="05050102010706020507" pitchFamily="18" charset="2"/>
              <a:buChar char=""/>
            </a:pPr>
            <a:r>
              <a:rPr lang="en-US" sz="28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More volunteering for high-visibility work</a:t>
            </a:r>
          </a:p>
          <a:p>
            <a:pPr lvl="0">
              <a:lnSpc>
                <a:spcPct val="115000"/>
              </a:lnSpc>
              <a:buFont typeface="Symbol" panose="05050102010706020507" pitchFamily="18" charset="2"/>
              <a:buChar char=""/>
            </a:pPr>
            <a:r>
              <a:rPr lang="en-US" sz="28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Cross-functional collaboration without being asked</a:t>
            </a:r>
          </a:p>
          <a:p>
            <a:pPr lvl="0">
              <a:lnSpc>
                <a:spcPct val="115000"/>
              </a:lnSpc>
              <a:buFont typeface="Symbol" panose="05050102010706020507" pitchFamily="18" charset="2"/>
              <a:buChar char=""/>
            </a:pPr>
            <a:r>
              <a:rPr lang="en-US" sz="28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Stronger retrospectives with open, honest feedback</a:t>
            </a:r>
          </a:p>
          <a:p>
            <a:pPr lvl="0">
              <a:lnSpc>
                <a:spcPct val="115000"/>
              </a:lnSpc>
              <a:spcAft>
                <a:spcPts val="800"/>
              </a:spcAft>
              <a:buFont typeface="Symbol" panose="05050102010706020507" pitchFamily="18" charset="2"/>
              <a:buChar char=""/>
            </a:pPr>
            <a:r>
              <a:rPr lang="en-US" sz="28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Teammates checking in on each other’s blockers</a:t>
            </a:r>
            <a:endParaRPr lang="en-US" sz="2800" dirty="0">
              <a:solidFill>
                <a:schemeClr val="accent4">
                  <a:lumMod val="75000"/>
                </a:schemeClr>
              </a:solidFill>
            </a:endParaRPr>
          </a:p>
        </p:txBody>
      </p:sp>
    </p:spTree>
    <p:extLst>
      <p:ext uri="{BB962C8B-B14F-4D97-AF65-F5344CB8AC3E}">
        <p14:creationId xmlns:p14="http://schemas.microsoft.com/office/powerpoint/2010/main" val="3939244516"/>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723FD4F8-45A5-98A4-7D0A-0A952AD1CD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BE4B-C066-BCF2-D18D-9CB203CD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37CC9E-9D8C-3E7D-B509-C922B7B79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D08B43-60F4-F1A5-6595-9BF24BCF7A45}"/>
              </a:ext>
            </a:extLst>
          </p:cNvPr>
          <p:cNvSpPr>
            <a:spLocks noGrp="1"/>
          </p:cNvSpPr>
          <p:nvPr>
            <p:ph type="title"/>
          </p:nvPr>
        </p:nvSpPr>
        <p:spPr>
          <a:xfrm>
            <a:off x="3065318" y="360651"/>
            <a:ext cx="14796655" cy="2216944"/>
          </a:xfrm>
        </p:spPr>
        <p:txBody>
          <a:bodyPr>
            <a:normAutofit/>
          </a:bodyPr>
          <a:lstStyle/>
          <a:p>
            <a:r>
              <a:rPr lang="en-US" b="1" dirty="0">
                <a:solidFill>
                  <a:schemeClr val="accent4">
                    <a:lumMod val="75000"/>
                  </a:schemeClr>
                </a:solidFill>
                <a:latin typeface="Aptos"/>
                <a:ea typeface="Calibri"/>
                <a:cs typeface="Calibri"/>
              </a:rPr>
              <a:t>Overcoming Resistance to Shared Accountability</a:t>
            </a:r>
          </a:p>
        </p:txBody>
      </p:sp>
      <p:graphicFrame>
        <p:nvGraphicFramePr>
          <p:cNvPr id="4" name="Diagram 3">
            <a:extLst>
              <a:ext uri="{FF2B5EF4-FFF2-40B4-BE49-F238E27FC236}">
                <a16:creationId xmlns:a16="http://schemas.microsoft.com/office/drawing/2014/main" id="{4B90C8D1-187B-D33D-5B69-0C7E0BA15337}"/>
              </a:ext>
            </a:extLst>
          </p:cNvPr>
          <p:cNvGraphicFramePr/>
          <p:nvPr>
            <p:extLst>
              <p:ext uri="{D42A27DB-BD31-4B8C-83A1-F6EECF244321}">
                <p14:modId xmlns:p14="http://schemas.microsoft.com/office/powerpoint/2010/main" val="4179064174"/>
              </p:ext>
            </p:extLst>
          </p:nvPr>
        </p:nvGraphicFramePr>
        <p:xfrm>
          <a:off x="2394856" y="2285994"/>
          <a:ext cx="14796655" cy="3635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a:extLst>
              <a:ext uri="{FF2B5EF4-FFF2-40B4-BE49-F238E27FC236}">
                <a16:creationId xmlns:a16="http://schemas.microsoft.com/office/drawing/2014/main" id="{DFAB0D43-9337-A993-DBA8-931097EC067D}"/>
              </a:ext>
            </a:extLst>
          </p:cNvPr>
          <p:cNvGraphicFramePr>
            <a:graphicFrameLocks noGrp="1"/>
          </p:cNvGraphicFramePr>
          <p:nvPr>
            <p:ph idx="1"/>
            <p:extLst>
              <p:ext uri="{D42A27DB-BD31-4B8C-83A1-F6EECF244321}">
                <p14:modId xmlns:p14="http://schemas.microsoft.com/office/powerpoint/2010/main" val="1273044083"/>
              </p:ext>
            </p:extLst>
          </p:nvPr>
        </p:nvGraphicFramePr>
        <p:xfrm>
          <a:off x="1381004" y="6713051"/>
          <a:ext cx="16902424" cy="11341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59654137"/>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55C65F38-3801-1037-4104-757E07D41E9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5391E9-CE0D-7514-B02B-037F4211B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F29F2-CE26-795C-5FF1-5BC91C32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7A1FF6-A153-A131-1C27-BE44BEE8D7E4}"/>
              </a:ext>
            </a:extLst>
          </p:cNvPr>
          <p:cNvSpPr>
            <a:spLocks noGrp="1"/>
          </p:cNvSpPr>
          <p:nvPr>
            <p:ph type="title"/>
          </p:nvPr>
        </p:nvSpPr>
        <p:spPr>
          <a:xfrm>
            <a:off x="2847603" y="23135"/>
            <a:ext cx="14796655" cy="2216944"/>
          </a:xfrm>
        </p:spPr>
        <p:txBody>
          <a:bodyPr>
            <a:normAutofit/>
          </a:bodyPr>
          <a:lstStyle/>
          <a:p>
            <a:r>
              <a:rPr lang="en-US" b="1" dirty="0">
                <a:solidFill>
                  <a:schemeClr val="accent4">
                    <a:lumMod val="75000"/>
                  </a:schemeClr>
                </a:solidFill>
                <a:latin typeface="Aptos"/>
                <a:ea typeface="Calibri"/>
                <a:cs typeface="Calibri"/>
              </a:rPr>
              <a:t>Cultivating Accountability Skills</a:t>
            </a:r>
          </a:p>
        </p:txBody>
      </p:sp>
      <p:graphicFrame>
        <p:nvGraphicFramePr>
          <p:cNvPr id="4" name="Diagram 3">
            <a:extLst>
              <a:ext uri="{FF2B5EF4-FFF2-40B4-BE49-F238E27FC236}">
                <a16:creationId xmlns:a16="http://schemas.microsoft.com/office/drawing/2014/main" id="{C7038584-CB8B-D2D9-E94C-020E2078243F}"/>
              </a:ext>
            </a:extLst>
          </p:cNvPr>
          <p:cNvGraphicFramePr/>
          <p:nvPr>
            <p:extLst>
              <p:ext uri="{D42A27DB-BD31-4B8C-83A1-F6EECF244321}">
                <p14:modId xmlns:p14="http://schemas.microsoft.com/office/powerpoint/2010/main" val="2995211867"/>
              </p:ext>
            </p:extLst>
          </p:nvPr>
        </p:nvGraphicFramePr>
        <p:xfrm>
          <a:off x="643742" y="1636454"/>
          <a:ext cx="17861973" cy="6034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80D8026-FFC5-84A3-EA1F-82395D8FC487}"/>
              </a:ext>
            </a:extLst>
          </p:cNvPr>
          <p:cNvSpPr txBox="1"/>
          <p:nvPr/>
        </p:nvSpPr>
        <p:spPr>
          <a:xfrm>
            <a:off x="3283032" y="6729394"/>
            <a:ext cx="1322741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accent4">
                    <a:lumMod val="75000"/>
                  </a:schemeClr>
                </a:solidFill>
              </a:rPr>
              <a:t>Focus on outcomes that support business goals and strategic priorities.</a:t>
            </a:r>
          </a:p>
          <a:p>
            <a:pPr marL="457200" indent="-457200">
              <a:buFont typeface="Arial" panose="020B0604020202020204" pitchFamily="34" charset="0"/>
              <a:buChar char="•"/>
            </a:pPr>
            <a:r>
              <a:rPr lang="en-US" sz="3200" dirty="0">
                <a:solidFill>
                  <a:schemeClr val="accent4">
                    <a:lumMod val="75000"/>
                  </a:schemeClr>
                </a:solidFill>
              </a:rPr>
              <a:t>Help stakeholders see progress in terms of impact, not effort.</a:t>
            </a:r>
          </a:p>
          <a:p>
            <a:pPr marL="457200" indent="-457200">
              <a:buFont typeface="Arial" panose="020B0604020202020204" pitchFamily="34" charset="0"/>
              <a:buChar char="•"/>
            </a:pPr>
            <a:r>
              <a:rPr lang="en-US" sz="3200" dirty="0">
                <a:solidFill>
                  <a:schemeClr val="accent4">
                    <a:lumMod val="75000"/>
                  </a:schemeClr>
                </a:solidFill>
              </a:rPr>
              <a:t>Tie project milestones to measurable business outcomes.</a:t>
            </a:r>
          </a:p>
          <a:p>
            <a:pPr marL="457200" indent="-457200">
              <a:buFont typeface="Arial" panose="020B0604020202020204" pitchFamily="34" charset="0"/>
              <a:buChar char="•"/>
            </a:pPr>
            <a:r>
              <a:rPr lang="en-US" sz="3200" dirty="0">
                <a:solidFill>
                  <a:schemeClr val="accent4">
                    <a:lumMod val="75000"/>
                  </a:schemeClr>
                </a:solidFill>
              </a:rPr>
              <a:t>Reinforce that success is delivering what matters most to the organization and its customers.</a:t>
            </a:r>
          </a:p>
        </p:txBody>
      </p:sp>
    </p:spTree>
    <p:extLst>
      <p:ext uri="{BB962C8B-B14F-4D97-AF65-F5344CB8AC3E}">
        <p14:creationId xmlns:p14="http://schemas.microsoft.com/office/powerpoint/2010/main" val="869632000"/>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6DE33926-FDE0-106C-1E40-A7B741C0EE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E7F5A2-BBAA-3995-AAF2-EB7E1AB80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5E8F973-FBE4-9098-6DFA-07C2BFC7F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513EE0-F53F-0BDA-6AA4-2E00BC7CF32E}"/>
              </a:ext>
            </a:extLst>
          </p:cNvPr>
          <p:cNvSpPr>
            <a:spLocks noGrp="1"/>
          </p:cNvSpPr>
          <p:nvPr>
            <p:ph type="title"/>
          </p:nvPr>
        </p:nvSpPr>
        <p:spPr>
          <a:xfrm>
            <a:off x="3065318" y="360651"/>
            <a:ext cx="14796655" cy="2216944"/>
          </a:xfrm>
        </p:spPr>
        <p:txBody>
          <a:bodyPr>
            <a:normAutofit/>
          </a:bodyPr>
          <a:lstStyle/>
          <a:p>
            <a:r>
              <a:rPr lang="en-US" b="1" dirty="0">
                <a:solidFill>
                  <a:schemeClr val="accent4">
                    <a:lumMod val="75000"/>
                  </a:schemeClr>
                </a:solidFill>
                <a:latin typeface="Aptos"/>
                <a:ea typeface="Calibri"/>
                <a:cs typeface="Calibri"/>
              </a:rPr>
              <a:t>Leadership Behaviors That Foster Accountability</a:t>
            </a:r>
          </a:p>
        </p:txBody>
      </p:sp>
      <p:graphicFrame>
        <p:nvGraphicFramePr>
          <p:cNvPr id="4" name="Diagram 3">
            <a:extLst>
              <a:ext uri="{FF2B5EF4-FFF2-40B4-BE49-F238E27FC236}">
                <a16:creationId xmlns:a16="http://schemas.microsoft.com/office/drawing/2014/main" id="{C38A4F83-808B-B102-D4D3-A16BA4EC0941}"/>
              </a:ext>
            </a:extLst>
          </p:cNvPr>
          <p:cNvGraphicFramePr/>
          <p:nvPr>
            <p:extLst>
              <p:ext uri="{D42A27DB-BD31-4B8C-83A1-F6EECF244321}">
                <p14:modId xmlns:p14="http://schemas.microsoft.com/office/powerpoint/2010/main" val="3155612829"/>
              </p:ext>
            </p:extLst>
          </p:nvPr>
        </p:nvGraphicFramePr>
        <p:xfrm>
          <a:off x="3396343" y="2198914"/>
          <a:ext cx="13619298" cy="4310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5">
            <a:extLst>
              <a:ext uri="{FF2B5EF4-FFF2-40B4-BE49-F238E27FC236}">
                <a16:creationId xmlns:a16="http://schemas.microsoft.com/office/drawing/2014/main" id="{2210E41F-8B23-AE80-BD89-23BF29173661}"/>
              </a:ext>
            </a:extLst>
          </p:cNvPr>
          <p:cNvSpPr>
            <a:spLocks noGrp="1"/>
          </p:cNvSpPr>
          <p:nvPr>
            <p:ph idx="1"/>
          </p:nvPr>
        </p:nvSpPr>
        <p:spPr>
          <a:xfrm>
            <a:off x="3396343" y="6902614"/>
            <a:ext cx="12975771" cy="1675329"/>
          </a:xfrm>
        </p:spPr>
        <p:txBody>
          <a:bodyPr>
            <a:normAutofit/>
          </a:bodyPr>
          <a:lstStyle/>
          <a:p>
            <a:pPr marL="0" indent="0">
              <a:buNone/>
            </a:pPr>
            <a:r>
              <a:rPr lang="en-US" sz="4400" dirty="0">
                <a:solidFill>
                  <a:schemeClr val="accent4">
                    <a:lumMod val="75000"/>
                  </a:schemeClr>
                </a:solidFill>
              </a:rPr>
              <a:t>Model </a:t>
            </a:r>
            <a:r>
              <a:rPr lang="en-US" sz="4400"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what matters, what’s rewarded, and what’s safe to say or do.</a:t>
            </a:r>
          </a:p>
          <a:p>
            <a:endParaRPr lang="en-US" dirty="0"/>
          </a:p>
        </p:txBody>
      </p:sp>
    </p:spTree>
    <p:extLst>
      <p:ext uri="{BB962C8B-B14F-4D97-AF65-F5344CB8AC3E}">
        <p14:creationId xmlns:p14="http://schemas.microsoft.com/office/powerpoint/2010/main" val="3260252769"/>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FBB5FC17-CA7B-1BBD-9397-3E0453E3B0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04316E-9101-7C8F-135B-19399D72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747A8BA-4A24-E7E2-B889-6302DF03E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2A7D16-9DC9-E22A-BBA4-DF50DD8430C7}"/>
              </a:ext>
            </a:extLst>
          </p:cNvPr>
          <p:cNvSpPr>
            <a:spLocks noGrp="1"/>
          </p:cNvSpPr>
          <p:nvPr>
            <p:ph type="title"/>
          </p:nvPr>
        </p:nvSpPr>
        <p:spPr>
          <a:xfrm>
            <a:off x="3065318" y="360651"/>
            <a:ext cx="14796655" cy="2216944"/>
          </a:xfrm>
        </p:spPr>
        <p:txBody>
          <a:bodyPr>
            <a:normAutofit/>
          </a:bodyPr>
          <a:lstStyle/>
          <a:p>
            <a:r>
              <a:rPr lang="en-US" b="1" dirty="0">
                <a:solidFill>
                  <a:schemeClr val="accent4">
                    <a:lumMod val="75000"/>
                  </a:schemeClr>
                </a:solidFill>
                <a:latin typeface="Aptos"/>
                <a:ea typeface="Calibri"/>
                <a:cs typeface="Calibri"/>
              </a:rPr>
              <a:t>Accountability Mindset Checklist</a:t>
            </a:r>
          </a:p>
        </p:txBody>
      </p:sp>
      <p:graphicFrame>
        <p:nvGraphicFramePr>
          <p:cNvPr id="4" name="Diagram 3">
            <a:extLst>
              <a:ext uri="{FF2B5EF4-FFF2-40B4-BE49-F238E27FC236}">
                <a16:creationId xmlns:a16="http://schemas.microsoft.com/office/drawing/2014/main" id="{DAB1EF3F-DD22-7577-8ACD-4DFF1E573DAE}"/>
              </a:ext>
            </a:extLst>
          </p:cNvPr>
          <p:cNvGraphicFramePr/>
          <p:nvPr>
            <p:extLst>
              <p:ext uri="{D42A27DB-BD31-4B8C-83A1-F6EECF244321}">
                <p14:modId xmlns:p14="http://schemas.microsoft.com/office/powerpoint/2010/main" val="3967840207"/>
              </p:ext>
            </p:extLst>
          </p:nvPr>
        </p:nvGraphicFramePr>
        <p:xfrm>
          <a:off x="1859230" y="2329156"/>
          <a:ext cx="15418625" cy="4724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a:extLst>
              <a:ext uri="{FF2B5EF4-FFF2-40B4-BE49-F238E27FC236}">
                <a16:creationId xmlns:a16="http://schemas.microsoft.com/office/drawing/2014/main" id="{91A27DAD-6B7E-9B62-6CE3-5EB93FFE3BAA}"/>
              </a:ext>
            </a:extLst>
          </p:cNvPr>
          <p:cNvGrpSpPr/>
          <p:nvPr/>
        </p:nvGrpSpPr>
        <p:grpSpPr>
          <a:xfrm>
            <a:off x="3065318" y="7876249"/>
            <a:ext cx="14862982" cy="1579703"/>
            <a:chOff x="3065318" y="7876249"/>
            <a:chExt cx="14862982" cy="1579703"/>
          </a:xfrm>
        </p:grpSpPr>
        <p:sp>
          <p:nvSpPr>
            <p:cNvPr id="11" name="Freeform: Shape 10">
              <a:extLst>
                <a:ext uri="{FF2B5EF4-FFF2-40B4-BE49-F238E27FC236}">
                  <a16:creationId xmlns:a16="http://schemas.microsoft.com/office/drawing/2014/main" id="{02637ED5-DFAE-BBDC-715D-E5D3194F0FCA}"/>
                </a:ext>
              </a:extLst>
            </p:cNvPr>
            <p:cNvSpPr/>
            <p:nvPr/>
          </p:nvSpPr>
          <p:spPr>
            <a:xfrm>
              <a:off x="3065318" y="7876249"/>
              <a:ext cx="4199982" cy="1579703"/>
            </a:xfrm>
            <a:custGeom>
              <a:avLst/>
              <a:gdLst>
                <a:gd name="connsiteX0" fmla="*/ 0 w 3949259"/>
                <a:gd name="connsiteY0" fmla="*/ 0 h 1579703"/>
                <a:gd name="connsiteX1" fmla="*/ 3159408 w 3949259"/>
                <a:gd name="connsiteY1" fmla="*/ 0 h 1579703"/>
                <a:gd name="connsiteX2" fmla="*/ 3949259 w 3949259"/>
                <a:gd name="connsiteY2" fmla="*/ 789852 h 1579703"/>
                <a:gd name="connsiteX3" fmla="*/ 3159408 w 3949259"/>
                <a:gd name="connsiteY3" fmla="*/ 1579703 h 1579703"/>
                <a:gd name="connsiteX4" fmla="*/ 0 w 3949259"/>
                <a:gd name="connsiteY4" fmla="*/ 1579703 h 1579703"/>
                <a:gd name="connsiteX5" fmla="*/ 789852 w 3949259"/>
                <a:gd name="connsiteY5" fmla="*/ 789852 h 1579703"/>
                <a:gd name="connsiteX6" fmla="*/ 0 w 3949259"/>
                <a:gd name="connsiteY6" fmla="*/ 0 h 157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259" h="1579703">
                  <a:moveTo>
                    <a:pt x="0" y="0"/>
                  </a:moveTo>
                  <a:lnTo>
                    <a:pt x="3159408" y="0"/>
                  </a:lnTo>
                  <a:lnTo>
                    <a:pt x="3949259" y="789852"/>
                  </a:lnTo>
                  <a:lnTo>
                    <a:pt x="3159408" y="1579703"/>
                  </a:lnTo>
                  <a:lnTo>
                    <a:pt x="0" y="1579703"/>
                  </a:lnTo>
                  <a:lnTo>
                    <a:pt x="789852" y="789852"/>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5864" tIns="32004" rIns="821855"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Ask the Ownership Question</a:t>
              </a:r>
              <a:endParaRPr lang="en-US" sz="2400" kern="1200" dirty="0">
                <a:solidFill>
                  <a:schemeClr val="accent4">
                    <a:lumMod val="75000"/>
                  </a:schemeClr>
                </a:solidFill>
              </a:endParaRPr>
            </a:p>
          </p:txBody>
        </p:sp>
        <p:sp>
          <p:nvSpPr>
            <p:cNvPr id="12" name="Freeform: Shape 11">
              <a:extLst>
                <a:ext uri="{FF2B5EF4-FFF2-40B4-BE49-F238E27FC236}">
                  <a16:creationId xmlns:a16="http://schemas.microsoft.com/office/drawing/2014/main" id="{6CC7262A-8991-E534-FC12-8F0D10D1DF6A}"/>
                </a:ext>
              </a:extLst>
            </p:cNvPr>
            <p:cNvSpPr/>
            <p:nvPr/>
          </p:nvSpPr>
          <p:spPr>
            <a:xfrm>
              <a:off x="6619651" y="7876249"/>
              <a:ext cx="4199982" cy="1579703"/>
            </a:xfrm>
            <a:custGeom>
              <a:avLst/>
              <a:gdLst>
                <a:gd name="connsiteX0" fmla="*/ 0 w 3949259"/>
                <a:gd name="connsiteY0" fmla="*/ 0 h 1579703"/>
                <a:gd name="connsiteX1" fmla="*/ 3159408 w 3949259"/>
                <a:gd name="connsiteY1" fmla="*/ 0 h 1579703"/>
                <a:gd name="connsiteX2" fmla="*/ 3949259 w 3949259"/>
                <a:gd name="connsiteY2" fmla="*/ 789852 h 1579703"/>
                <a:gd name="connsiteX3" fmla="*/ 3159408 w 3949259"/>
                <a:gd name="connsiteY3" fmla="*/ 1579703 h 1579703"/>
                <a:gd name="connsiteX4" fmla="*/ 0 w 3949259"/>
                <a:gd name="connsiteY4" fmla="*/ 1579703 h 1579703"/>
                <a:gd name="connsiteX5" fmla="*/ 789852 w 3949259"/>
                <a:gd name="connsiteY5" fmla="*/ 789852 h 1579703"/>
                <a:gd name="connsiteX6" fmla="*/ 0 w 3949259"/>
                <a:gd name="connsiteY6" fmla="*/ 0 h 157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259" h="1579703">
                  <a:moveTo>
                    <a:pt x="0" y="0"/>
                  </a:moveTo>
                  <a:lnTo>
                    <a:pt x="3159408" y="0"/>
                  </a:lnTo>
                  <a:lnTo>
                    <a:pt x="3949259" y="789852"/>
                  </a:lnTo>
                  <a:lnTo>
                    <a:pt x="3159408" y="1579703"/>
                  </a:lnTo>
                  <a:lnTo>
                    <a:pt x="0" y="1579703"/>
                  </a:lnTo>
                  <a:lnTo>
                    <a:pt x="789852" y="789852"/>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5864" tIns="32004" rIns="821855"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Add a Mini-Charter to Your Next Kickoff</a:t>
              </a:r>
              <a:endParaRPr lang="en-US" sz="2400" kern="1200" dirty="0">
                <a:solidFill>
                  <a:schemeClr val="accent4">
                    <a:lumMod val="75000"/>
                  </a:schemeClr>
                </a:solidFill>
              </a:endParaRPr>
            </a:p>
          </p:txBody>
        </p:sp>
        <p:sp>
          <p:nvSpPr>
            <p:cNvPr id="13" name="Freeform: Shape 12">
              <a:extLst>
                <a:ext uri="{FF2B5EF4-FFF2-40B4-BE49-F238E27FC236}">
                  <a16:creationId xmlns:a16="http://schemas.microsoft.com/office/drawing/2014/main" id="{6939F8B0-8042-E956-929D-93560969CD6B}"/>
                </a:ext>
              </a:extLst>
            </p:cNvPr>
            <p:cNvSpPr/>
            <p:nvPr/>
          </p:nvSpPr>
          <p:spPr>
            <a:xfrm>
              <a:off x="10173985" y="7876249"/>
              <a:ext cx="4199982" cy="1579703"/>
            </a:xfrm>
            <a:custGeom>
              <a:avLst/>
              <a:gdLst>
                <a:gd name="connsiteX0" fmla="*/ 0 w 3949259"/>
                <a:gd name="connsiteY0" fmla="*/ 0 h 1579703"/>
                <a:gd name="connsiteX1" fmla="*/ 3159408 w 3949259"/>
                <a:gd name="connsiteY1" fmla="*/ 0 h 1579703"/>
                <a:gd name="connsiteX2" fmla="*/ 3949259 w 3949259"/>
                <a:gd name="connsiteY2" fmla="*/ 789852 h 1579703"/>
                <a:gd name="connsiteX3" fmla="*/ 3159408 w 3949259"/>
                <a:gd name="connsiteY3" fmla="*/ 1579703 h 1579703"/>
                <a:gd name="connsiteX4" fmla="*/ 0 w 3949259"/>
                <a:gd name="connsiteY4" fmla="*/ 1579703 h 1579703"/>
                <a:gd name="connsiteX5" fmla="*/ 789852 w 3949259"/>
                <a:gd name="connsiteY5" fmla="*/ 789852 h 1579703"/>
                <a:gd name="connsiteX6" fmla="*/ 0 w 3949259"/>
                <a:gd name="connsiteY6" fmla="*/ 0 h 157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259" h="1579703">
                  <a:moveTo>
                    <a:pt x="0" y="0"/>
                  </a:moveTo>
                  <a:lnTo>
                    <a:pt x="3159408" y="0"/>
                  </a:lnTo>
                  <a:lnTo>
                    <a:pt x="3949259" y="789852"/>
                  </a:lnTo>
                  <a:lnTo>
                    <a:pt x="3159408" y="1579703"/>
                  </a:lnTo>
                  <a:lnTo>
                    <a:pt x="0" y="1579703"/>
                  </a:lnTo>
                  <a:lnTo>
                    <a:pt x="789852" y="789852"/>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5864" tIns="32004" rIns="821855"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Use One Outcome-Framing Question per Day</a:t>
              </a:r>
              <a:endParaRPr lang="en-US" sz="2400" kern="1200" dirty="0">
                <a:solidFill>
                  <a:schemeClr val="accent4">
                    <a:lumMod val="75000"/>
                  </a:schemeClr>
                </a:solidFill>
              </a:endParaRPr>
            </a:p>
          </p:txBody>
        </p:sp>
        <p:sp>
          <p:nvSpPr>
            <p:cNvPr id="14" name="Freeform: Shape 13">
              <a:extLst>
                <a:ext uri="{FF2B5EF4-FFF2-40B4-BE49-F238E27FC236}">
                  <a16:creationId xmlns:a16="http://schemas.microsoft.com/office/drawing/2014/main" id="{96310AFD-CFCD-D7D5-BD18-EBA4A5184143}"/>
                </a:ext>
              </a:extLst>
            </p:cNvPr>
            <p:cNvSpPr/>
            <p:nvPr/>
          </p:nvSpPr>
          <p:spPr>
            <a:xfrm>
              <a:off x="13728318" y="7876249"/>
              <a:ext cx="4199982" cy="1579703"/>
            </a:xfrm>
            <a:custGeom>
              <a:avLst/>
              <a:gdLst>
                <a:gd name="connsiteX0" fmla="*/ 0 w 3949259"/>
                <a:gd name="connsiteY0" fmla="*/ 0 h 1579703"/>
                <a:gd name="connsiteX1" fmla="*/ 3159408 w 3949259"/>
                <a:gd name="connsiteY1" fmla="*/ 0 h 1579703"/>
                <a:gd name="connsiteX2" fmla="*/ 3949259 w 3949259"/>
                <a:gd name="connsiteY2" fmla="*/ 789852 h 1579703"/>
                <a:gd name="connsiteX3" fmla="*/ 3159408 w 3949259"/>
                <a:gd name="connsiteY3" fmla="*/ 1579703 h 1579703"/>
                <a:gd name="connsiteX4" fmla="*/ 0 w 3949259"/>
                <a:gd name="connsiteY4" fmla="*/ 1579703 h 1579703"/>
                <a:gd name="connsiteX5" fmla="*/ 789852 w 3949259"/>
                <a:gd name="connsiteY5" fmla="*/ 789852 h 1579703"/>
                <a:gd name="connsiteX6" fmla="*/ 0 w 3949259"/>
                <a:gd name="connsiteY6" fmla="*/ 0 h 157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9259" h="1579703">
                  <a:moveTo>
                    <a:pt x="0" y="0"/>
                  </a:moveTo>
                  <a:lnTo>
                    <a:pt x="3159408" y="0"/>
                  </a:lnTo>
                  <a:lnTo>
                    <a:pt x="3949259" y="789852"/>
                  </a:lnTo>
                  <a:lnTo>
                    <a:pt x="3159408" y="1579703"/>
                  </a:lnTo>
                  <a:lnTo>
                    <a:pt x="0" y="1579703"/>
                  </a:lnTo>
                  <a:lnTo>
                    <a:pt x="789852" y="789852"/>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5864" tIns="32004" rIns="821855"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Recognize Ownership Behavior</a:t>
              </a:r>
              <a:endParaRPr lang="en-US" sz="2400" kern="1200" dirty="0">
                <a:solidFill>
                  <a:schemeClr val="accent4">
                    <a:lumMod val="75000"/>
                  </a:schemeClr>
                </a:solidFill>
              </a:endParaRPr>
            </a:p>
          </p:txBody>
        </p:sp>
      </p:grpSp>
    </p:spTree>
    <p:extLst>
      <p:ext uri="{BB962C8B-B14F-4D97-AF65-F5344CB8AC3E}">
        <p14:creationId xmlns:p14="http://schemas.microsoft.com/office/powerpoint/2010/main" val="1788739444"/>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70EA45-D397-A565-8846-F460CE4DF6E5}"/>
              </a:ext>
            </a:extLst>
          </p:cNvPr>
          <p:cNvSpPr>
            <a:spLocks noGrp="1"/>
          </p:cNvSpPr>
          <p:nvPr>
            <p:ph type="title"/>
          </p:nvPr>
        </p:nvSpPr>
        <p:spPr>
          <a:xfrm>
            <a:off x="809104" y="284669"/>
            <a:ext cx="14796655" cy="2013053"/>
          </a:xfrm>
        </p:spPr>
        <p:txBody>
          <a:bodyPr>
            <a:normAutofit/>
          </a:bodyPr>
          <a:lstStyle/>
          <a:p>
            <a:r>
              <a:rPr lang="en-US" b="1" dirty="0">
                <a:solidFill>
                  <a:schemeClr val="accent4">
                    <a:lumMod val="75000"/>
                  </a:schemeClr>
                </a:solidFill>
                <a:latin typeface="Aptos"/>
                <a:ea typeface="Calibri"/>
                <a:cs typeface="Calibri"/>
              </a:rPr>
              <a:t>Introduction</a:t>
            </a:r>
          </a:p>
        </p:txBody>
      </p:sp>
      <p:sp>
        <p:nvSpPr>
          <p:cNvPr id="3" name="Content Placeholder 2">
            <a:extLst>
              <a:ext uri="{FF2B5EF4-FFF2-40B4-BE49-F238E27FC236}">
                <a16:creationId xmlns:a16="http://schemas.microsoft.com/office/drawing/2014/main" id="{5E675CD1-1171-9E43-939D-A5CEC08289E2}"/>
              </a:ext>
            </a:extLst>
          </p:cNvPr>
          <p:cNvSpPr>
            <a:spLocks noGrp="1"/>
          </p:cNvSpPr>
          <p:nvPr>
            <p:ph idx="1"/>
          </p:nvPr>
        </p:nvSpPr>
        <p:spPr>
          <a:xfrm>
            <a:off x="9758348" y="6592312"/>
            <a:ext cx="7523299" cy="2632281"/>
          </a:xfrm>
        </p:spPr>
        <p:txBody>
          <a:bodyPr vert="horz" lIns="91440" tIns="45720" rIns="91440" bIns="45720" rtlCol="0" anchor="t">
            <a:normAutofit/>
          </a:bodyPr>
          <a:lstStyle/>
          <a:p>
            <a:pPr marL="0" indent="0">
              <a:buNone/>
            </a:pPr>
            <a:r>
              <a:rPr lang="en-US" sz="2800" b="1" dirty="0">
                <a:solidFill>
                  <a:schemeClr val="accent4">
                    <a:lumMod val="75000"/>
                  </a:schemeClr>
                </a:solidFill>
                <a:latin typeface="Aptos"/>
                <a:ea typeface="Calibri"/>
                <a:cs typeface="Calibri"/>
              </a:rPr>
              <a:t>By Kimberly Wiethoff, MBA, PMP, PMI-ACP</a:t>
            </a:r>
          </a:p>
          <a:p>
            <a:pPr marL="0" indent="0">
              <a:buNone/>
            </a:pPr>
            <a:r>
              <a:rPr lang="en-US" sz="2800" dirty="0">
                <a:hlinkClick r:id="rId4"/>
              </a:rPr>
              <a:t>Managing Projects The Agile Way</a:t>
            </a:r>
            <a:endParaRPr lang="en-US" sz="2800" dirty="0"/>
          </a:p>
          <a:p>
            <a:pPr marL="0" indent="0">
              <a:buNone/>
            </a:pPr>
            <a:r>
              <a:rPr lang="en-US" sz="2800" dirty="0" err="1">
                <a:hlinkClick r:id="rId5"/>
              </a:rPr>
              <a:t>Innovantage</a:t>
            </a:r>
            <a:r>
              <a:rPr lang="en-US" sz="2800" dirty="0">
                <a:hlinkClick r:id="rId5"/>
              </a:rPr>
              <a:t> Technologies – Elevating Possibilities Through Innovative Technologies</a:t>
            </a:r>
            <a:endParaRPr lang="en-US" sz="2800" dirty="0"/>
          </a:p>
          <a:p>
            <a:pPr marL="0" indent="0">
              <a:buNone/>
            </a:pPr>
            <a:endParaRPr lang="en-US" dirty="0">
              <a:solidFill>
                <a:srgbClr val="37353F"/>
              </a:solidFill>
              <a:latin typeface="Aptos"/>
              <a:ea typeface="Calibri"/>
              <a:cs typeface="Calibri"/>
            </a:endParaRPr>
          </a:p>
        </p:txBody>
      </p:sp>
      <p:pic>
        <p:nvPicPr>
          <p:cNvPr id="18" name="Picture 17">
            <a:extLst>
              <a:ext uri="{FF2B5EF4-FFF2-40B4-BE49-F238E27FC236}">
                <a16:creationId xmlns:a16="http://schemas.microsoft.com/office/drawing/2014/main" id="{C6F64508-3003-1B4C-BE73-B6226755D127}"/>
              </a:ext>
            </a:extLst>
          </p:cNvPr>
          <p:cNvPicPr>
            <a:picLocks noChangeAspect="1"/>
          </p:cNvPicPr>
          <p:nvPr/>
        </p:nvPicPr>
        <p:blipFill>
          <a:blip r:embed="rId6"/>
          <a:srcRect/>
          <a:stretch/>
        </p:blipFill>
        <p:spPr>
          <a:xfrm>
            <a:off x="10982379" y="2116471"/>
            <a:ext cx="5605562" cy="3737042"/>
          </a:xfrm>
          <a:prstGeom prst="rect">
            <a:avLst/>
          </a:prstGeom>
        </p:spPr>
      </p:pic>
      <p:sp>
        <p:nvSpPr>
          <p:cNvPr id="4" name="TextBox 3">
            <a:extLst>
              <a:ext uri="{FF2B5EF4-FFF2-40B4-BE49-F238E27FC236}">
                <a16:creationId xmlns:a16="http://schemas.microsoft.com/office/drawing/2014/main" id="{9409F132-D288-ACC4-3C5D-B06E0A009885}"/>
              </a:ext>
            </a:extLst>
          </p:cNvPr>
          <p:cNvSpPr txBox="1"/>
          <p:nvPr/>
        </p:nvSpPr>
        <p:spPr>
          <a:xfrm>
            <a:off x="2625309" y="2154962"/>
            <a:ext cx="6657012" cy="6678751"/>
          </a:xfrm>
          <a:prstGeom prst="rect">
            <a:avLst/>
          </a:prstGeom>
          <a:noFill/>
        </p:spPr>
        <p:txBody>
          <a:bodyPr wrap="square" rtlCol="0">
            <a:spAutoFit/>
          </a:bodyPr>
          <a:lstStyle/>
          <a:p>
            <a:pPr algn="ctr"/>
            <a:r>
              <a:rPr lang="en-US" sz="3200" b="1" dirty="0">
                <a:solidFill>
                  <a:schemeClr val="accent4">
                    <a:lumMod val="75000"/>
                  </a:schemeClr>
                </a:solidFill>
                <a:latin typeface="Aptos"/>
                <a:ea typeface="Calibri"/>
                <a:cs typeface="Calibri"/>
              </a:rPr>
              <a:t>Agenda</a:t>
            </a:r>
          </a:p>
          <a:p>
            <a:r>
              <a:rPr lang="en-US" sz="3200" dirty="0">
                <a:solidFill>
                  <a:schemeClr val="accent4">
                    <a:lumMod val="75000"/>
                  </a:schemeClr>
                </a:solidFill>
              </a:rPr>
              <a:t>The Problem with Siloed Ownership</a:t>
            </a:r>
          </a:p>
          <a:p>
            <a:r>
              <a:rPr lang="en-US" sz="3200" dirty="0">
                <a:solidFill>
                  <a:schemeClr val="accent4">
                    <a:lumMod val="75000"/>
                  </a:schemeClr>
                </a:solidFill>
              </a:rPr>
              <a:t>What Shared Accountability Looks Like</a:t>
            </a:r>
          </a:p>
          <a:p>
            <a:pPr lvl="1"/>
            <a:r>
              <a:rPr lang="en-US" sz="2800" dirty="0">
                <a:solidFill>
                  <a:schemeClr val="accent4">
                    <a:lumMod val="75000"/>
                  </a:schemeClr>
                </a:solidFill>
              </a:rPr>
              <a:t>Accountability Focused Kickoff</a:t>
            </a:r>
          </a:p>
          <a:p>
            <a:pPr lvl="1"/>
            <a:r>
              <a:rPr lang="en-US" sz="2800" dirty="0">
                <a:solidFill>
                  <a:schemeClr val="accent4">
                    <a:lumMod val="75000"/>
                  </a:schemeClr>
                </a:solidFill>
              </a:rPr>
              <a:t>Collaborative Team Charter</a:t>
            </a:r>
          </a:p>
          <a:p>
            <a:pPr lvl="1"/>
            <a:r>
              <a:rPr lang="en-US" sz="2800" dirty="0">
                <a:solidFill>
                  <a:schemeClr val="accent4">
                    <a:lumMod val="75000"/>
                  </a:schemeClr>
                </a:solidFill>
              </a:rPr>
              <a:t>Clarifying Roles with Purpose</a:t>
            </a:r>
          </a:p>
          <a:p>
            <a:pPr lvl="1"/>
            <a:r>
              <a:rPr lang="en-US" sz="2800" dirty="0">
                <a:solidFill>
                  <a:schemeClr val="accent4">
                    <a:lumMod val="75000"/>
                  </a:schemeClr>
                </a:solidFill>
              </a:rPr>
              <a:t>Shifting from Tasks to Outcomes</a:t>
            </a:r>
          </a:p>
          <a:p>
            <a:pPr lvl="1"/>
            <a:r>
              <a:rPr lang="en-US" sz="2800" dirty="0">
                <a:solidFill>
                  <a:schemeClr val="accent4">
                    <a:lumMod val="75000"/>
                  </a:schemeClr>
                </a:solidFill>
              </a:rPr>
              <a:t>Coaching the Team Mindset</a:t>
            </a:r>
          </a:p>
          <a:p>
            <a:r>
              <a:rPr lang="en-US" sz="3200" dirty="0">
                <a:solidFill>
                  <a:schemeClr val="accent4">
                    <a:lumMod val="75000"/>
                  </a:schemeClr>
                </a:solidFill>
              </a:rPr>
              <a:t>Accountability Beyond Agile</a:t>
            </a:r>
          </a:p>
          <a:p>
            <a:r>
              <a:rPr lang="en-US" sz="3200" dirty="0">
                <a:solidFill>
                  <a:schemeClr val="accent4">
                    <a:lumMod val="75000"/>
                  </a:schemeClr>
                </a:solidFill>
              </a:rPr>
              <a:t>Measuring Shared Accountability</a:t>
            </a:r>
          </a:p>
          <a:p>
            <a:r>
              <a:rPr lang="en-US" sz="3200" dirty="0">
                <a:solidFill>
                  <a:schemeClr val="accent4">
                    <a:lumMod val="75000"/>
                  </a:schemeClr>
                </a:solidFill>
              </a:rPr>
              <a:t>Overcoming Resistance</a:t>
            </a:r>
          </a:p>
          <a:p>
            <a:r>
              <a:rPr lang="en-US" sz="3200" dirty="0">
                <a:solidFill>
                  <a:schemeClr val="accent4">
                    <a:lumMod val="75000"/>
                  </a:schemeClr>
                </a:solidFill>
              </a:rPr>
              <a:t>Cultivating Accountability Skills</a:t>
            </a:r>
          </a:p>
          <a:p>
            <a:r>
              <a:rPr lang="en-US" sz="3200" dirty="0">
                <a:solidFill>
                  <a:schemeClr val="accent4">
                    <a:lumMod val="75000"/>
                  </a:schemeClr>
                </a:solidFill>
              </a:rPr>
              <a:t>Modeling Leadership Behaviors</a:t>
            </a:r>
          </a:p>
          <a:p>
            <a:r>
              <a:rPr lang="en-US" sz="3200" dirty="0">
                <a:solidFill>
                  <a:schemeClr val="accent4">
                    <a:lumMod val="75000"/>
                  </a:schemeClr>
                </a:solidFill>
              </a:rPr>
              <a:t>Final Thoughts and Key Takeaways</a:t>
            </a:r>
          </a:p>
        </p:txBody>
      </p:sp>
    </p:spTree>
    <p:extLst>
      <p:ext uri="{BB962C8B-B14F-4D97-AF65-F5344CB8AC3E}">
        <p14:creationId xmlns:p14="http://schemas.microsoft.com/office/powerpoint/2010/main" val="1810633196"/>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F1AD7E1B-B5F5-F6FD-5B09-2FFDAEC540F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CA384-995A-8011-9242-53612FBF3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A7398D8-56FF-4927-403B-61D084355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E55374-5EC3-C20D-5D62-7D72DE66CBCA}"/>
              </a:ext>
            </a:extLst>
          </p:cNvPr>
          <p:cNvSpPr>
            <a:spLocks noGrp="1"/>
          </p:cNvSpPr>
          <p:nvPr>
            <p:ph type="title"/>
          </p:nvPr>
        </p:nvSpPr>
        <p:spPr>
          <a:xfrm>
            <a:off x="1913174" y="280609"/>
            <a:ext cx="14796655" cy="2216944"/>
          </a:xfrm>
        </p:spPr>
        <p:txBody>
          <a:bodyPr>
            <a:normAutofit/>
          </a:bodyPr>
          <a:lstStyle/>
          <a:p>
            <a:r>
              <a:rPr lang="en-US" b="1" dirty="0">
                <a:solidFill>
                  <a:schemeClr val="accent4">
                    <a:lumMod val="75000"/>
                  </a:schemeClr>
                </a:solidFill>
                <a:latin typeface="Aptos"/>
                <a:ea typeface="Calibri"/>
                <a:cs typeface="Calibri"/>
              </a:rPr>
              <a:t>Project Ownership Is a Team Sport</a:t>
            </a:r>
          </a:p>
        </p:txBody>
      </p:sp>
      <p:sp>
        <p:nvSpPr>
          <p:cNvPr id="3" name="Content Placeholder 2">
            <a:extLst>
              <a:ext uri="{FF2B5EF4-FFF2-40B4-BE49-F238E27FC236}">
                <a16:creationId xmlns:a16="http://schemas.microsoft.com/office/drawing/2014/main" id="{A4EC0E3E-639B-BC87-8B78-8ACA158BC14F}"/>
              </a:ext>
            </a:extLst>
          </p:cNvPr>
          <p:cNvSpPr>
            <a:spLocks noGrp="1"/>
          </p:cNvSpPr>
          <p:nvPr>
            <p:ph idx="1"/>
          </p:nvPr>
        </p:nvSpPr>
        <p:spPr>
          <a:xfrm>
            <a:off x="3392286" y="2305021"/>
            <a:ext cx="9528067" cy="6637811"/>
          </a:xfrm>
        </p:spPr>
        <p:txBody>
          <a:bodyPr vert="horz" lIns="91440" tIns="45720" rIns="91440" bIns="45720" rtlCol="0" anchor="t">
            <a:normAutofit/>
          </a:bodyPr>
          <a:lstStyle/>
          <a:p>
            <a:pPr marL="0" indent="0">
              <a:buNone/>
            </a:pPr>
            <a:r>
              <a:rPr lang="en-US" dirty="0">
                <a:solidFill>
                  <a:schemeClr val="accent4">
                    <a:lumMod val="75000"/>
                  </a:schemeClr>
                </a:solidFill>
                <a:latin typeface="Inter" pitchFamily="34" charset="0"/>
                <a:ea typeface="Inter" pitchFamily="34" charset="-122"/>
                <a:cs typeface="Arial" panose="020B0604020202020204" pitchFamily="34" charset="0"/>
              </a:rPr>
              <a:t>Creating a culture of shared accountability turns project management into a team achievement. When teams' own outcomes, projects deliver faster, with greater stakeholder satisfaction and lasting success.</a:t>
            </a:r>
          </a:p>
          <a:p>
            <a:pPr marL="0" indent="0">
              <a:buNone/>
            </a:pPr>
            <a:endParaRPr lang="en-US" dirty="0">
              <a:solidFill>
                <a:schemeClr val="accent4">
                  <a:lumMod val="75000"/>
                </a:schemeClr>
              </a:solidFill>
              <a:latin typeface="Inter" pitchFamily="34" charset="0"/>
              <a:ea typeface="Inter" pitchFamily="34" charset="-122"/>
              <a:cs typeface="Arial" panose="020B0604020202020204" pitchFamily="34" charset="0"/>
            </a:endParaRPr>
          </a:p>
          <a:p>
            <a:pPr marL="0" indent="0">
              <a:buNone/>
            </a:pPr>
            <a:r>
              <a:rPr lang="en-US" dirty="0">
                <a:solidFill>
                  <a:schemeClr val="accent4">
                    <a:lumMod val="75000"/>
                  </a:schemeClr>
                </a:solidFill>
                <a:latin typeface="Inter" pitchFamily="34" charset="0"/>
                <a:ea typeface="Inter" pitchFamily="34" charset="-122"/>
                <a:cs typeface="Arial" panose="020B0604020202020204" pitchFamily="34" charset="0"/>
              </a:rPr>
              <a:t>This session shows how project managers can build teams where everyone feels responsible for the whole project’s success.</a:t>
            </a:r>
            <a:endParaRPr lang="en-US" dirty="0">
              <a:solidFill>
                <a:schemeClr val="accent4">
                  <a:lumMod val="75000"/>
                </a:schemeClr>
              </a:solidFill>
            </a:endParaRPr>
          </a:p>
          <a:p>
            <a:pPr marL="0" indent="0">
              <a:buNone/>
            </a:pPr>
            <a:endParaRPr lang="en-US" dirty="0">
              <a:solidFill>
                <a:srgbClr val="37353F"/>
              </a:solidFill>
              <a:latin typeface="Aptos"/>
              <a:ea typeface="Calibri"/>
              <a:cs typeface="Calibri"/>
            </a:endParaRPr>
          </a:p>
        </p:txBody>
      </p:sp>
      <p:pic>
        <p:nvPicPr>
          <p:cNvPr id="4" name="Image 0">
            <a:extLst>
              <a:ext uri="{FF2B5EF4-FFF2-40B4-BE49-F238E27FC236}">
                <a16:creationId xmlns:a16="http://schemas.microsoft.com/office/drawing/2014/main" id="{81540599-3009-AE8D-9E24-2A987765E0D3}"/>
              </a:ext>
            </a:extLst>
          </p:cNvPr>
          <p:cNvPicPr>
            <a:picLocks noChangeAspect="1"/>
          </p:cNvPicPr>
          <p:nvPr/>
        </p:nvPicPr>
        <p:blipFill>
          <a:blip r:embed="rId4"/>
          <a:srcRect/>
          <a:stretch/>
        </p:blipFill>
        <p:spPr>
          <a:xfrm>
            <a:off x="13226165" y="2016252"/>
            <a:ext cx="4635808" cy="6637811"/>
          </a:xfrm>
          <a:prstGeom prst="rect">
            <a:avLst/>
          </a:prstGeom>
        </p:spPr>
      </p:pic>
    </p:spTree>
    <p:extLst>
      <p:ext uri="{BB962C8B-B14F-4D97-AF65-F5344CB8AC3E}">
        <p14:creationId xmlns:p14="http://schemas.microsoft.com/office/powerpoint/2010/main" val="4159253013"/>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2DA5D599-5753-2C2A-A070-703E067851A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6B5948-FB9D-2A50-56D2-678B8FD16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AB1CE91-F625-0161-9EDB-8EEBB1891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DD7316-31B7-7B02-547B-A30126B4DD75}"/>
              </a:ext>
            </a:extLst>
          </p:cNvPr>
          <p:cNvSpPr>
            <a:spLocks noGrp="1"/>
          </p:cNvSpPr>
          <p:nvPr>
            <p:ph type="title"/>
          </p:nvPr>
        </p:nvSpPr>
        <p:spPr>
          <a:xfrm>
            <a:off x="2218986" y="823013"/>
            <a:ext cx="14796655" cy="2216944"/>
          </a:xfrm>
        </p:spPr>
        <p:txBody>
          <a:bodyPr>
            <a:normAutofit/>
          </a:bodyPr>
          <a:lstStyle/>
          <a:p>
            <a:r>
              <a:rPr lang="en-US" b="1" dirty="0">
                <a:solidFill>
                  <a:schemeClr val="accent4">
                    <a:lumMod val="75000"/>
                  </a:schemeClr>
                </a:solidFill>
                <a:latin typeface="Aptos"/>
                <a:ea typeface="Calibri"/>
                <a:cs typeface="Calibri"/>
              </a:rPr>
              <a:t>The Problem with Siloed Ownership</a:t>
            </a:r>
          </a:p>
        </p:txBody>
      </p:sp>
      <p:graphicFrame>
        <p:nvGraphicFramePr>
          <p:cNvPr id="4" name="Diagram 3">
            <a:extLst>
              <a:ext uri="{FF2B5EF4-FFF2-40B4-BE49-F238E27FC236}">
                <a16:creationId xmlns:a16="http://schemas.microsoft.com/office/drawing/2014/main" id="{50185ADB-A64A-869D-76CE-86925ECF3352}"/>
              </a:ext>
            </a:extLst>
          </p:cNvPr>
          <p:cNvGraphicFramePr/>
          <p:nvPr>
            <p:extLst>
              <p:ext uri="{D42A27DB-BD31-4B8C-83A1-F6EECF244321}">
                <p14:modId xmlns:p14="http://schemas.microsoft.com/office/powerpoint/2010/main" val="2825846418"/>
              </p:ext>
            </p:extLst>
          </p:nvPr>
        </p:nvGraphicFramePr>
        <p:xfrm>
          <a:off x="3984417" y="2764971"/>
          <a:ext cx="12479483" cy="583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38963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4DFF6F02-ED7D-AE1F-D7E3-CB88D70602D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00DB96-5F24-4342-F6EA-F533E5708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871A15-CDCC-13FF-87A4-15D0E331D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3B8547-3FA7-D247-6DC6-64A0931ED334}"/>
              </a:ext>
            </a:extLst>
          </p:cNvPr>
          <p:cNvSpPr>
            <a:spLocks noGrp="1"/>
          </p:cNvSpPr>
          <p:nvPr>
            <p:ph type="title"/>
          </p:nvPr>
        </p:nvSpPr>
        <p:spPr>
          <a:xfrm>
            <a:off x="2313478" y="102745"/>
            <a:ext cx="14796655" cy="2216944"/>
          </a:xfrm>
        </p:spPr>
        <p:txBody>
          <a:bodyPr>
            <a:normAutofit/>
          </a:bodyPr>
          <a:lstStyle/>
          <a:p>
            <a:r>
              <a:rPr lang="en-US" b="1" dirty="0">
                <a:solidFill>
                  <a:schemeClr val="accent4">
                    <a:lumMod val="75000"/>
                  </a:schemeClr>
                </a:solidFill>
                <a:latin typeface="Aptos"/>
                <a:ea typeface="Calibri"/>
                <a:cs typeface="Calibri"/>
              </a:rPr>
              <a:t>What Shared Accountability Looks Like</a:t>
            </a:r>
          </a:p>
        </p:txBody>
      </p:sp>
      <p:grpSp>
        <p:nvGrpSpPr>
          <p:cNvPr id="7" name="Group 6">
            <a:extLst>
              <a:ext uri="{FF2B5EF4-FFF2-40B4-BE49-F238E27FC236}">
                <a16:creationId xmlns:a16="http://schemas.microsoft.com/office/drawing/2014/main" id="{54BED2B1-48DB-4604-FB10-0DC4F9EA83B0}"/>
              </a:ext>
            </a:extLst>
          </p:cNvPr>
          <p:cNvGrpSpPr/>
          <p:nvPr/>
        </p:nvGrpSpPr>
        <p:grpSpPr>
          <a:xfrm>
            <a:off x="3570513" y="2222749"/>
            <a:ext cx="13041087" cy="6729911"/>
            <a:chOff x="2008605" y="1337287"/>
            <a:chExt cx="8173520" cy="5333228"/>
          </a:xfrm>
        </p:grpSpPr>
        <p:sp>
          <p:nvSpPr>
            <p:cNvPr id="9" name="Isosceles Triangle 8">
              <a:extLst>
                <a:ext uri="{FF2B5EF4-FFF2-40B4-BE49-F238E27FC236}">
                  <a16:creationId xmlns:a16="http://schemas.microsoft.com/office/drawing/2014/main" id="{AA3E8EC4-D79C-4946-45FB-4DB795D91137}"/>
                </a:ext>
              </a:extLst>
            </p:cNvPr>
            <p:cNvSpPr/>
            <p:nvPr/>
          </p:nvSpPr>
          <p:spPr>
            <a:xfrm>
              <a:off x="2719147" y="1337287"/>
              <a:ext cx="6754975" cy="119670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eorgia" panose="02040502050405020303" pitchFamily="18" charset="0"/>
                </a:rPr>
                <a:t>Pillars Of Shared Accountability</a:t>
              </a:r>
            </a:p>
          </p:txBody>
        </p:sp>
        <p:sp>
          <p:nvSpPr>
            <p:cNvPr id="11" name="Rectangle 10">
              <a:extLst>
                <a:ext uri="{FF2B5EF4-FFF2-40B4-BE49-F238E27FC236}">
                  <a16:creationId xmlns:a16="http://schemas.microsoft.com/office/drawing/2014/main" id="{32C433AF-08BD-35D7-C06A-D3334D89343C}"/>
                </a:ext>
              </a:extLst>
            </p:cNvPr>
            <p:cNvSpPr/>
            <p:nvPr/>
          </p:nvSpPr>
          <p:spPr>
            <a:xfrm>
              <a:off x="2719147" y="2591472"/>
              <a:ext cx="6754975" cy="157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B29E8F-2A55-BCC2-A1D1-E7A37394706E}"/>
                </a:ext>
              </a:extLst>
            </p:cNvPr>
            <p:cNvSpPr/>
            <p:nvPr/>
          </p:nvSpPr>
          <p:spPr>
            <a:xfrm>
              <a:off x="2717878" y="6061573"/>
              <a:ext cx="6754975" cy="157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6D7F31-3D0E-5880-0713-06AD1C01D363}"/>
                </a:ext>
              </a:extLst>
            </p:cNvPr>
            <p:cNvSpPr/>
            <p:nvPr/>
          </p:nvSpPr>
          <p:spPr>
            <a:xfrm>
              <a:off x="2380129" y="6287459"/>
              <a:ext cx="7430473" cy="157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21641EE-F375-8991-8B1B-B3610CA8F2EA}"/>
                </a:ext>
              </a:extLst>
            </p:cNvPr>
            <p:cNvGrpSpPr/>
            <p:nvPr/>
          </p:nvGrpSpPr>
          <p:grpSpPr>
            <a:xfrm>
              <a:off x="2862929" y="2803041"/>
              <a:ext cx="1413134" cy="3182617"/>
              <a:chOff x="2214939" y="2353730"/>
              <a:chExt cx="1696781" cy="3821439"/>
            </a:xfrm>
          </p:grpSpPr>
          <p:sp>
            <p:nvSpPr>
              <p:cNvPr id="50" name="Rectangle: Rounded Corners 49">
                <a:extLst>
                  <a:ext uri="{FF2B5EF4-FFF2-40B4-BE49-F238E27FC236}">
                    <a16:creationId xmlns:a16="http://schemas.microsoft.com/office/drawing/2014/main" id="{B8F10119-AD9F-0632-0382-95380E7121F8}"/>
                  </a:ext>
                </a:extLst>
              </p:cNvPr>
              <p:cNvSpPr/>
              <p:nvPr/>
            </p:nvSpPr>
            <p:spPr>
              <a:xfrm>
                <a:off x="2362180" y="2353730"/>
                <a:ext cx="1402298" cy="256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DF83E1E-812C-E029-9F1F-562AECCAB590}"/>
                  </a:ext>
                </a:extLst>
              </p:cNvPr>
              <p:cNvSpPr/>
              <p:nvPr/>
            </p:nvSpPr>
            <p:spPr>
              <a:xfrm>
                <a:off x="2362181" y="2640227"/>
                <a:ext cx="1402297" cy="155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ED26A4B-3A09-4284-E2BB-1F19BFB37A81}"/>
                  </a:ext>
                </a:extLst>
              </p:cNvPr>
              <p:cNvSpPr/>
              <p:nvPr/>
            </p:nvSpPr>
            <p:spPr>
              <a:xfrm>
                <a:off x="2292066" y="5382697"/>
                <a:ext cx="1542527" cy="155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D7CC77-1545-09E3-B921-14C32E9D3B1B}"/>
                  </a:ext>
                </a:extLst>
              </p:cNvPr>
              <p:cNvSpPr/>
              <p:nvPr/>
            </p:nvSpPr>
            <p:spPr>
              <a:xfrm>
                <a:off x="2218380" y="5568250"/>
                <a:ext cx="1689899" cy="60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eorgia Pro Cond" panose="02040506050405020303" pitchFamily="18" charset="0"/>
                  </a:rPr>
                  <a:t>01</a:t>
                </a:r>
              </a:p>
            </p:txBody>
          </p:sp>
          <p:grpSp>
            <p:nvGrpSpPr>
              <p:cNvPr id="54" name="Group 53">
                <a:extLst>
                  <a:ext uri="{FF2B5EF4-FFF2-40B4-BE49-F238E27FC236}">
                    <a16:creationId xmlns:a16="http://schemas.microsoft.com/office/drawing/2014/main" id="{27975E9D-5293-F555-1244-7CE4A5D66343}"/>
                  </a:ext>
                </a:extLst>
              </p:cNvPr>
              <p:cNvGrpSpPr/>
              <p:nvPr/>
            </p:nvGrpSpPr>
            <p:grpSpPr>
              <a:xfrm>
                <a:off x="2214939" y="2825780"/>
                <a:ext cx="1696781" cy="2527025"/>
                <a:chOff x="2214939" y="2828746"/>
                <a:chExt cx="1696781" cy="2527025"/>
              </a:xfrm>
            </p:grpSpPr>
            <p:sp>
              <p:nvSpPr>
                <p:cNvPr id="55" name="Rectangle 54">
                  <a:extLst>
                    <a:ext uri="{FF2B5EF4-FFF2-40B4-BE49-F238E27FC236}">
                      <a16:creationId xmlns:a16="http://schemas.microsoft.com/office/drawing/2014/main" id="{64E07D9E-EEC0-C999-028D-E1F49848C41D}"/>
                    </a:ext>
                  </a:extLst>
                </p:cNvPr>
                <p:cNvSpPr/>
                <p:nvPr/>
              </p:nvSpPr>
              <p:spPr>
                <a:xfrm>
                  <a:off x="2499252" y="3236829"/>
                  <a:ext cx="1128155" cy="2118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latin typeface="Georgia" panose="02040502050405020303" pitchFamily="18" charset="0"/>
                    </a:rPr>
                    <a:t>Clarity</a:t>
                  </a:r>
                </a:p>
              </p:txBody>
            </p:sp>
            <p:grpSp>
              <p:nvGrpSpPr>
                <p:cNvPr id="56" name="Group 55">
                  <a:extLst>
                    <a:ext uri="{FF2B5EF4-FFF2-40B4-BE49-F238E27FC236}">
                      <a16:creationId xmlns:a16="http://schemas.microsoft.com/office/drawing/2014/main" id="{862BF3A3-C35C-32CE-FA05-21F3515A7E30}"/>
                    </a:ext>
                  </a:extLst>
                </p:cNvPr>
                <p:cNvGrpSpPr/>
                <p:nvPr/>
              </p:nvGrpSpPr>
              <p:grpSpPr>
                <a:xfrm>
                  <a:off x="2214939" y="2828746"/>
                  <a:ext cx="1696781" cy="445141"/>
                  <a:chOff x="2214939" y="2828746"/>
                  <a:chExt cx="1696781" cy="445141"/>
                </a:xfrm>
              </p:grpSpPr>
              <p:sp>
                <p:nvSpPr>
                  <p:cNvPr id="57" name="Rectangle: Rounded Corners 56">
                    <a:extLst>
                      <a:ext uri="{FF2B5EF4-FFF2-40B4-BE49-F238E27FC236}">
                        <a16:creationId xmlns:a16="http://schemas.microsoft.com/office/drawing/2014/main" id="{6BDBBAC0-F172-F8B7-C022-382BA2F62938}"/>
                      </a:ext>
                    </a:extLst>
                  </p:cNvPr>
                  <p:cNvSpPr/>
                  <p:nvPr/>
                </p:nvSpPr>
                <p:spPr>
                  <a:xfrm>
                    <a:off x="2214939" y="2828746"/>
                    <a:ext cx="1696781" cy="44514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7814409-84E1-CB00-67A6-AB3F42F61CA4}"/>
                      </a:ext>
                    </a:extLst>
                  </p:cNvPr>
                  <p:cNvSpPr/>
                  <p:nvPr/>
                </p:nvSpPr>
                <p:spPr>
                  <a:xfrm>
                    <a:off x="2349680"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D2EA8AE-D488-F570-9016-2B30B6CDDA4C}"/>
                      </a:ext>
                    </a:extLst>
                  </p:cNvPr>
                  <p:cNvSpPr/>
                  <p:nvPr/>
                </p:nvSpPr>
                <p:spPr>
                  <a:xfrm>
                    <a:off x="3529264"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a:extLst>
                <a:ext uri="{FF2B5EF4-FFF2-40B4-BE49-F238E27FC236}">
                  <a16:creationId xmlns:a16="http://schemas.microsoft.com/office/drawing/2014/main" id="{8C139B23-B899-3483-2A36-2E8E140DE4AF}"/>
                </a:ext>
              </a:extLst>
            </p:cNvPr>
            <p:cNvGrpSpPr/>
            <p:nvPr/>
          </p:nvGrpSpPr>
          <p:grpSpPr>
            <a:xfrm>
              <a:off x="4547688" y="2803041"/>
              <a:ext cx="1467236" cy="3182617"/>
              <a:chOff x="2214939" y="2353730"/>
              <a:chExt cx="1761743" cy="3821439"/>
            </a:xfrm>
            <a:solidFill>
              <a:schemeClr val="accent6"/>
            </a:solidFill>
          </p:grpSpPr>
          <p:sp>
            <p:nvSpPr>
              <p:cNvPr id="40" name="Rectangle: Rounded Corners 39">
                <a:extLst>
                  <a:ext uri="{FF2B5EF4-FFF2-40B4-BE49-F238E27FC236}">
                    <a16:creationId xmlns:a16="http://schemas.microsoft.com/office/drawing/2014/main" id="{BFF7C1F0-89BC-94FB-205A-2128EE6956EA}"/>
                  </a:ext>
                </a:extLst>
              </p:cNvPr>
              <p:cNvSpPr/>
              <p:nvPr/>
            </p:nvSpPr>
            <p:spPr>
              <a:xfrm>
                <a:off x="2362180" y="2353730"/>
                <a:ext cx="1402298" cy="2566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E93D1D-6557-5576-DAB6-67FB190CCD8D}"/>
                  </a:ext>
                </a:extLst>
              </p:cNvPr>
              <p:cNvSpPr/>
              <p:nvPr/>
            </p:nvSpPr>
            <p:spPr>
              <a:xfrm>
                <a:off x="2362181" y="2640227"/>
                <a:ext cx="1402297" cy="1556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7BB56E3-9CAB-13BA-6E06-9421BE566E76}"/>
                  </a:ext>
                </a:extLst>
              </p:cNvPr>
              <p:cNvSpPr/>
              <p:nvPr/>
            </p:nvSpPr>
            <p:spPr>
              <a:xfrm>
                <a:off x="2292066" y="5382697"/>
                <a:ext cx="1542527" cy="1556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E4D8C40-DA0C-2F3C-B08E-D5F9E1F5B59A}"/>
                  </a:ext>
                </a:extLst>
              </p:cNvPr>
              <p:cNvSpPr/>
              <p:nvPr/>
            </p:nvSpPr>
            <p:spPr>
              <a:xfrm>
                <a:off x="2286783" y="5568250"/>
                <a:ext cx="1689899" cy="606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eorgia Pro Cond" panose="02040506050405020303" pitchFamily="18" charset="0"/>
                  </a:rPr>
                  <a:t>02</a:t>
                </a:r>
              </a:p>
            </p:txBody>
          </p:sp>
          <p:grpSp>
            <p:nvGrpSpPr>
              <p:cNvPr id="44" name="Group 43">
                <a:extLst>
                  <a:ext uri="{FF2B5EF4-FFF2-40B4-BE49-F238E27FC236}">
                    <a16:creationId xmlns:a16="http://schemas.microsoft.com/office/drawing/2014/main" id="{DF837907-8B42-49C3-7018-C9105B8F8298}"/>
                  </a:ext>
                </a:extLst>
              </p:cNvPr>
              <p:cNvGrpSpPr/>
              <p:nvPr/>
            </p:nvGrpSpPr>
            <p:grpSpPr>
              <a:xfrm>
                <a:off x="2214939" y="2825780"/>
                <a:ext cx="1696781" cy="2527025"/>
                <a:chOff x="2214939" y="2828746"/>
                <a:chExt cx="1696781" cy="2527025"/>
              </a:xfrm>
              <a:grpFill/>
            </p:grpSpPr>
            <p:sp>
              <p:nvSpPr>
                <p:cNvPr id="45" name="Rectangle 44">
                  <a:extLst>
                    <a:ext uri="{FF2B5EF4-FFF2-40B4-BE49-F238E27FC236}">
                      <a16:creationId xmlns:a16="http://schemas.microsoft.com/office/drawing/2014/main" id="{07F39D15-4EA2-0736-554D-95CDE23BB36C}"/>
                    </a:ext>
                  </a:extLst>
                </p:cNvPr>
                <p:cNvSpPr/>
                <p:nvPr/>
              </p:nvSpPr>
              <p:spPr>
                <a:xfrm>
                  <a:off x="2499252" y="3236829"/>
                  <a:ext cx="1128155" cy="2118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latin typeface="Georgia" panose="02040502050405020303" pitchFamily="18" charset="0"/>
                    </a:rPr>
                    <a:t>Commitment</a:t>
                  </a:r>
                </a:p>
              </p:txBody>
            </p:sp>
            <p:grpSp>
              <p:nvGrpSpPr>
                <p:cNvPr id="46" name="Group 45">
                  <a:extLst>
                    <a:ext uri="{FF2B5EF4-FFF2-40B4-BE49-F238E27FC236}">
                      <a16:creationId xmlns:a16="http://schemas.microsoft.com/office/drawing/2014/main" id="{C753364B-45A8-A8C6-EE66-91E07A5C55E4}"/>
                    </a:ext>
                  </a:extLst>
                </p:cNvPr>
                <p:cNvGrpSpPr/>
                <p:nvPr/>
              </p:nvGrpSpPr>
              <p:grpSpPr>
                <a:xfrm>
                  <a:off x="2214939" y="2828746"/>
                  <a:ext cx="1696781" cy="445141"/>
                  <a:chOff x="2214939" y="2828746"/>
                  <a:chExt cx="1696781" cy="445141"/>
                </a:xfrm>
                <a:grpFill/>
              </p:grpSpPr>
              <p:sp>
                <p:nvSpPr>
                  <p:cNvPr id="47" name="Rectangle: Rounded Corners 46">
                    <a:extLst>
                      <a:ext uri="{FF2B5EF4-FFF2-40B4-BE49-F238E27FC236}">
                        <a16:creationId xmlns:a16="http://schemas.microsoft.com/office/drawing/2014/main" id="{6F763322-22AC-E2C1-236F-FA3A33C02FF3}"/>
                      </a:ext>
                    </a:extLst>
                  </p:cNvPr>
                  <p:cNvSpPr/>
                  <p:nvPr/>
                </p:nvSpPr>
                <p:spPr>
                  <a:xfrm>
                    <a:off x="2214939" y="2828746"/>
                    <a:ext cx="1696781" cy="44514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6EE9149-E14A-597F-84FE-E87F9A425927}"/>
                      </a:ext>
                    </a:extLst>
                  </p:cNvPr>
                  <p:cNvSpPr/>
                  <p:nvPr/>
                </p:nvSpPr>
                <p:spPr>
                  <a:xfrm>
                    <a:off x="2349680"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6BB31EC-F819-E2EC-7C5D-F1A1F66E3DC7}"/>
                      </a:ext>
                    </a:extLst>
                  </p:cNvPr>
                  <p:cNvSpPr/>
                  <p:nvPr/>
                </p:nvSpPr>
                <p:spPr>
                  <a:xfrm>
                    <a:off x="3529264"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a:extLst>
                <a:ext uri="{FF2B5EF4-FFF2-40B4-BE49-F238E27FC236}">
                  <a16:creationId xmlns:a16="http://schemas.microsoft.com/office/drawing/2014/main" id="{BC6E6C42-D19B-570F-0B69-C5C1AA6E2941}"/>
                </a:ext>
              </a:extLst>
            </p:cNvPr>
            <p:cNvGrpSpPr/>
            <p:nvPr/>
          </p:nvGrpSpPr>
          <p:grpSpPr>
            <a:xfrm>
              <a:off x="6235314" y="2803041"/>
              <a:ext cx="1445107" cy="3182617"/>
              <a:chOff x="2218380" y="2353730"/>
              <a:chExt cx="1735173" cy="3821439"/>
            </a:xfrm>
            <a:solidFill>
              <a:schemeClr val="accent4"/>
            </a:solidFill>
          </p:grpSpPr>
          <p:sp>
            <p:nvSpPr>
              <p:cNvPr id="30" name="Rectangle: Rounded Corners 29">
                <a:extLst>
                  <a:ext uri="{FF2B5EF4-FFF2-40B4-BE49-F238E27FC236}">
                    <a16:creationId xmlns:a16="http://schemas.microsoft.com/office/drawing/2014/main" id="{2D509CEF-06D4-840A-DC05-C98CAB76173E}"/>
                  </a:ext>
                </a:extLst>
              </p:cNvPr>
              <p:cNvSpPr/>
              <p:nvPr/>
            </p:nvSpPr>
            <p:spPr>
              <a:xfrm>
                <a:off x="2362180" y="2353730"/>
                <a:ext cx="1402298" cy="2566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52EF48-5E14-1F9A-41C0-876CD88416ED}"/>
                  </a:ext>
                </a:extLst>
              </p:cNvPr>
              <p:cNvSpPr/>
              <p:nvPr/>
            </p:nvSpPr>
            <p:spPr>
              <a:xfrm>
                <a:off x="2362181" y="2640227"/>
                <a:ext cx="1402297" cy="1556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58B2D23-4D7D-6C4A-41A4-1D5A4609C683}"/>
                  </a:ext>
                </a:extLst>
              </p:cNvPr>
              <p:cNvSpPr/>
              <p:nvPr/>
            </p:nvSpPr>
            <p:spPr>
              <a:xfrm>
                <a:off x="2292066" y="5382697"/>
                <a:ext cx="1542527" cy="1556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C99AE2-FADC-0AD2-88DC-EDFA2B075D5E}"/>
                  </a:ext>
                </a:extLst>
              </p:cNvPr>
              <p:cNvSpPr/>
              <p:nvPr/>
            </p:nvSpPr>
            <p:spPr>
              <a:xfrm>
                <a:off x="2218380" y="5568250"/>
                <a:ext cx="1689899" cy="606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eorgia Pro Cond" panose="02040506050405020303" pitchFamily="18" charset="0"/>
                  </a:rPr>
                  <a:t>03</a:t>
                </a:r>
              </a:p>
            </p:txBody>
          </p:sp>
          <p:grpSp>
            <p:nvGrpSpPr>
              <p:cNvPr id="34" name="Group 33">
                <a:extLst>
                  <a:ext uri="{FF2B5EF4-FFF2-40B4-BE49-F238E27FC236}">
                    <a16:creationId xmlns:a16="http://schemas.microsoft.com/office/drawing/2014/main" id="{03B69451-4684-22A7-6B1E-6D87ABA38E92}"/>
                  </a:ext>
                </a:extLst>
              </p:cNvPr>
              <p:cNvGrpSpPr/>
              <p:nvPr/>
            </p:nvGrpSpPr>
            <p:grpSpPr>
              <a:xfrm>
                <a:off x="2256772" y="2825780"/>
                <a:ext cx="1696781" cy="2527025"/>
                <a:chOff x="2256772" y="2828746"/>
                <a:chExt cx="1696781" cy="2527025"/>
              </a:xfrm>
              <a:grpFill/>
            </p:grpSpPr>
            <p:sp>
              <p:nvSpPr>
                <p:cNvPr id="35" name="Rectangle 34">
                  <a:extLst>
                    <a:ext uri="{FF2B5EF4-FFF2-40B4-BE49-F238E27FC236}">
                      <a16:creationId xmlns:a16="http://schemas.microsoft.com/office/drawing/2014/main" id="{303F4E0B-3188-565E-4A16-71AC1114FE20}"/>
                    </a:ext>
                  </a:extLst>
                </p:cNvPr>
                <p:cNvSpPr/>
                <p:nvPr/>
              </p:nvSpPr>
              <p:spPr>
                <a:xfrm>
                  <a:off x="2499252" y="3236829"/>
                  <a:ext cx="1128155" cy="2118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latin typeface="Georgia" panose="02040502050405020303" pitchFamily="18" charset="0"/>
                    </a:rPr>
                    <a:t>Courage</a:t>
                  </a:r>
                </a:p>
              </p:txBody>
            </p:sp>
            <p:grpSp>
              <p:nvGrpSpPr>
                <p:cNvPr id="36" name="Group 35">
                  <a:extLst>
                    <a:ext uri="{FF2B5EF4-FFF2-40B4-BE49-F238E27FC236}">
                      <a16:creationId xmlns:a16="http://schemas.microsoft.com/office/drawing/2014/main" id="{E37AF6E0-F8D7-113B-1EAB-6B9F5F85D4AF}"/>
                    </a:ext>
                  </a:extLst>
                </p:cNvPr>
                <p:cNvGrpSpPr/>
                <p:nvPr/>
              </p:nvGrpSpPr>
              <p:grpSpPr>
                <a:xfrm>
                  <a:off x="2256772" y="2828746"/>
                  <a:ext cx="1696781" cy="445141"/>
                  <a:chOff x="2256772" y="2828746"/>
                  <a:chExt cx="1696781" cy="445141"/>
                </a:xfrm>
                <a:grpFill/>
              </p:grpSpPr>
              <p:sp>
                <p:nvSpPr>
                  <p:cNvPr id="37" name="Rectangle: Rounded Corners 36">
                    <a:extLst>
                      <a:ext uri="{FF2B5EF4-FFF2-40B4-BE49-F238E27FC236}">
                        <a16:creationId xmlns:a16="http://schemas.microsoft.com/office/drawing/2014/main" id="{41CA37CA-2717-4A57-C902-09DD979EBC31}"/>
                      </a:ext>
                    </a:extLst>
                  </p:cNvPr>
                  <p:cNvSpPr/>
                  <p:nvPr/>
                </p:nvSpPr>
                <p:spPr>
                  <a:xfrm>
                    <a:off x="2256772" y="2828746"/>
                    <a:ext cx="1696781" cy="44514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DE5AC03-48D5-4A66-2F1D-45157D4D18CF}"/>
                      </a:ext>
                    </a:extLst>
                  </p:cNvPr>
                  <p:cNvSpPr/>
                  <p:nvPr/>
                </p:nvSpPr>
                <p:spPr>
                  <a:xfrm>
                    <a:off x="2349680"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4A0A14-5904-0414-B81D-0EED9CA0FB3B}"/>
                      </a:ext>
                    </a:extLst>
                  </p:cNvPr>
                  <p:cNvSpPr/>
                  <p:nvPr/>
                </p:nvSpPr>
                <p:spPr>
                  <a:xfrm>
                    <a:off x="3529264"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a:extLst>
                <a:ext uri="{FF2B5EF4-FFF2-40B4-BE49-F238E27FC236}">
                  <a16:creationId xmlns:a16="http://schemas.microsoft.com/office/drawing/2014/main" id="{14724C27-68CB-9EE3-1978-98CE4152F105}"/>
                </a:ext>
              </a:extLst>
            </p:cNvPr>
            <p:cNvGrpSpPr/>
            <p:nvPr/>
          </p:nvGrpSpPr>
          <p:grpSpPr>
            <a:xfrm>
              <a:off x="7917207" y="2803041"/>
              <a:ext cx="1413134" cy="3182617"/>
              <a:chOff x="2214939" y="2353730"/>
              <a:chExt cx="1696781" cy="3821439"/>
            </a:xfrm>
            <a:solidFill>
              <a:schemeClr val="accent3"/>
            </a:solidFill>
          </p:grpSpPr>
          <p:sp>
            <p:nvSpPr>
              <p:cNvPr id="20" name="Rectangle: Rounded Corners 19">
                <a:extLst>
                  <a:ext uri="{FF2B5EF4-FFF2-40B4-BE49-F238E27FC236}">
                    <a16:creationId xmlns:a16="http://schemas.microsoft.com/office/drawing/2014/main" id="{F3F40333-6139-4F58-12D8-BE9CF8F38399}"/>
                  </a:ext>
                </a:extLst>
              </p:cNvPr>
              <p:cNvSpPr/>
              <p:nvPr/>
            </p:nvSpPr>
            <p:spPr>
              <a:xfrm>
                <a:off x="2362180" y="2353730"/>
                <a:ext cx="1402298" cy="2566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7F6B203-303C-5697-A844-44ED7071D8CC}"/>
                  </a:ext>
                </a:extLst>
              </p:cNvPr>
              <p:cNvSpPr/>
              <p:nvPr/>
            </p:nvSpPr>
            <p:spPr>
              <a:xfrm>
                <a:off x="2362181" y="2640227"/>
                <a:ext cx="1402297" cy="1556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254BAA-E6DC-A726-3305-5B89B71EB9FC}"/>
                  </a:ext>
                </a:extLst>
              </p:cNvPr>
              <p:cNvSpPr/>
              <p:nvPr/>
            </p:nvSpPr>
            <p:spPr>
              <a:xfrm>
                <a:off x="2292066" y="5382697"/>
                <a:ext cx="1542527" cy="1556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34AE445-44B4-B8C7-B0B0-A18EB40AF899}"/>
                  </a:ext>
                </a:extLst>
              </p:cNvPr>
              <p:cNvSpPr/>
              <p:nvPr/>
            </p:nvSpPr>
            <p:spPr>
              <a:xfrm>
                <a:off x="2218380" y="5568250"/>
                <a:ext cx="1689899" cy="606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Georgia Pro Cond" panose="02040506050405020303" pitchFamily="18" charset="0"/>
                  </a:rPr>
                  <a:t>04</a:t>
                </a:r>
              </a:p>
            </p:txBody>
          </p:sp>
          <p:grpSp>
            <p:nvGrpSpPr>
              <p:cNvPr id="24" name="Group 23">
                <a:extLst>
                  <a:ext uri="{FF2B5EF4-FFF2-40B4-BE49-F238E27FC236}">
                    <a16:creationId xmlns:a16="http://schemas.microsoft.com/office/drawing/2014/main" id="{DCCDF480-7E23-3A2C-32C6-4A9B3BECDA2B}"/>
                  </a:ext>
                </a:extLst>
              </p:cNvPr>
              <p:cNvGrpSpPr/>
              <p:nvPr/>
            </p:nvGrpSpPr>
            <p:grpSpPr>
              <a:xfrm>
                <a:off x="2214939" y="2825780"/>
                <a:ext cx="1696781" cy="2527025"/>
                <a:chOff x="2214939" y="2828746"/>
                <a:chExt cx="1696781" cy="2527025"/>
              </a:xfrm>
              <a:grpFill/>
            </p:grpSpPr>
            <p:sp>
              <p:nvSpPr>
                <p:cNvPr id="25" name="Rectangle 24">
                  <a:extLst>
                    <a:ext uri="{FF2B5EF4-FFF2-40B4-BE49-F238E27FC236}">
                      <a16:creationId xmlns:a16="http://schemas.microsoft.com/office/drawing/2014/main" id="{DC323E87-30BA-656D-75C1-02751424737C}"/>
                    </a:ext>
                  </a:extLst>
                </p:cNvPr>
                <p:cNvSpPr/>
                <p:nvPr/>
              </p:nvSpPr>
              <p:spPr>
                <a:xfrm>
                  <a:off x="2499252" y="3236829"/>
                  <a:ext cx="1128155" cy="2118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latin typeface="Georgia" panose="02040502050405020303" pitchFamily="18" charset="0"/>
                    </a:rPr>
                    <a:t>Coaching</a:t>
                  </a:r>
                </a:p>
              </p:txBody>
            </p:sp>
            <p:grpSp>
              <p:nvGrpSpPr>
                <p:cNvPr id="26" name="Group 25">
                  <a:extLst>
                    <a:ext uri="{FF2B5EF4-FFF2-40B4-BE49-F238E27FC236}">
                      <a16:creationId xmlns:a16="http://schemas.microsoft.com/office/drawing/2014/main" id="{CC7A9E4D-9753-8706-7BE3-75250C016FCD}"/>
                    </a:ext>
                  </a:extLst>
                </p:cNvPr>
                <p:cNvGrpSpPr/>
                <p:nvPr/>
              </p:nvGrpSpPr>
              <p:grpSpPr>
                <a:xfrm>
                  <a:off x="2214939" y="2828746"/>
                  <a:ext cx="1696781" cy="445141"/>
                  <a:chOff x="2214939" y="2828746"/>
                  <a:chExt cx="1696781" cy="445141"/>
                </a:xfrm>
                <a:grpFill/>
              </p:grpSpPr>
              <p:sp>
                <p:nvSpPr>
                  <p:cNvPr id="27" name="Rectangle: Rounded Corners 26">
                    <a:extLst>
                      <a:ext uri="{FF2B5EF4-FFF2-40B4-BE49-F238E27FC236}">
                        <a16:creationId xmlns:a16="http://schemas.microsoft.com/office/drawing/2014/main" id="{D77E2052-5FE5-AFB3-0A91-B9870AFD2BAD}"/>
                      </a:ext>
                    </a:extLst>
                  </p:cNvPr>
                  <p:cNvSpPr/>
                  <p:nvPr/>
                </p:nvSpPr>
                <p:spPr>
                  <a:xfrm>
                    <a:off x="2214939" y="2828746"/>
                    <a:ext cx="1696781" cy="44514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3D6967C-4854-627A-4A2B-B5CE11587848}"/>
                      </a:ext>
                    </a:extLst>
                  </p:cNvPr>
                  <p:cNvSpPr/>
                  <p:nvPr/>
                </p:nvSpPr>
                <p:spPr>
                  <a:xfrm>
                    <a:off x="2349680"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557C62E-10D6-16BE-3785-C541FAAD6DD7}"/>
                      </a:ext>
                    </a:extLst>
                  </p:cNvPr>
                  <p:cNvSpPr/>
                  <p:nvPr/>
                </p:nvSpPr>
                <p:spPr>
                  <a:xfrm>
                    <a:off x="3529264" y="2956956"/>
                    <a:ext cx="188720" cy="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Rectangle 18">
              <a:extLst>
                <a:ext uri="{FF2B5EF4-FFF2-40B4-BE49-F238E27FC236}">
                  <a16:creationId xmlns:a16="http://schemas.microsoft.com/office/drawing/2014/main" id="{1F6666AD-0F87-D98F-0E8F-9EB90132357B}"/>
                </a:ext>
              </a:extLst>
            </p:cNvPr>
            <p:cNvSpPr/>
            <p:nvPr/>
          </p:nvSpPr>
          <p:spPr>
            <a:xfrm>
              <a:off x="2008605" y="6513344"/>
              <a:ext cx="8173520" cy="157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384974"/>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FB912206-9BB2-F55D-1473-6A57E25EBC1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F42B0-CE14-8FE3-1822-7BC4C364A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19CD4C6-060B-ED6F-9276-464CC7B1F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1013BC-E243-E2AE-8DA5-24B74DB91F2C}"/>
              </a:ext>
            </a:extLst>
          </p:cNvPr>
          <p:cNvSpPr>
            <a:spLocks noGrp="1"/>
          </p:cNvSpPr>
          <p:nvPr>
            <p:ph type="title"/>
          </p:nvPr>
        </p:nvSpPr>
        <p:spPr>
          <a:xfrm>
            <a:off x="3065318" y="360651"/>
            <a:ext cx="14796655" cy="2216944"/>
          </a:xfrm>
        </p:spPr>
        <p:txBody>
          <a:bodyPr>
            <a:normAutofit/>
          </a:bodyPr>
          <a:lstStyle/>
          <a:p>
            <a:r>
              <a:rPr lang="en-US" b="1" dirty="0">
                <a:solidFill>
                  <a:schemeClr val="accent4">
                    <a:lumMod val="75000"/>
                  </a:schemeClr>
                </a:solidFill>
                <a:latin typeface="Aptos"/>
                <a:ea typeface="Calibri"/>
                <a:cs typeface="Calibri"/>
              </a:rPr>
              <a:t>Start Strong with the Kickoff</a:t>
            </a:r>
          </a:p>
        </p:txBody>
      </p:sp>
      <p:graphicFrame>
        <p:nvGraphicFramePr>
          <p:cNvPr id="4" name="Diagram 3">
            <a:extLst>
              <a:ext uri="{FF2B5EF4-FFF2-40B4-BE49-F238E27FC236}">
                <a16:creationId xmlns:a16="http://schemas.microsoft.com/office/drawing/2014/main" id="{F47D2447-A37F-0D24-9D3B-95364B15A23A}"/>
              </a:ext>
            </a:extLst>
          </p:cNvPr>
          <p:cNvGraphicFramePr/>
          <p:nvPr>
            <p:extLst>
              <p:ext uri="{D42A27DB-BD31-4B8C-83A1-F6EECF244321}">
                <p14:modId xmlns:p14="http://schemas.microsoft.com/office/powerpoint/2010/main" val="1594458353"/>
              </p:ext>
            </p:extLst>
          </p:nvPr>
        </p:nvGraphicFramePr>
        <p:xfrm>
          <a:off x="2639291" y="1502228"/>
          <a:ext cx="14376350" cy="7728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1669580"/>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E98C8B6C-DBC8-C1A5-D233-330AE3F4ACB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D6D8B6-7756-F573-F220-53BD7162F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819B08-5C51-E600-DD84-B08EF87A7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0C27F0-4F4E-A3E6-162F-62FF42DA44D8}"/>
              </a:ext>
            </a:extLst>
          </p:cNvPr>
          <p:cNvSpPr>
            <a:spLocks noGrp="1"/>
          </p:cNvSpPr>
          <p:nvPr>
            <p:ph type="title"/>
          </p:nvPr>
        </p:nvSpPr>
        <p:spPr>
          <a:xfrm>
            <a:off x="2042060" y="306671"/>
            <a:ext cx="14796655" cy="2216944"/>
          </a:xfrm>
        </p:spPr>
        <p:txBody>
          <a:bodyPr>
            <a:normAutofit/>
          </a:bodyPr>
          <a:lstStyle/>
          <a:p>
            <a:r>
              <a:rPr lang="en-US" b="1" dirty="0">
                <a:solidFill>
                  <a:schemeClr val="accent4">
                    <a:lumMod val="75000"/>
                  </a:schemeClr>
                </a:solidFill>
                <a:latin typeface="Aptos"/>
                <a:ea typeface="Calibri"/>
                <a:cs typeface="Calibri"/>
              </a:rPr>
              <a:t>Collaborative Team Charter</a:t>
            </a:r>
          </a:p>
        </p:txBody>
      </p:sp>
      <p:graphicFrame>
        <p:nvGraphicFramePr>
          <p:cNvPr id="7" name="Diagram 6">
            <a:extLst>
              <a:ext uri="{FF2B5EF4-FFF2-40B4-BE49-F238E27FC236}">
                <a16:creationId xmlns:a16="http://schemas.microsoft.com/office/drawing/2014/main" id="{09BB8308-CC19-EE99-D6DE-B0C5911686F1}"/>
              </a:ext>
            </a:extLst>
          </p:cNvPr>
          <p:cNvGraphicFramePr/>
          <p:nvPr>
            <p:extLst>
              <p:ext uri="{D42A27DB-BD31-4B8C-83A1-F6EECF244321}">
                <p14:modId xmlns:p14="http://schemas.microsoft.com/office/powerpoint/2010/main" val="285111975"/>
              </p:ext>
            </p:extLst>
          </p:nvPr>
        </p:nvGraphicFramePr>
        <p:xfrm>
          <a:off x="3065318" y="1415144"/>
          <a:ext cx="13773397" cy="7772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8866421"/>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6193FABA-092F-35F5-6C21-52DC2FEB0B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476632-3F74-A1FF-FEBC-AD4038F4E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9946ECD-9845-5F05-1DAF-EE7AAB26F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465D67-09D0-D2CA-7DED-5EB0DCBB9ACF}"/>
              </a:ext>
            </a:extLst>
          </p:cNvPr>
          <p:cNvSpPr>
            <a:spLocks noGrp="1"/>
          </p:cNvSpPr>
          <p:nvPr>
            <p:ph type="title"/>
          </p:nvPr>
        </p:nvSpPr>
        <p:spPr>
          <a:xfrm>
            <a:off x="3065318" y="196059"/>
            <a:ext cx="14796655" cy="2216944"/>
          </a:xfrm>
        </p:spPr>
        <p:txBody>
          <a:bodyPr>
            <a:normAutofit/>
          </a:bodyPr>
          <a:lstStyle/>
          <a:p>
            <a:r>
              <a:rPr lang="en-US" b="1" dirty="0">
                <a:solidFill>
                  <a:schemeClr val="accent4">
                    <a:lumMod val="75000"/>
                  </a:schemeClr>
                </a:solidFill>
                <a:latin typeface="Aptos"/>
                <a:ea typeface="Calibri"/>
                <a:cs typeface="Calibri"/>
              </a:rPr>
              <a:t>Clarifying Roles with Purpose</a:t>
            </a:r>
          </a:p>
        </p:txBody>
      </p:sp>
      <p:graphicFrame>
        <p:nvGraphicFramePr>
          <p:cNvPr id="5" name="Diagram 4">
            <a:extLst>
              <a:ext uri="{FF2B5EF4-FFF2-40B4-BE49-F238E27FC236}">
                <a16:creationId xmlns:a16="http://schemas.microsoft.com/office/drawing/2014/main" id="{AC4823F0-3BA6-606F-0AC3-7DCED1477860}"/>
              </a:ext>
            </a:extLst>
          </p:cNvPr>
          <p:cNvGraphicFramePr/>
          <p:nvPr>
            <p:extLst>
              <p:ext uri="{D42A27DB-BD31-4B8C-83A1-F6EECF244321}">
                <p14:modId xmlns:p14="http://schemas.microsoft.com/office/powerpoint/2010/main" val="3562044044"/>
              </p:ext>
            </p:extLst>
          </p:nvPr>
        </p:nvGraphicFramePr>
        <p:xfrm>
          <a:off x="4201886" y="2491037"/>
          <a:ext cx="13846629" cy="2519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3" name="Group 22">
            <a:extLst>
              <a:ext uri="{FF2B5EF4-FFF2-40B4-BE49-F238E27FC236}">
                <a16:creationId xmlns:a16="http://schemas.microsoft.com/office/drawing/2014/main" id="{9F7E19B7-0626-8137-DB38-5A55EA0F5FD0}"/>
              </a:ext>
            </a:extLst>
          </p:cNvPr>
          <p:cNvGrpSpPr/>
          <p:nvPr/>
        </p:nvGrpSpPr>
        <p:grpSpPr>
          <a:xfrm>
            <a:off x="4366308" y="6706142"/>
            <a:ext cx="13517783" cy="1513747"/>
            <a:chOff x="4366308" y="6706142"/>
            <a:chExt cx="13517783" cy="1513747"/>
          </a:xfrm>
        </p:grpSpPr>
        <p:sp>
          <p:nvSpPr>
            <p:cNvPr id="16" name="Freeform: Shape 15">
              <a:extLst>
                <a:ext uri="{FF2B5EF4-FFF2-40B4-BE49-F238E27FC236}">
                  <a16:creationId xmlns:a16="http://schemas.microsoft.com/office/drawing/2014/main" id="{503A57CB-3816-4AA6-9BE6-D75451116BBC}"/>
                </a:ext>
              </a:extLst>
            </p:cNvPr>
            <p:cNvSpPr/>
            <p:nvPr/>
          </p:nvSpPr>
          <p:spPr>
            <a:xfrm>
              <a:off x="4366308" y="6706142"/>
              <a:ext cx="3074398" cy="1513747"/>
            </a:xfrm>
            <a:custGeom>
              <a:avLst/>
              <a:gdLst>
                <a:gd name="connsiteX0" fmla="*/ 0 w 2599573"/>
                <a:gd name="connsiteY0" fmla="*/ 151375 h 1513747"/>
                <a:gd name="connsiteX1" fmla="*/ 151375 w 2599573"/>
                <a:gd name="connsiteY1" fmla="*/ 0 h 1513747"/>
                <a:gd name="connsiteX2" fmla="*/ 2448198 w 2599573"/>
                <a:gd name="connsiteY2" fmla="*/ 0 h 1513747"/>
                <a:gd name="connsiteX3" fmla="*/ 2599573 w 2599573"/>
                <a:gd name="connsiteY3" fmla="*/ 151375 h 1513747"/>
                <a:gd name="connsiteX4" fmla="*/ 2599573 w 2599573"/>
                <a:gd name="connsiteY4" fmla="*/ 1362372 h 1513747"/>
                <a:gd name="connsiteX5" fmla="*/ 2448198 w 2599573"/>
                <a:gd name="connsiteY5" fmla="*/ 1513747 h 1513747"/>
                <a:gd name="connsiteX6" fmla="*/ 151375 w 2599573"/>
                <a:gd name="connsiteY6" fmla="*/ 1513747 h 1513747"/>
                <a:gd name="connsiteX7" fmla="*/ 0 w 2599573"/>
                <a:gd name="connsiteY7" fmla="*/ 1362372 h 1513747"/>
                <a:gd name="connsiteX8" fmla="*/ 0 w 2599573"/>
                <a:gd name="connsiteY8" fmla="*/ 151375 h 151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573" h="1513747">
                  <a:moveTo>
                    <a:pt x="0" y="151375"/>
                  </a:moveTo>
                  <a:cubicBezTo>
                    <a:pt x="0" y="67773"/>
                    <a:pt x="67773" y="0"/>
                    <a:pt x="151375" y="0"/>
                  </a:cubicBezTo>
                  <a:lnTo>
                    <a:pt x="2448198" y="0"/>
                  </a:lnTo>
                  <a:cubicBezTo>
                    <a:pt x="2531800" y="0"/>
                    <a:pt x="2599573" y="67773"/>
                    <a:pt x="2599573" y="151375"/>
                  </a:cubicBezTo>
                  <a:lnTo>
                    <a:pt x="2599573" y="1362372"/>
                  </a:lnTo>
                  <a:cubicBezTo>
                    <a:pt x="2599573" y="1445974"/>
                    <a:pt x="2531800" y="1513747"/>
                    <a:pt x="2448198" y="1513747"/>
                  </a:cubicBezTo>
                  <a:lnTo>
                    <a:pt x="151375" y="1513747"/>
                  </a:lnTo>
                  <a:cubicBezTo>
                    <a:pt x="67773" y="1513747"/>
                    <a:pt x="0" y="1445974"/>
                    <a:pt x="0" y="1362372"/>
                  </a:cubicBezTo>
                  <a:lnTo>
                    <a:pt x="0" y="1513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1016" tIns="151016" rIns="151016" bIns="151016" numCol="1" spcCol="1270" anchor="ctr" anchorCtr="0">
              <a:noAutofit/>
            </a:bodyPr>
            <a:lstStyle/>
            <a:p>
              <a:pPr marL="0" lvl="0" indent="0" algn="ctr" defTabSz="1244600">
                <a:lnSpc>
                  <a:spcPct val="90000"/>
                </a:lnSpc>
                <a:spcBef>
                  <a:spcPct val="0"/>
                </a:spcBef>
                <a:spcAft>
                  <a:spcPct val="35000"/>
                </a:spcAft>
                <a:buNone/>
              </a:pPr>
              <a:r>
                <a:rPr lang="en-US" sz="2800" b="1" kern="1200" dirty="0"/>
                <a:t>Prioritize better</a:t>
              </a:r>
              <a:endParaRPr lang="en-US" sz="2800" kern="1200" dirty="0"/>
            </a:p>
          </p:txBody>
        </p:sp>
        <p:sp>
          <p:nvSpPr>
            <p:cNvPr id="18" name="Freeform: Shape 17">
              <a:extLst>
                <a:ext uri="{FF2B5EF4-FFF2-40B4-BE49-F238E27FC236}">
                  <a16:creationId xmlns:a16="http://schemas.microsoft.com/office/drawing/2014/main" id="{00D71042-9B6E-F844-DF16-DE87A820718A}"/>
                </a:ext>
              </a:extLst>
            </p:cNvPr>
            <p:cNvSpPr/>
            <p:nvPr/>
          </p:nvSpPr>
          <p:spPr>
            <a:xfrm>
              <a:off x="7566835" y="6706142"/>
              <a:ext cx="3280461" cy="1513747"/>
            </a:xfrm>
            <a:custGeom>
              <a:avLst/>
              <a:gdLst>
                <a:gd name="connsiteX0" fmla="*/ 0 w 2599573"/>
                <a:gd name="connsiteY0" fmla="*/ 151375 h 1513747"/>
                <a:gd name="connsiteX1" fmla="*/ 151375 w 2599573"/>
                <a:gd name="connsiteY1" fmla="*/ 0 h 1513747"/>
                <a:gd name="connsiteX2" fmla="*/ 2448198 w 2599573"/>
                <a:gd name="connsiteY2" fmla="*/ 0 h 1513747"/>
                <a:gd name="connsiteX3" fmla="*/ 2599573 w 2599573"/>
                <a:gd name="connsiteY3" fmla="*/ 151375 h 1513747"/>
                <a:gd name="connsiteX4" fmla="*/ 2599573 w 2599573"/>
                <a:gd name="connsiteY4" fmla="*/ 1362372 h 1513747"/>
                <a:gd name="connsiteX5" fmla="*/ 2448198 w 2599573"/>
                <a:gd name="connsiteY5" fmla="*/ 1513747 h 1513747"/>
                <a:gd name="connsiteX6" fmla="*/ 151375 w 2599573"/>
                <a:gd name="connsiteY6" fmla="*/ 1513747 h 1513747"/>
                <a:gd name="connsiteX7" fmla="*/ 0 w 2599573"/>
                <a:gd name="connsiteY7" fmla="*/ 1362372 h 1513747"/>
                <a:gd name="connsiteX8" fmla="*/ 0 w 2599573"/>
                <a:gd name="connsiteY8" fmla="*/ 151375 h 151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573" h="1513747">
                  <a:moveTo>
                    <a:pt x="0" y="151375"/>
                  </a:moveTo>
                  <a:cubicBezTo>
                    <a:pt x="0" y="67773"/>
                    <a:pt x="67773" y="0"/>
                    <a:pt x="151375" y="0"/>
                  </a:cubicBezTo>
                  <a:lnTo>
                    <a:pt x="2448198" y="0"/>
                  </a:lnTo>
                  <a:cubicBezTo>
                    <a:pt x="2531800" y="0"/>
                    <a:pt x="2599573" y="67773"/>
                    <a:pt x="2599573" y="151375"/>
                  </a:cubicBezTo>
                  <a:lnTo>
                    <a:pt x="2599573" y="1362372"/>
                  </a:lnTo>
                  <a:cubicBezTo>
                    <a:pt x="2599573" y="1445974"/>
                    <a:pt x="2531800" y="1513747"/>
                    <a:pt x="2448198" y="1513747"/>
                  </a:cubicBezTo>
                  <a:lnTo>
                    <a:pt x="151375" y="1513747"/>
                  </a:lnTo>
                  <a:cubicBezTo>
                    <a:pt x="67773" y="1513747"/>
                    <a:pt x="0" y="1445974"/>
                    <a:pt x="0" y="1362372"/>
                  </a:cubicBezTo>
                  <a:lnTo>
                    <a:pt x="0" y="1513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1016" tIns="151016" rIns="151016" bIns="151016" numCol="1" spcCol="1270" anchor="ctr" anchorCtr="0">
              <a:noAutofit/>
            </a:bodyPr>
            <a:lstStyle/>
            <a:p>
              <a:pPr marL="0" lvl="0" indent="0" algn="ctr" defTabSz="1244600">
                <a:lnSpc>
                  <a:spcPct val="90000"/>
                </a:lnSpc>
                <a:spcBef>
                  <a:spcPct val="0"/>
                </a:spcBef>
                <a:spcAft>
                  <a:spcPct val="35000"/>
                </a:spcAft>
                <a:buNone/>
              </a:pPr>
              <a:r>
                <a:rPr lang="en-US" sz="2800" b="1" kern="1200" dirty="0"/>
                <a:t>Make smarter tradeoffs</a:t>
              </a:r>
              <a:endParaRPr lang="en-US" sz="2800" kern="1200" dirty="0"/>
            </a:p>
          </p:txBody>
        </p:sp>
        <p:sp>
          <p:nvSpPr>
            <p:cNvPr id="20" name="Freeform: Shape 19">
              <a:extLst>
                <a:ext uri="{FF2B5EF4-FFF2-40B4-BE49-F238E27FC236}">
                  <a16:creationId xmlns:a16="http://schemas.microsoft.com/office/drawing/2014/main" id="{AD13989A-D9A0-95A5-76F8-C97BD8F049F8}"/>
                </a:ext>
              </a:extLst>
            </p:cNvPr>
            <p:cNvSpPr/>
            <p:nvPr/>
          </p:nvSpPr>
          <p:spPr>
            <a:xfrm>
              <a:off x="10964227" y="6706142"/>
              <a:ext cx="3280461" cy="1513747"/>
            </a:xfrm>
            <a:custGeom>
              <a:avLst/>
              <a:gdLst>
                <a:gd name="connsiteX0" fmla="*/ 0 w 2599573"/>
                <a:gd name="connsiteY0" fmla="*/ 151375 h 1513747"/>
                <a:gd name="connsiteX1" fmla="*/ 151375 w 2599573"/>
                <a:gd name="connsiteY1" fmla="*/ 0 h 1513747"/>
                <a:gd name="connsiteX2" fmla="*/ 2448198 w 2599573"/>
                <a:gd name="connsiteY2" fmla="*/ 0 h 1513747"/>
                <a:gd name="connsiteX3" fmla="*/ 2599573 w 2599573"/>
                <a:gd name="connsiteY3" fmla="*/ 151375 h 1513747"/>
                <a:gd name="connsiteX4" fmla="*/ 2599573 w 2599573"/>
                <a:gd name="connsiteY4" fmla="*/ 1362372 h 1513747"/>
                <a:gd name="connsiteX5" fmla="*/ 2448198 w 2599573"/>
                <a:gd name="connsiteY5" fmla="*/ 1513747 h 1513747"/>
                <a:gd name="connsiteX6" fmla="*/ 151375 w 2599573"/>
                <a:gd name="connsiteY6" fmla="*/ 1513747 h 1513747"/>
                <a:gd name="connsiteX7" fmla="*/ 0 w 2599573"/>
                <a:gd name="connsiteY7" fmla="*/ 1362372 h 1513747"/>
                <a:gd name="connsiteX8" fmla="*/ 0 w 2599573"/>
                <a:gd name="connsiteY8" fmla="*/ 151375 h 151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573" h="1513747">
                  <a:moveTo>
                    <a:pt x="0" y="151375"/>
                  </a:moveTo>
                  <a:cubicBezTo>
                    <a:pt x="0" y="67773"/>
                    <a:pt x="67773" y="0"/>
                    <a:pt x="151375" y="0"/>
                  </a:cubicBezTo>
                  <a:lnTo>
                    <a:pt x="2448198" y="0"/>
                  </a:lnTo>
                  <a:cubicBezTo>
                    <a:pt x="2531800" y="0"/>
                    <a:pt x="2599573" y="67773"/>
                    <a:pt x="2599573" y="151375"/>
                  </a:cubicBezTo>
                  <a:lnTo>
                    <a:pt x="2599573" y="1362372"/>
                  </a:lnTo>
                  <a:cubicBezTo>
                    <a:pt x="2599573" y="1445974"/>
                    <a:pt x="2531800" y="1513747"/>
                    <a:pt x="2448198" y="1513747"/>
                  </a:cubicBezTo>
                  <a:lnTo>
                    <a:pt x="151375" y="1513747"/>
                  </a:lnTo>
                  <a:cubicBezTo>
                    <a:pt x="67773" y="1513747"/>
                    <a:pt x="0" y="1445974"/>
                    <a:pt x="0" y="1362372"/>
                  </a:cubicBezTo>
                  <a:lnTo>
                    <a:pt x="0" y="1513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1016" tIns="151016" rIns="151016" bIns="151016" numCol="1" spcCol="1270" anchor="ctr" anchorCtr="0">
              <a:noAutofit/>
            </a:bodyPr>
            <a:lstStyle/>
            <a:p>
              <a:pPr marL="0" lvl="0" indent="0" algn="ctr" defTabSz="1244600">
                <a:lnSpc>
                  <a:spcPct val="90000"/>
                </a:lnSpc>
                <a:spcBef>
                  <a:spcPct val="0"/>
                </a:spcBef>
                <a:spcAft>
                  <a:spcPct val="35000"/>
                </a:spcAft>
                <a:buNone/>
              </a:pPr>
              <a:r>
                <a:rPr lang="en-US" sz="2800" b="1" kern="1200" dirty="0"/>
                <a:t>Collaborate with greater confidence</a:t>
              </a:r>
              <a:endParaRPr lang="en-US" sz="2800" kern="1200" dirty="0"/>
            </a:p>
          </p:txBody>
        </p:sp>
        <p:sp>
          <p:nvSpPr>
            <p:cNvPr id="22" name="Freeform: Shape 21">
              <a:extLst>
                <a:ext uri="{FF2B5EF4-FFF2-40B4-BE49-F238E27FC236}">
                  <a16:creationId xmlns:a16="http://schemas.microsoft.com/office/drawing/2014/main" id="{0FDABD8D-C97E-1DBB-153A-93C4B0D321BD}"/>
                </a:ext>
              </a:extLst>
            </p:cNvPr>
            <p:cNvSpPr/>
            <p:nvPr/>
          </p:nvSpPr>
          <p:spPr>
            <a:xfrm>
              <a:off x="14361619" y="6706142"/>
              <a:ext cx="3522472" cy="1513747"/>
            </a:xfrm>
            <a:custGeom>
              <a:avLst/>
              <a:gdLst>
                <a:gd name="connsiteX0" fmla="*/ 0 w 2599573"/>
                <a:gd name="connsiteY0" fmla="*/ 151375 h 1513747"/>
                <a:gd name="connsiteX1" fmla="*/ 151375 w 2599573"/>
                <a:gd name="connsiteY1" fmla="*/ 0 h 1513747"/>
                <a:gd name="connsiteX2" fmla="*/ 2448198 w 2599573"/>
                <a:gd name="connsiteY2" fmla="*/ 0 h 1513747"/>
                <a:gd name="connsiteX3" fmla="*/ 2599573 w 2599573"/>
                <a:gd name="connsiteY3" fmla="*/ 151375 h 1513747"/>
                <a:gd name="connsiteX4" fmla="*/ 2599573 w 2599573"/>
                <a:gd name="connsiteY4" fmla="*/ 1362372 h 1513747"/>
                <a:gd name="connsiteX5" fmla="*/ 2448198 w 2599573"/>
                <a:gd name="connsiteY5" fmla="*/ 1513747 h 1513747"/>
                <a:gd name="connsiteX6" fmla="*/ 151375 w 2599573"/>
                <a:gd name="connsiteY6" fmla="*/ 1513747 h 1513747"/>
                <a:gd name="connsiteX7" fmla="*/ 0 w 2599573"/>
                <a:gd name="connsiteY7" fmla="*/ 1362372 h 1513747"/>
                <a:gd name="connsiteX8" fmla="*/ 0 w 2599573"/>
                <a:gd name="connsiteY8" fmla="*/ 151375 h 151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573" h="1513747">
                  <a:moveTo>
                    <a:pt x="0" y="151375"/>
                  </a:moveTo>
                  <a:cubicBezTo>
                    <a:pt x="0" y="67773"/>
                    <a:pt x="67773" y="0"/>
                    <a:pt x="151375" y="0"/>
                  </a:cubicBezTo>
                  <a:lnTo>
                    <a:pt x="2448198" y="0"/>
                  </a:lnTo>
                  <a:cubicBezTo>
                    <a:pt x="2531800" y="0"/>
                    <a:pt x="2599573" y="67773"/>
                    <a:pt x="2599573" y="151375"/>
                  </a:cubicBezTo>
                  <a:lnTo>
                    <a:pt x="2599573" y="1362372"/>
                  </a:lnTo>
                  <a:cubicBezTo>
                    <a:pt x="2599573" y="1445974"/>
                    <a:pt x="2531800" y="1513747"/>
                    <a:pt x="2448198" y="1513747"/>
                  </a:cubicBezTo>
                  <a:lnTo>
                    <a:pt x="151375" y="1513747"/>
                  </a:lnTo>
                  <a:cubicBezTo>
                    <a:pt x="67773" y="1513747"/>
                    <a:pt x="0" y="1445974"/>
                    <a:pt x="0" y="1362372"/>
                  </a:cubicBezTo>
                  <a:lnTo>
                    <a:pt x="0" y="1513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1016" tIns="151016" rIns="151016" bIns="151016" numCol="1" spcCol="1270" anchor="ctr" anchorCtr="0">
              <a:noAutofit/>
            </a:bodyPr>
            <a:lstStyle/>
            <a:p>
              <a:pPr marL="0" lvl="0" indent="0" algn="ctr" defTabSz="1244600">
                <a:lnSpc>
                  <a:spcPct val="90000"/>
                </a:lnSpc>
                <a:spcBef>
                  <a:spcPct val="0"/>
                </a:spcBef>
                <a:spcAft>
                  <a:spcPct val="35000"/>
                </a:spcAft>
                <a:buNone/>
              </a:pPr>
              <a:r>
                <a:rPr lang="en-US" sz="2800" b="1" kern="1200" dirty="0"/>
                <a:t>Hold each other accountable</a:t>
              </a:r>
              <a:endParaRPr lang="en-US" sz="2800" kern="1200" dirty="0"/>
            </a:p>
          </p:txBody>
        </p:sp>
      </p:grpSp>
      <p:sp>
        <p:nvSpPr>
          <p:cNvPr id="7" name="TextBox 6">
            <a:extLst>
              <a:ext uri="{FF2B5EF4-FFF2-40B4-BE49-F238E27FC236}">
                <a16:creationId xmlns:a16="http://schemas.microsoft.com/office/drawing/2014/main" id="{5162C2F5-277B-E69A-9663-511732306E2E}"/>
              </a:ext>
            </a:extLst>
          </p:cNvPr>
          <p:cNvSpPr txBox="1"/>
          <p:nvPr/>
        </p:nvSpPr>
        <p:spPr>
          <a:xfrm>
            <a:off x="2394857" y="3091543"/>
            <a:ext cx="3331029" cy="1077218"/>
          </a:xfrm>
          <a:prstGeom prst="rect">
            <a:avLst/>
          </a:prstGeom>
          <a:noFill/>
        </p:spPr>
        <p:txBody>
          <a:bodyPr wrap="square" rtlCol="0">
            <a:spAutoFit/>
          </a:bodyPr>
          <a:lstStyle/>
          <a:p>
            <a:r>
              <a:rPr lang="en-US" sz="3200" dirty="0">
                <a:solidFill>
                  <a:schemeClr val="accent4">
                    <a:lumMod val="75000"/>
                  </a:schemeClr>
                </a:solidFill>
              </a:rPr>
              <a:t>Effective Role Clarification Tools:</a:t>
            </a:r>
          </a:p>
        </p:txBody>
      </p:sp>
      <p:sp>
        <p:nvSpPr>
          <p:cNvPr id="9" name="TextBox 8">
            <a:extLst>
              <a:ext uri="{FF2B5EF4-FFF2-40B4-BE49-F238E27FC236}">
                <a16:creationId xmlns:a16="http://schemas.microsoft.com/office/drawing/2014/main" id="{C52E646B-736F-E608-7BE0-EDF991815A37}"/>
              </a:ext>
            </a:extLst>
          </p:cNvPr>
          <p:cNvSpPr txBox="1"/>
          <p:nvPr/>
        </p:nvSpPr>
        <p:spPr>
          <a:xfrm>
            <a:off x="2394857" y="5504546"/>
            <a:ext cx="5965372" cy="584775"/>
          </a:xfrm>
          <a:prstGeom prst="rect">
            <a:avLst/>
          </a:prstGeom>
          <a:noFill/>
        </p:spPr>
        <p:txBody>
          <a:bodyPr wrap="square" rtlCol="0">
            <a:spAutoFit/>
          </a:bodyPr>
          <a:lstStyle/>
          <a:p>
            <a:r>
              <a:rPr lang="en-US" sz="3200" dirty="0">
                <a:solidFill>
                  <a:schemeClr val="accent4">
                    <a:lumMod val="75000"/>
                  </a:schemeClr>
                </a:solidFill>
              </a:rPr>
              <a:t>Clear Roles = Confident Teams</a:t>
            </a:r>
          </a:p>
        </p:txBody>
      </p:sp>
      <p:sp>
        <p:nvSpPr>
          <p:cNvPr id="14" name="TextBox 13">
            <a:extLst>
              <a:ext uri="{FF2B5EF4-FFF2-40B4-BE49-F238E27FC236}">
                <a16:creationId xmlns:a16="http://schemas.microsoft.com/office/drawing/2014/main" id="{45B15AB0-3AFC-0308-12F8-DC520BAE494F}"/>
              </a:ext>
            </a:extLst>
          </p:cNvPr>
          <p:cNvSpPr txBox="1"/>
          <p:nvPr/>
        </p:nvSpPr>
        <p:spPr>
          <a:xfrm>
            <a:off x="2394857" y="7170628"/>
            <a:ext cx="1480458" cy="584775"/>
          </a:xfrm>
          <a:prstGeom prst="rect">
            <a:avLst/>
          </a:prstGeom>
          <a:noFill/>
        </p:spPr>
        <p:txBody>
          <a:bodyPr wrap="square" rtlCol="0">
            <a:spAutoFit/>
          </a:bodyPr>
          <a:lstStyle/>
          <a:p>
            <a:r>
              <a:rPr lang="en-US" sz="3200" dirty="0">
                <a:solidFill>
                  <a:schemeClr val="accent4">
                    <a:lumMod val="75000"/>
                  </a:schemeClr>
                </a:solidFill>
              </a:rPr>
              <a:t>Results</a:t>
            </a:r>
          </a:p>
        </p:txBody>
      </p:sp>
    </p:spTree>
    <p:extLst>
      <p:ext uri="{BB962C8B-B14F-4D97-AF65-F5344CB8AC3E}">
        <p14:creationId xmlns:p14="http://schemas.microsoft.com/office/powerpoint/2010/main" val="3342742722"/>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4697546-30D0-5936-3B8A-57DF18FFEEE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C2A662-DC2F-C3E0-817E-6B74A1A11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5134A5-239F-D191-E0AF-86298F882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29FB78-FEC0-40D5-3262-AD0E0B19191D}"/>
              </a:ext>
            </a:extLst>
          </p:cNvPr>
          <p:cNvSpPr>
            <a:spLocks noGrp="1"/>
          </p:cNvSpPr>
          <p:nvPr>
            <p:ph type="title"/>
          </p:nvPr>
        </p:nvSpPr>
        <p:spPr>
          <a:xfrm>
            <a:off x="3065318" y="360651"/>
            <a:ext cx="14796655" cy="2216944"/>
          </a:xfrm>
        </p:spPr>
        <p:txBody>
          <a:bodyPr>
            <a:normAutofit/>
          </a:bodyPr>
          <a:lstStyle/>
          <a:p>
            <a:r>
              <a:rPr lang="en-US" b="1" dirty="0">
                <a:solidFill>
                  <a:schemeClr val="accent4">
                    <a:lumMod val="75000"/>
                  </a:schemeClr>
                </a:solidFill>
                <a:latin typeface="Aptos"/>
                <a:ea typeface="Calibri"/>
                <a:cs typeface="Calibri"/>
              </a:rPr>
              <a:t>Shifting from Tasks to Outcomes</a:t>
            </a:r>
          </a:p>
        </p:txBody>
      </p:sp>
      <p:graphicFrame>
        <p:nvGraphicFramePr>
          <p:cNvPr id="4" name="Diagram 3">
            <a:extLst>
              <a:ext uri="{FF2B5EF4-FFF2-40B4-BE49-F238E27FC236}">
                <a16:creationId xmlns:a16="http://schemas.microsoft.com/office/drawing/2014/main" id="{4897CEF6-57F2-7313-A84D-A880955380E7}"/>
              </a:ext>
            </a:extLst>
          </p:cNvPr>
          <p:cNvGraphicFramePr/>
          <p:nvPr>
            <p:extLst>
              <p:ext uri="{D42A27DB-BD31-4B8C-83A1-F6EECF244321}">
                <p14:modId xmlns:p14="http://schemas.microsoft.com/office/powerpoint/2010/main" val="751118596"/>
              </p:ext>
            </p:extLst>
          </p:nvPr>
        </p:nvGraphicFramePr>
        <p:xfrm>
          <a:off x="3200400" y="2503720"/>
          <a:ext cx="14613330" cy="1741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5">
            <a:extLst>
              <a:ext uri="{FF2B5EF4-FFF2-40B4-BE49-F238E27FC236}">
                <a16:creationId xmlns:a16="http://schemas.microsoft.com/office/drawing/2014/main" id="{DDE6F72D-994F-1146-7047-CB38BE637F27}"/>
              </a:ext>
            </a:extLst>
          </p:cNvPr>
          <p:cNvSpPr>
            <a:spLocks noGrp="1"/>
          </p:cNvSpPr>
          <p:nvPr>
            <p:ph idx="1"/>
          </p:nvPr>
        </p:nvSpPr>
        <p:spPr>
          <a:xfrm>
            <a:off x="3333502" y="4720664"/>
            <a:ext cx="14260285" cy="4525963"/>
          </a:xfrm>
        </p:spPr>
        <p:txBody>
          <a:bodyPr>
            <a:normAutofit/>
          </a:bodyPr>
          <a:lstStyle/>
          <a:p>
            <a:pPr marL="0" marR="0">
              <a:lnSpc>
                <a:spcPct val="115000"/>
              </a:lnSpc>
              <a:spcAft>
                <a:spcPts val="800"/>
              </a:spcAft>
              <a:buNone/>
            </a:pPr>
            <a:r>
              <a:rPr lang="en-US"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Outcome Focus builds </a:t>
            </a:r>
            <a:r>
              <a:rPr lang="en-US" b="1"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stronger engagement, innovation, and accountability</a:t>
            </a:r>
            <a:r>
              <a:rPr lang="en-US"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r>
              <a:rPr lang="en-US"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When people understand the intended result, they:</a:t>
            </a:r>
          </a:p>
          <a:p>
            <a:pPr lvl="0">
              <a:lnSpc>
                <a:spcPct val="115000"/>
              </a:lnSpc>
              <a:buFont typeface="Symbol" panose="05050102010706020507" pitchFamily="18" charset="2"/>
              <a:buChar char=""/>
            </a:pPr>
            <a:r>
              <a:rPr lang="en-US"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Make better decisions in the moment</a:t>
            </a:r>
          </a:p>
          <a:p>
            <a:pPr lvl="0">
              <a:lnSpc>
                <a:spcPct val="115000"/>
              </a:lnSpc>
              <a:buFont typeface="Symbol" panose="05050102010706020507" pitchFamily="18" charset="2"/>
              <a:buChar char=""/>
            </a:pPr>
            <a:r>
              <a:rPr lang="en-US"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Collaborate more purposefully</a:t>
            </a:r>
          </a:p>
          <a:p>
            <a:pPr lvl="0">
              <a:lnSpc>
                <a:spcPct val="115000"/>
              </a:lnSpc>
              <a:spcAft>
                <a:spcPts val="800"/>
              </a:spcAft>
              <a:buFont typeface="Symbol" panose="05050102010706020507" pitchFamily="18" charset="2"/>
              <a:buChar char=""/>
            </a:pPr>
            <a:r>
              <a:rPr lang="en-US" kern="100" dirty="0">
                <a:solidFill>
                  <a:schemeClr val="accent4">
                    <a:lumMod val="75000"/>
                  </a:schemeClr>
                </a:solidFill>
                <a:latin typeface="Aptos" panose="020B0004020202020204" pitchFamily="34" charset="0"/>
                <a:ea typeface="Aptos" panose="020B0004020202020204" pitchFamily="34" charset="0"/>
                <a:cs typeface="Times New Roman" panose="02020603050405020304" pitchFamily="18" charset="0"/>
              </a:rPr>
              <a:t>Raise concerns proactively</a:t>
            </a:r>
          </a:p>
          <a:p>
            <a:endParaRPr lang="en-US" dirty="0"/>
          </a:p>
        </p:txBody>
      </p:sp>
    </p:spTree>
    <p:extLst>
      <p:ext uri="{BB962C8B-B14F-4D97-AF65-F5344CB8AC3E}">
        <p14:creationId xmlns:p14="http://schemas.microsoft.com/office/powerpoint/2010/main" val="2959637138"/>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1C150910-AEB5-4AD0-9A5F-D890E52EFB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ADA721-CEF2-9C83-0D48-5D63C07A3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EA5B9BF-6752-F15E-4CC0-A5773D0AE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7A02C7-A319-0D23-7B20-B048E993B747}"/>
              </a:ext>
            </a:extLst>
          </p:cNvPr>
          <p:cNvSpPr>
            <a:spLocks noGrp="1"/>
          </p:cNvSpPr>
          <p:nvPr>
            <p:ph type="title"/>
          </p:nvPr>
        </p:nvSpPr>
        <p:spPr>
          <a:xfrm>
            <a:off x="2673432" y="170532"/>
            <a:ext cx="14796655" cy="2216944"/>
          </a:xfrm>
        </p:spPr>
        <p:txBody>
          <a:bodyPr>
            <a:normAutofit/>
          </a:bodyPr>
          <a:lstStyle/>
          <a:p>
            <a:r>
              <a:rPr lang="en-US" b="1" dirty="0">
                <a:solidFill>
                  <a:schemeClr val="accent4">
                    <a:lumMod val="75000"/>
                  </a:schemeClr>
                </a:solidFill>
                <a:latin typeface="Aptos"/>
                <a:ea typeface="Calibri"/>
                <a:cs typeface="Calibri"/>
              </a:rPr>
              <a:t>Coaching the Team Mindset</a:t>
            </a:r>
          </a:p>
        </p:txBody>
      </p:sp>
      <p:graphicFrame>
        <p:nvGraphicFramePr>
          <p:cNvPr id="4" name="Diagram 3">
            <a:extLst>
              <a:ext uri="{FF2B5EF4-FFF2-40B4-BE49-F238E27FC236}">
                <a16:creationId xmlns:a16="http://schemas.microsoft.com/office/drawing/2014/main" id="{800F740D-8944-D1DC-1E25-760FCBFA2BCC}"/>
              </a:ext>
            </a:extLst>
          </p:cNvPr>
          <p:cNvGraphicFramePr/>
          <p:nvPr>
            <p:extLst>
              <p:ext uri="{D42A27DB-BD31-4B8C-83A1-F6EECF244321}">
                <p14:modId xmlns:p14="http://schemas.microsoft.com/office/powerpoint/2010/main" val="1952030098"/>
              </p:ext>
            </p:extLst>
          </p:nvPr>
        </p:nvGraphicFramePr>
        <p:xfrm>
          <a:off x="587830" y="2307773"/>
          <a:ext cx="17695598" cy="3575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a:extLst>
              <a:ext uri="{FF2B5EF4-FFF2-40B4-BE49-F238E27FC236}">
                <a16:creationId xmlns:a16="http://schemas.microsoft.com/office/drawing/2014/main" id="{513EF00B-D500-5FBB-98C4-924EFB41DE7E}"/>
              </a:ext>
            </a:extLst>
          </p:cNvPr>
          <p:cNvGrpSpPr/>
          <p:nvPr/>
        </p:nvGrpSpPr>
        <p:grpSpPr>
          <a:xfrm>
            <a:off x="1662546" y="6727373"/>
            <a:ext cx="16138823" cy="1741713"/>
            <a:chOff x="1662546" y="6727373"/>
            <a:chExt cx="16138823" cy="1741713"/>
          </a:xfrm>
        </p:grpSpPr>
        <p:sp>
          <p:nvSpPr>
            <p:cNvPr id="12" name="Freeform: Shape 11">
              <a:extLst>
                <a:ext uri="{FF2B5EF4-FFF2-40B4-BE49-F238E27FC236}">
                  <a16:creationId xmlns:a16="http://schemas.microsoft.com/office/drawing/2014/main" id="{08715E80-79D5-A81A-B530-4E9E82DD08A7}"/>
                </a:ext>
              </a:extLst>
            </p:cNvPr>
            <p:cNvSpPr/>
            <p:nvPr/>
          </p:nvSpPr>
          <p:spPr>
            <a:xfrm>
              <a:off x="1662546" y="6727373"/>
              <a:ext cx="5167026" cy="1741713"/>
            </a:xfrm>
            <a:custGeom>
              <a:avLst/>
              <a:gdLst>
                <a:gd name="connsiteX0" fmla="*/ 0 w 4666541"/>
                <a:gd name="connsiteY0" fmla="*/ 174171 h 1741713"/>
                <a:gd name="connsiteX1" fmla="*/ 174171 w 4666541"/>
                <a:gd name="connsiteY1" fmla="*/ 0 h 1741713"/>
                <a:gd name="connsiteX2" fmla="*/ 4492370 w 4666541"/>
                <a:gd name="connsiteY2" fmla="*/ 0 h 1741713"/>
                <a:gd name="connsiteX3" fmla="*/ 4666541 w 4666541"/>
                <a:gd name="connsiteY3" fmla="*/ 174171 h 1741713"/>
                <a:gd name="connsiteX4" fmla="*/ 4666541 w 4666541"/>
                <a:gd name="connsiteY4" fmla="*/ 1567542 h 1741713"/>
                <a:gd name="connsiteX5" fmla="*/ 4492370 w 4666541"/>
                <a:gd name="connsiteY5" fmla="*/ 1741713 h 1741713"/>
                <a:gd name="connsiteX6" fmla="*/ 174171 w 4666541"/>
                <a:gd name="connsiteY6" fmla="*/ 1741713 h 1741713"/>
                <a:gd name="connsiteX7" fmla="*/ 0 w 4666541"/>
                <a:gd name="connsiteY7" fmla="*/ 1567542 h 1741713"/>
                <a:gd name="connsiteX8" fmla="*/ 0 w 4666541"/>
                <a:gd name="connsiteY8" fmla="*/ 174171 h 174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541" h="1741713">
                  <a:moveTo>
                    <a:pt x="0" y="174171"/>
                  </a:moveTo>
                  <a:cubicBezTo>
                    <a:pt x="0" y="77979"/>
                    <a:pt x="77979" y="0"/>
                    <a:pt x="174171" y="0"/>
                  </a:cubicBezTo>
                  <a:lnTo>
                    <a:pt x="4492370" y="0"/>
                  </a:lnTo>
                  <a:cubicBezTo>
                    <a:pt x="4588562" y="0"/>
                    <a:pt x="4666541" y="77979"/>
                    <a:pt x="4666541" y="174171"/>
                  </a:cubicBezTo>
                  <a:lnTo>
                    <a:pt x="4666541" y="1567542"/>
                  </a:lnTo>
                  <a:cubicBezTo>
                    <a:pt x="4666541" y="1663734"/>
                    <a:pt x="4588562" y="1741713"/>
                    <a:pt x="4492370" y="1741713"/>
                  </a:cubicBezTo>
                  <a:lnTo>
                    <a:pt x="174171" y="1741713"/>
                  </a:lnTo>
                  <a:cubicBezTo>
                    <a:pt x="77979" y="1741713"/>
                    <a:pt x="0" y="1663734"/>
                    <a:pt x="0" y="1567542"/>
                  </a:cubicBezTo>
                  <a:lnTo>
                    <a:pt x="0" y="17417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33" tIns="172933" rIns="172933" bIns="172933"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Model Accountability</a:t>
              </a:r>
              <a:endParaRPr lang="en-US" sz="3200" kern="1200" dirty="0">
                <a:solidFill>
                  <a:schemeClr val="bg1"/>
                </a:solidFill>
              </a:endParaRPr>
            </a:p>
          </p:txBody>
        </p:sp>
        <p:sp>
          <p:nvSpPr>
            <p:cNvPr id="13" name="Freeform: Shape 12">
              <a:extLst>
                <a:ext uri="{FF2B5EF4-FFF2-40B4-BE49-F238E27FC236}">
                  <a16:creationId xmlns:a16="http://schemas.microsoft.com/office/drawing/2014/main" id="{CCEEECB2-A3B9-EE37-794B-0175C7860170}"/>
                </a:ext>
              </a:extLst>
            </p:cNvPr>
            <p:cNvSpPr/>
            <p:nvPr/>
          </p:nvSpPr>
          <p:spPr>
            <a:xfrm>
              <a:off x="6997531" y="6727373"/>
              <a:ext cx="5305439" cy="1741713"/>
            </a:xfrm>
            <a:custGeom>
              <a:avLst/>
              <a:gdLst>
                <a:gd name="connsiteX0" fmla="*/ 0 w 4791547"/>
                <a:gd name="connsiteY0" fmla="*/ 174171 h 1741713"/>
                <a:gd name="connsiteX1" fmla="*/ 174171 w 4791547"/>
                <a:gd name="connsiteY1" fmla="*/ 0 h 1741713"/>
                <a:gd name="connsiteX2" fmla="*/ 4617376 w 4791547"/>
                <a:gd name="connsiteY2" fmla="*/ 0 h 1741713"/>
                <a:gd name="connsiteX3" fmla="*/ 4791547 w 4791547"/>
                <a:gd name="connsiteY3" fmla="*/ 174171 h 1741713"/>
                <a:gd name="connsiteX4" fmla="*/ 4791547 w 4791547"/>
                <a:gd name="connsiteY4" fmla="*/ 1567542 h 1741713"/>
                <a:gd name="connsiteX5" fmla="*/ 4617376 w 4791547"/>
                <a:gd name="connsiteY5" fmla="*/ 1741713 h 1741713"/>
                <a:gd name="connsiteX6" fmla="*/ 174171 w 4791547"/>
                <a:gd name="connsiteY6" fmla="*/ 1741713 h 1741713"/>
                <a:gd name="connsiteX7" fmla="*/ 0 w 4791547"/>
                <a:gd name="connsiteY7" fmla="*/ 1567542 h 1741713"/>
                <a:gd name="connsiteX8" fmla="*/ 0 w 4791547"/>
                <a:gd name="connsiteY8" fmla="*/ 174171 h 174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1547" h="1741713">
                  <a:moveTo>
                    <a:pt x="0" y="174171"/>
                  </a:moveTo>
                  <a:cubicBezTo>
                    <a:pt x="0" y="77979"/>
                    <a:pt x="77979" y="0"/>
                    <a:pt x="174171" y="0"/>
                  </a:cubicBezTo>
                  <a:lnTo>
                    <a:pt x="4617376" y="0"/>
                  </a:lnTo>
                  <a:cubicBezTo>
                    <a:pt x="4713568" y="0"/>
                    <a:pt x="4791547" y="77979"/>
                    <a:pt x="4791547" y="174171"/>
                  </a:cubicBezTo>
                  <a:lnTo>
                    <a:pt x="4791547" y="1567542"/>
                  </a:lnTo>
                  <a:cubicBezTo>
                    <a:pt x="4791547" y="1663734"/>
                    <a:pt x="4713568" y="1741713"/>
                    <a:pt x="4617376" y="1741713"/>
                  </a:cubicBezTo>
                  <a:lnTo>
                    <a:pt x="174171" y="1741713"/>
                  </a:lnTo>
                  <a:cubicBezTo>
                    <a:pt x="77979" y="1741713"/>
                    <a:pt x="0" y="1663734"/>
                    <a:pt x="0" y="1567542"/>
                  </a:cubicBezTo>
                  <a:lnTo>
                    <a:pt x="0" y="17417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33" tIns="172933" rIns="172933" bIns="172933"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Celebrate Ownership</a:t>
              </a:r>
              <a:endParaRPr lang="en-US" sz="3200" kern="1200" dirty="0">
                <a:solidFill>
                  <a:schemeClr val="bg1"/>
                </a:solidFill>
              </a:endParaRPr>
            </a:p>
          </p:txBody>
        </p:sp>
        <p:sp>
          <p:nvSpPr>
            <p:cNvPr id="14" name="Freeform: Shape 13">
              <a:extLst>
                <a:ext uri="{FF2B5EF4-FFF2-40B4-BE49-F238E27FC236}">
                  <a16:creationId xmlns:a16="http://schemas.microsoft.com/office/drawing/2014/main" id="{762414B7-7052-8B13-5952-DA264E07F868}"/>
                </a:ext>
              </a:extLst>
            </p:cNvPr>
            <p:cNvSpPr/>
            <p:nvPr/>
          </p:nvSpPr>
          <p:spPr>
            <a:xfrm>
              <a:off x="12468248" y="6727373"/>
              <a:ext cx="5333121" cy="1741713"/>
            </a:xfrm>
            <a:custGeom>
              <a:avLst/>
              <a:gdLst>
                <a:gd name="connsiteX0" fmla="*/ 0 w 4816548"/>
                <a:gd name="connsiteY0" fmla="*/ 174171 h 1741713"/>
                <a:gd name="connsiteX1" fmla="*/ 174171 w 4816548"/>
                <a:gd name="connsiteY1" fmla="*/ 0 h 1741713"/>
                <a:gd name="connsiteX2" fmla="*/ 4642377 w 4816548"/>
                <a:gd name="connsiteY2" fmla="*/ 0 h 1741713"/>
                <a:gd name="connsiteX3" fmla="*/ 4816548 w 4816548"/>
                <a:gd name="connsiteY3" fmla="*/ 174171 h 1741713"/>
                <a:gd name="connsiteX4" fmla="*/ 4816548 w 4816548"/>
                <a:gd name="connsiteY4" fmla="*/ 1567542 h 1741713"/>
                <a:gd name="connsiteX5" fmla="*/ 4642377 w 4816548"/>
                <a:gd name="connsiteY5" fmla="*/ 1741713 h 1741713"/>
                <a:gd name="connsiteX6" fmla="*/ 174171 w 4816548"/>
                <a:gd name="connsiteY6" fmla="*/ 1741713 h 1741713"/>
                <a:gd name="connsiteX7" fmla="*/ 0 w 4816548"/>
                <a:gd name="connsiteY7" fmla="*/ 1567542 h 1741713"/>
                <a:gd name="connsiteX8" fmla="*/ 0 w 4816548"/>
                <a:gd name="connsiteY8" fmla="*/ 174171 h 174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6548" h="1741713">
                  <a:moveTo>
                    <a:pt x="0" y="174171"/>
                  </a:moveTo>
                  <a:cubicBezTo>
                    <a:pt x="0" y="77979"/>
                    <a:pt x="77979" y="0"/>
                    <a:pt x="174171" y="0"/>
                  </a:cubicBezTo>
                  <a:lnTo>
                    <a:pt x="4642377" y="0"/>
                  </a:lnTo>
                  <a:cubicBezTo>
                    <a:pt x="4738569" y="0"/>
                    <a:pt x="4816548" y="77979"/>
                    <a:pt x="4816548" y="174171"/>
                  </a:cubicBezTo>
                  <a:lnTo>
                    <a:pt x="4816548" y="1567542"/>
                  </a:lnTo>
                  <a:cubicBezTo>
                    <a:pt x="4816548" y="1663734"/>
                    <a:pt x="4738569" y="1741713"/>
                    <a:pt x="4642377" y="1741713"/>
                  </a:cubicBezTo>
                  <a:lnTo>
                    <a:pt x="174171" y="1741713"/>
                  </a:lnTo>
                  <a:cubicBezTo>
                    <a:pt x="77979" y="1741713"/>
                    <a:pt x="0" y="1663734"/>
                    <a:pt x="0" y="1567542"/>
                  </a:cubicBezTo>
                  <a:lnTo>
                    <a:pt x="0" y="174171"/>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933" tIns="172933" rIns="172933" bIns="172933"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Normalize the Discomfort of Growth</a:t>
              </a:r>
              <a:endParaRPr lang="en-US" sz="3200" kern="1200" dirty="0">
                <a:solidFill>
                  <a:schemeClr val="bg1"/>
                </a:solidFill>
              </a:endParaRPr>
            </a:p>
          </p:txBody>
        </p:sp>
      </p:grpSp>
    </p:spTree>
    <p:extLst>
      <p:ext uri="{BB962C8B-B14F-4D97-AF65-F5344CB8AC3E}">
        <p14:creationId xmlns:p14="http://schemas.microsoft.com/office/powerpoint/2010/main" val="2584703157"/>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sld>
</file>

<file path=ppt/theme/theme1.xml><?xml version="1.0" encoding="utf-8"?>
<a:theme xmlns:a="http://schemas.openxmlformats.org/drawingml/2006/main" name="Office Theme">
  <a:themeElements>
    <a:clrScheme name="Custom 2">
      <a:dk1>
        <a:srgbClr val="A12608"/>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peakers at Conference" id="{9EA27252-4706-4E21-BB62-22D60FB76148}" vid="{4A374331-E88E-49ED-A329-FD06FE2453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9DB305BB26474EA400B132ED17AE7F" ma:contentTypeVersion="16" ma:contentTypeDescription="Create a new document." ma:contentTypeScope="" ma:versionID="0a89da13e70c35748deb1e871b763927">
  <xsd:schema xmlns:xsd="http://www.w3.org/2001/XMLSchema" xmlns:xs="http://www.w3.org/2001/XMLSchema" xmlns:p="http://schemas.microsoft.com/office/2006/metadata/properties" xmlns:ns2="1ded4e13-3793-4efa-a01e-e3ae7405f7f3" xmlns:ns3="ff7e2fa8-844b-409e-b98f-89ed3f43e6a4" targetNamespace="http://schemas.microsoft.com/office/2006/metadata/properties" ma:root="true" ma:fieldsID="e8d890fc82155c1623ec54fb626a2d9a" ns2:_="" ns3:_="">
    <xsd:import namespace="1ded4e13-3793-4efa-a01e-e3ae7405f7f3"/>
    <xsd:import namespace="ff7e2fa8-844b-409e-b98f-89ed3f43e6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d4e13-3793-4efa-a01e-e3ae7405f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d48e832-b6ea-44fd-b952-9ea6890df5ea"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7e2fa8-844b-409e-b98f-89ed3f43e6a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d85359f-7e9f-4644-b9f5-9d0051c2a1f9}" ma:internalName="TaxCatchAll" ma:showField="CatchAllData" ma:web="ff7e2fa8-844b-409e-b98f-89ed3f43e6a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7e2fa8-844b-409e-b98f-89ed3f43e6a4" xsi:nil="true"/>
    <lcf76f155ced4ddcb4097134ff3c332f xmlns="1ded4e13-3793-4efa-a01e-e3ae7405f7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A917E6-4D83-494D-8E48-6561C7C00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d4e13-3793-4efa-a01e-e3ae7405f7f3"/>
    <ds:schemaRef ds:uri="ff7e2fa8-844b-409e-b98f-89ed3f43e6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141A1D-7428-4BB0-9886-DB5CC2F54C94}">
  <ds:schemaRefs>
    <ds:schemaRef ds:uri="http://schemas.microsoft.com/sharepoint/v3/contenttype/forms"/>
  </ds:schemaRefs>
</ds:datastoreItem>
</file>

<file path=customXml/itemProps3.xml><?xml version="1.0" encoding="utf-8"?>
<ds:datastoreItem xmlns:ds="http://schemas.openxmlformats.org/officeDocument/2006/customXml" ds:itemID="{D3B3E668-95B9-4123-B1B8-1C9D5C3690D3}">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246da817-33bd-404f-9a51-38c0cb32bb5b"/>
    <ds:schemaRef ds:uri="http://purl.org/dc/dcmitype/"/>
    <ds:schemaRef ds:uri="431b94ef-a760-4368-9fcc-66de0db556ee"/>
    <ds:schemaRef ds:uri="http://purl.org/dc/terms/"/>
    <ds:schemaRef ds:uri="http://purl.org/dc/elements/1.1/"/>
    <ds:schemaRef ds:uri="ff7e2fa8-844b-409e-b98f-89ed3f43e6a4"/>
    <ds:schemaRef ds:uri="1ded4e13-3793-4efa-a01e-e3ae7405f7f3"/>
  </ds:schemaRefs>
</ds:datastoreItem>
</file>

<file path=docProps/app.xml><?xml version="1.0" encoding="utf-8"?>
<Properties xmlns="http://schemas.openxmlformats.org/officeDocument/2006/extended-properties" xmlns:vt="http://schemas.openxmlformats.org/officeDocument/2006/docPropsVTypes">
  <Template>PMI Conference Template</Template>
  <TotalTime>11442</TotalTime>
  <Words>6418</Words>
  <Application>Microsoft Office PowerPoint</Application>
  <PresentationFormat>Custom</PresentationFormat>
  <Paragraphs>677</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Symbol</vt:lpstr>
      <vt:lpstr>Inter</vt:lpstr>
      <vt:lpstr>Georgia</vt:lpstr>
      <vt:lpstr>Segoe UI Emoji</vt:lpstr>
      <vt:lpstr>Calibri</vt:lpstr>
      <vt:lpstr>Arial</vt:lpstr>
      <vt:lpstr>Aptos Display</vt:lpstr>
      <vt:lpstr>Georgia Pro Cond</vt:lpstr>
      <vt:lpstr>Office Theme</vt:lpstr>
      <vt:lpstr>PowerPoint Presentation</vt:lpstr>
      <vt:lpstr>Project Ownership Is a Team Sport</vt:lpstr>
      <vt:lpstr>The Problem with Siloed Ownership</vt:lpstr>
      <vt:lpstr>What Shared Accountability Looks Like</vt:lpstr>
      <vt:lpstr>Start Strong with the Kickoff</vt:lpstr>
      <vt:lpstr>Collaborative Team Charter</vt:lpstr>
      <vt:lpstr>Clarifying Roles with Purpose</vt:lpstr>
      <vt:lpstr>Shifting from Tasks to Outcomes</vt:lpstr>
      <vt:lpstr>Coaching the Team Mindset</vt:lpstr>
      <vt:lpstr>Retrospectives as Accountability Mirrors</vt:lpstr>
      <vt:lpstr>Accountability Beyond Agile Environments</vt:lpstr>
      <vt:lpstr>Measuring Shared Accountability</vt:lpstr>
      <vt:lpstr>Overcoming Resistance to Shared Accountability</vt:lpstr>
      <vt:lpstr>Cultivating Accountability Skills</vt:lpstr>
      <vt:lpstr>Leadership Behaviors That Foster Accountability</vt:lpstr>
      <vt:lpstr>Accountability Mindset Checklist</vt:lpstr>
      <vt:lpstr>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Wiethoff</dc:creator>
  <cp:lastModifiedBy>Kim Wiethoff</cp:lastModifiedBy>
  <cp:revision>17</cp:revision>
  <dcterms:created xsi:type="dcterms:W3CDTF">2025-07-12T15:29:01Z</dcterms:created>
  <dcterms:modified xsi:type="dcterms:W3CDTF">2025-08-13T22:02:03Z</dcterms:modified>
  <dc:identifier>DAFI8n5ufqs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0x010100609DB305BB26474EA400B132ED17AE7F</vt:lpwstr>
  </property>
  <property fmtid="{D5CDD505-2E9C-101B-9397-08002B2CF9AE}" pid="3" name="MediaServiceImageTags">
    <vt:lpwstr/>
  </property>
  <property fmtid="{D5CDD505-2E9C-101B-9397-08002B2CF9AE}" pid="4" name="MSIP_Label_e9d746c0-3369-42be-bf83-6862f3f56ae7_Enabled">
    <vt:lpwstr>true</vt:lpwstr>
  </property>
  <property fmtid="{D5CDD505-2E9C-101B-9397-08002B2CF9AE}" pid="5" name="MSIP_Label_e9d746c0-3369-42be-bf83-6862f3f56ae7_SetDate">
    <vt:lpwstr>2025-07-18T15:21:04Z</vt:lpwstr>
  </property>
  <property fmtid="{D5CDD505-2E9C-101B-9397-08002B2CF9AE}" pid="6" name="MSIP_Label_e9d746c0-3369-42be-bf83-6862f3f56ae7_Method">
    <vt:lpwstr>Standard</vt:lpwstr>
  </property>
  <property fmtid="{D5CDD505-2E9C-101B-9397-08002B2CF9AE}" pid="7" name="MSIP_Label_e9d746c0-3369-42be-bf83-6862f3f56ae7_Name">
    <vt:lpwstr>Fluor General</vt:lpwstr>
  </property>
  <property fmtid="{D5CDD505-2E9C-101B-9397-08002B2CF9AE}" pid="8" name="MSIP_Label_e9d746c0-3369-42be-bf83-6862f3f56ae7_SiteId">
    <vt:lpwstr>75864cfe-f26d-419c-b69d-c638695b5533</vt:lpwstr>
  </property>
  <property fmtid="{D5CDD505-2E9C-101B-9397-08002B2CF9AE}" pid="9" name="MSIP_Label_e9d746c0-3369-42be-bf83-6862f3f56ae7_ActionId">
    <vt:lpwstr>822638f8-9154-4fb9-a640-dcf060f7b0ea</vt:lpwstr>
  </property>
  <property fmtid="{D5CDD505-2E9C-101B-9397-08002B2CF9AE}" pid="10" name="MSIP_Label_e9d746c0-3369-42be-bf83-6862f3f56ae7_ContentBits">
    <vt:lpwstr>0</vt:lpwstr>
  </property>
  <property fmtid="{D5CDD505-2E9C-101B-9397-08002B2CF9AE}" pid="11" name="MSIP_Label_e9d746c0-3369-42be-bf83-6862f3f56ae7_Tag">
    <vt:lpwstr>10, 3, 0, 1</vt:lpwstr>
  </property>
</Properties>
</file>