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4630400" cy="8229600"/>
  <p:notesSz cx="8229600" cy="14630400"/>
  <p:embeddedFontLst>
    <p:embeddedFont>
      <p:font typeface="Alexandria" panose="020B0604020202020204" charset="-78"/>
      <p:regular r:id="rId18"/>
    </p:embeddedFont>
    <p:embeddedFont>
      <p:font typeface="Nobile"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3" d="100"/>
          <a:sy n="63" d="100"/>
        </p:scale>
        <p:origin x="946"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35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92493" y="776407"/>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Advantages of Agile Project Management</a:t>
            </a:r>
            <a:endParaRPr lang="en-US" sz="4450" dirty="0"/>
          </a:p>
        </p:txBody>
      </p:sp>
      <p:sp>
        <p:nvSpPr>
          <p:cNvPr id="4" name="Text 1"/>
          <p:cNvSpPr/>
          <p:nvPr/>
        </p:nvSpPr>
        <p:spPr>
          <a:xfrm>
            <a:off x="793790" y="2326602"/>
            <a:ext cx="7556421" cy="2213490"/>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Agile project management offers numerous advantages that cater to the dynamic needs of modern businesses. Its flexibility and adaptability allow teams to respond swiftly to changing requirements, ensuring that projects remain aligned with client expectations. </a:t>
            </a:r>
          </a:p>
          <a:p>
            <a:pPr marL="0" indent="0" algn="l">
              <a:lnSpc>
                <a:spcPts val="2850"/>
              </a:lnSpc>
              <a:buNone/>
            </a:pPr>
            <a:endParaRPr lang="en-US" sz="1750" dirty="0">
              <a:solidFill>
                <a:srgbClr val="404155"/>
              </a:solidFill>
              <a:latin typeface="Nobile" pitchFamily="34" charset="0"/>
              <a:ea typeface="Nobile" pitchFamily="34" charset="-122"/>
              <a:cs typeface="Nobile" pitchFamily="34" charset="-120"/>
            </a:endParaRPr>
          </a:p>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In today's fast-paced business world, organizations seek ways to deliver projects faster and adapt to change effectively.</a:t>
            </a:r>
            <a:endParaRPr lang="en-US" sz="1750" dirty="0"/>
          </a:p>
        </p:txBody>
      </p:sp>
      <p:sp>
        <p:nvSpPr>
          <p:cNvPr id="5" name="Text 2"/>
          <p:cNvSpPr/>
          <p:nvPr/>
        </p:nvSpPr>
        <p:spPr>
          <a:xfrm>
            <a:off x="793790" y="5356074"/>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Agile project management has emerged as a powerful methodology to address these challenges.</a:t>
            </a:r>
            <a:endParaRPr lang="en-US" sz="1750" dirty="0"/>
          </a:p>
        </p:txBody>
      </p:sp>
      <p:sp>
        <p:nvSpPr>
          <p:cNvPr id="6" name="Shape 3"/>
          <p:cNvSpPr/>
          <p:nvPr/>
        </p:nvSpPr>
        <p:spPr>
          <a:xfrm>
            <a:off x="793790" y="6353937"/>
            <a:ext cx="362903" cy="362903"/>
          </a:xfrm>
          <a:prstGeom prst="roundRect">
            <a:avLst>
              <a:gd name="adj" fmla="val 25194296"/>
            </a:avLst>
          </a:prstGeom>
          <a:solidFill>
            <a:srgbClr val="7BCC95"/>
          </a:solidFill>
          <a:ln w="7620">
            <a:solidFill>
              <a:srgbClr val="FFFFFF"/>
            </a:solidFill>
            <a:prstDash val="solid"/>
          </a:ln>
        </p:spPr>
        <p:txBody>
          <a:bodyPr/>
          <a:lstStyle/>
          <a:p>
            <a:endParaRPr lang="en-US"/>
          </a:p>
        </p:txBody>
      </p:sp>
      <p:sp>
        <p:nvSpPr>
          <p:cNvPr id="7" name="Text 4"/>
          <p:cNvSpPr/>
          <p:nvPr/>
        </p:nvSpPr>
        <p:spPr>
          <a:xfrm>
            <a:off x="892493" y="6486573"/>
            <a:ext cx="165378" cy="97512"/>
          </a:xfrm>
          <a:prstGeom prst="rect">
            <a:avLst/>
          </a:prstGeom>
          <a:noFill/>
          <a:ln/>
        </p:spPr>
        <p:txBody>
          <a:bodyPr wrap="none" lIns="0" tIns="0" rIns="0" bIns="0" rtlCol="0" anchor="t"/>
          <a:lstStyle/>
          <a:p>
            <a:pPr marL="0" indent="0" algn="ctr">
              <a:lnSpc>
                <a:spcPts val="750"/>
              </a:lnSpc>
              <a:buNone/>
            </a:pPr>
            <a:r>
              <a:rPr lang="en-US" sz="750" dirty="0">
                <a:solidFill>
                  <a:srgbClr val="4D4D51"/>
                </a:solidFill>
                <a:latin typeface="Nobile Medium" pitchFamily="34" charset="0"/>
                <a:ea typeface="Nobile Medium" pitchFamily="34" charset="-122"/>
                <a:cs typeface="Nobile Medium" pitchFamily="34" charset="-120"/>
              </a:rPr>
              <a:t>kW</a:t>
            </a:r>
            <a:endParaRPr lang="en-US" sz="750" dirty="0"/>
          </a:p>
        </p:txBody>
      </p:sp>
      <p:sp>
        <p:nvSpPr>
          <p:cNvPr id="8" name="Text 5"/>
          <p:cNvSpPr/>
          <p:nvPr/>
        </p:nvSpPr>
        <p:spPr>
          <a:xfrm>
            <a:off x="1270040" y="6337030"/>
            <a:ext cx="3141107" cy="396835"/>
          </a:xfrm>
          <a:prstGeom prst="rect">
            <a:avLst/>
          </a:prstGeom>
          <a:noFill/>
          <a:ln/>
        </p:spPr>
        <p:txBody>
          <a:bodyPr wrap="none" lIns="0" tIns="0" rIns="0" bIns="0" rtlCol="0" anchor="t"/>
          <a:lstStyle/>
          <a:p>
            <a:pPr marL="0" indent="0" algn="l">
              <a:lnSpc>
                <a:spcPts val="3100"/>
              </a:lnSpc>
              <a:buNone/>
            </a:pPr>
            <a:r>
              <a:rPr lang="en-US" sz="2200" b="1" dirty="0">
                <a:solidFill>
                  <a:srgbClr val="404155"/>
                </a:solidFill>
                <a:latin typeface="Nobile Bold" pitchFamily="34" charset="0"/>
                <a:ea typeface="Nobile Bold" pitchFamily="34" charset="-122"/>
                <a:cs typeface="Nobile Bold" pitchFamily="34" charset="-120"/>
              </a:rPr>
              <a:t>by Kimberly Wiethoff</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498640"/>
            <a:ext cx="8466653"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Greater Customer Satisfaction</a:t>
            </a:r>
            <a:endParaRPr lang="en-US" sz="4450" dirty="0"/>
          </a:p>
        </p:txBody>
      </p:sp>
      <p:pic>
        <p:nvPicPr>
          <p:cNvPr id="3" name="Image 0" descr="preencoded.png"/>
          <p:cNvPicPr>
            <a:picLocks noChangeAspect="1"/>
          </p:cNvPicPr>
          <p:nvPr/>
        </p:nvPicPr>
        <p:blipFill>
          <a:blip r:embed="rId3"/>
          <a:stretch>
            <a:fillRect/>
          </a:stretch>
        </p:blipFill>
        <p:spPr>
          <a:xfrm>
            <a:off x="793790" y="2661047"/>
            <a:ext cx="4158615" cy="2570202"/>
          </a:xfrm>
          <a:prstGeom prst="rect">
            <a:avLst/>
          </a:prstGeom>
        </p:spPr>
      </p:pic>
      <p:sp>
        <p:nvSpPr>
          <p:cNvPr id="4" name="Text 1"/>
          <p:cNvSpPr/>
          <p:nvPr/>
        </p:nvSpPr>
        <p:spPr>
          <a:xfrm>
            <a:off x="793790" y="551473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User Involvement</a:t>
            </a:r>
            <a:endParaRPr lang="en-US" sz="2200" dirty="0"/>
          </a:p>
        </p:txBody>
      </p:sp>
      <p:sp>
        <p:nvSpPr>
          <p:cNvPr id="5" name="Text 2"/>
          <p:cNvSpPr/>
          <p:nvPr/>
        </p:nvSpPr>
        <p:spPr>
          <a:xfrm>
            <a:off x="793790" y="6005155"/>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End users engaged throughout development process.</a:t>
            </a:r>
            <a:endParaRPr lang="en-US" sz="1750" dirty="0"/>
          </a:p>
        </p:txBody>
      </p:sp>
      <p:pic>
        <p:nvPicPr>
          <p:cNvPr id="6" name="Image 1" descr="preencoded.png"/>
          <p:cNvPicPr>
            <a:picLocks noChangeAspect="1"/>
          </p:cNvPicPr>
          <p:nvPr/>
        </p:nvPicPr>
        <p:blipFill>
          <a:blip r:embed="rId4"/>
          <a:stretch>
            <a:fillRect/>
          </a:stretch>
        </p:blipFill>
        <p:spPr>
          <a:xfrm>
            <a:off x="5235893" y="2661047"/>
            <a:ext cx="4158615" cy="2570202"/>
          </a:xfrm>
          <a:prstGeom prst="rect">
            <a:avLst/>
          </a:prstGeom>
        </p:spPr>
      </p:pic>
      <p:sp>
        <p:nvSpPr>
          <p:cNvPr id="7" name="Text 3"/>
          <p:cNvSpPr/>
          <p:nvPr/>
        </p:nvSpPr>
        <p:spPr>
          <a:xfrm>
            <a:off x="5235893" y="551473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Real-time Demos</a:t>
            </a:r>
            <a:endParaRPr lang="en-US" sz="2200" dirty="0"/>
          </a:p>
        </p:txBody>
      </p:sp>
      <p:sp>
        <p:nvSpPr>
          <p:cNvPr id="8" name="Text 4"/>
          <p:cNvSpPr/>
          <p:nvPr/>
        </p:nvSpPr>
        <p:spPr>
          <a:xfrm>
            <a:off x="5235893" y="6005155"/>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Clients view product deliverables as they're completed.</a:t>
            </a:r>
            <a:endParaRPr lang="en-US" sz="1750" dirty="0"/>
          </a:p>
        </p:txBody>
      </p:sp>
      <p:pic>
        <p:nvPicPr>
          <p:cNvPr id="9" name="Image 2" descr="preencoded.png"/>
          <p:cNvPicPr>
            <a:picLocks noChangeAspect="1"/>
          </p:cNvPicPr>
          <p:nvPr/>
        </p:nvPicPr>
        <p:blipFill>
          <a:blip r:embed="rId5"/>
          <a:stretch>
            <a:fillRect/>
          </a:stretch>
        </p:blipFill>
        <p:spPr>
          <a:xfrm>
            <a:off x="9677995" y="2661047"/>
            <a:ext cx="4158615" cy="2570202"/>
          </a:xfrm>
          <a:prstGeom prst="rect">
            <a:avLst/>
          </a:prstGeom>
        </p:spPr>
      </p:pic>
      <p:sp>
        <p:nvSpPr>
          <p:cNvPr id="10" name="Text 5"/>
          <p:cNvSpPr/>
          <p:nvPr/>
        </p:nvSpPr>
        <p:spPr>
          <a:xfrm>
            <a:off x="9677995" y="5514737"/>
            <a:ext cx="3075503"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Continuous Feedback</a:t>
            </a:r>
            <a:endParaRPr lang="en-US" sz="2200" dirty="0"/>
          </a:p>
        </p:txBody>
      </p:sp>
      <p:sp>
        <p:nvSpPr>
          <p:cNvPr id="11" name="Text 6"/>
          <p:cNvSpPr/>
          <p:nvPr/>
        </p:nvSpPr>
        <p:spPr>
          <a:xfrm>
            <a:off x="9677995" y="6005155"/>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Suggestions incorporated to better meet needs.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534954"/>
            <a:ext cx="8101013"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Increased Worker Motivation</a:t>
            </a:r>
            <a:endParaRPr lang="en-US" sz="4450" dirty="0"/>
          </a:p>
        </p:txBody>
      </p:sp>
      <p:sp>
        <p:nvSpPr>
          <p:cNvPr id="3" name="Text 1"/>
          <p:cNvSpPr/>
          <p:nvPr/>
        </p:nvSpPr>
        <p:spPr>
          <a:xfrm>
            <a:off x="793790" y="2810708"/>
            <a:ext cx="2970371"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Alexandria" pitchFamily="34" charset="0"/>
                <a:ea typeface="Alexandria" pitchFamily="34" charset="-122"/>
                <a:cs typeface="Alexandria" pitchFamily="34" charset="-120"/>
              </a:rPr>
              <a:t>Self-managed Teams</a:t>
            </a:r>
            <a:endParaRPr lang="en-US" sz="2200" dirty="0"/>
          </a:p>
        </p:txBody>
      </p:sp>
      <p:sp>
        <p:nvSpPr>
          <p:cNvPr id="4" name="Text 2"/>
          <p:cNvSpPr/>
          <p:nvPr/>
        </p:nvSpPr>
        <p:spPr>
          <a:xfrm>
            <a:off x="793790" y="3391853"/>
            <a:ext cx="3978116" cy="1451610"/>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Agile teams facilitate their own development activities. This autonomy allows for greater creativity and innovation.</a:t>
            </a:r>
            <a:endParaRPr lang="en-US" sz="1750" dirty="0"/>
          </a:p>
        </p:txBody>
      </p:sp>
      <p:sp>
        <p:nvSpPr>
          <p:cNvPr id="5" name="Text 3"/>
          <p:cNvSpPr/>
          <p:nvPr/>
        </p:nvSpPr>
        <p:spPr>
          <a:xfrm>
            <a:off x="793790" y="5047536"/>
            <a:ext cx="3978116" cy="1088708"/>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While supervisors and leaders still exist, teams have more freedom to determine how work gets done.</a:t>
            </a:r>
            <a:endParaRPr lang="en-US" sz="1750" dirty="0"/>
          </a:p>
        </p:txBody>
      </p:sp>
      <p:sp>
        <p:nvSpPr>
          <p:cNvPr id="6" name="Text 4"/>
          <p:cNvSpPr/>
          <p:nvPr/>
        </p:nvSpPr>
        <p:spPr>
          <a:xfrm>
            <a:off x="5332928" y="2810708"/>
            <a:ext cx="3978116" cy="708660"/>
          </a:xfrm>
          <a:prstGeom prst="rect">
            <a:avLst/>
          </a:prstGeom>
          <a:noFill/>
          <a:ln/>
        </p:spPr>
        <p:txBody>
          <a:bodyPr wrap="square" lIns="0" tIns="0" rIns="0" bIns="0" rtlCol="0" anchor="t"/>
          <a:lstStyle/>
          <a:p>
            <a:pPr marL="0" indent="0" algn="l">
              <a:lnSpc>
                <a:spcPts val="2750"/>
              </a:lnSpc>
              <a:buNone/>
            </a:pPr>
            <a:r>
              <a:rPr lang="en-US" sz="2200" dirty="0">
                <a:solidFill>
                  <a:srgbClr val="1B1B27"/>
                </a:solidFill>
                <a:latin typeface="Alexandria" pitchFamily="34" charset="0"/>
                <a:ea typeface="Alexandria" pitchFamily="34" charset="-122"/>
                <a:cs typeface="Alexandria" pitchFamily="34" charset="-120"/>
              </a:rPr>
              <a:t>Democratic Decision-making</a:t>
            </a:r>
            <a:endParaRPr lang="en-US" sz="2200" dirty="0"/>
          </a:p>
        </p:txBody>
      </p:sp>
      <p:sp>
        <p:nvSpPr>
          <p:cNvPr id="7" name="Text 5"/>
          <p:cNvSpPr/>
          <p:nvPr/>
        </p:nvSpPr>
        <p:spPr>
          <a:xfrm>
            <a:off x="5332928" y="3746183"/>
            <a:ext cx="3978116" cy="1451610"/>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Teams select items to work on from a prioritized backlog. This participation in planning increases buy-in.</a:t>
            </a:r>
            <a:endParaRPr lang="en-US" sz="1750" dirty="0"/>
          </a:p>
        </p:txBody>
      </p:sp>
      <p:sp>
        <p:nvSpPr>
          <p:cNvPr id="8" name="Text 6"/>
          <p:cNvSpPr/>
          <p:nvPr/>
        </p:nvSpPr>
        <p:spPr>
          <a:xfrm>
            <a:off x="5332928" y="5401866"/>
            <a:ext cx="3978116" cy="1088708"/>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Team members feel valued when their input matters to project direction.</a:t>
            </a:r>
            <a:endParaRPr lang="en-US" sz="1750" dirty="0"/>
          </a:p>
        </p:txBody>
      </p:sp>
      <p:pic>
        <p:nvPicPr>
          <p:cNvPr id="9" name="Image 0" descr="preencoded.png"/>
          <p:cNvPicPr>
            <a:picLocks noChangeAspect="1"/>
          </p:cNvPicPr>
          <p:nvPr/>
        </p:nvPicPr>
        <p:blipFill>
          <a:blip r:embed="rId3"/>
          <a:stretch>
            <a:fillRect/>
          </a:stretch>
        </p:blipFill>
        <p:spPr>
          <a:xfrm>
            <a:off x="9872067" y="2839045"/>
            <a:ext cx="3978116" cy="23868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038463"/>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Relevant Metrics</a:t>
            </a:r>
            <a:endParaRPr lang="en-US" sz="4450" dirty="0"/>
          </a:p>
        </p:txBody>
      </p:sp>
      <p:pic>
        <p:nvPicPr>
          <p:cNvPr id="3" name="Image 0" descr="preencoded.png"/>
          <p:cNvPicPr>
            <a:picLocks noChangeAspect="1"/>
          </p:cNvPicPr>
          <p:nvPr/>
        </p:nvPicPr>
        <p:blipFill>
          <a:blip r:embed="rId3"/>
          <a:stretch>
            <a:fillRect/>
          </a:stretch>
        </p:blipFill>
        <p:spPr>
          <a:xfrm>
            <a:off x="793790" y="2200870"/>
            <a:ext cx="13042583" cy="4309586"/>
          </a:xfrm>
          <a:prstGeom prst="rect">
            <a:avLst/>
          </a:prstGeom>
        </p:spPr>
      </p:pic>
      <p:sp>
        <p:nvSpPr>
          <p:cNvPr id="4" name="Shape 1"/>
          <p:cNvSpPr/>
          <p:nvPr/>
        </p:nvSpPr>
        <p:spPr>
          <a:xfrm>
            <a:off x="5778222" y="6510457"/>
            <a:ext cx="226814" cy="226814"/>
          </a:xfrm>
          <a:prstGeom prst="roundRect">
            <a:avLst>
              <a:gd name="adj" fmla="val 8063"/>
            </a:avLst>
          </a:prstGeom>
          <a:solidFill>
            <a:srgbClr val="081A44"/>
          </a:solidFill>
          <a:ln/>
        </p:spPr>
        <p:txBody>
          <a:bodyPr/>
          <a:lstStyle/>
          <a:p>
            <a:endParaRPr lang="en-US"/>
          </a:p>
        </p:txBody>
      </p:sp>
      <p:sp>
        <p:nvSpPr>
          <p:cNvPr id="5" name="Text 2"/>
          <p:cNvSpPr/>
          <p:nvPr/>
        </p:nvSpPr>
        <p:spPr>
          <a:xfrm>
            <a:off x="6065996" y="6510457"/>
            <a:ext cx="1172885" cy="226814"/>
          </a:xfrm>
          <a:prstGeom prst="rect">
            <a:avLst/>
          </a:prstGeom>
          <a:noFill/>
          <a:ln/>
        </p:spPr>
        <p:txBody>
          <a:bodyPr wrap="none" lIns="0" tIns="0" rIns="0" bIns="0" rtlCol="0" anchor="t"/>
          <a:lstStyle/>
          <a:p>
            <a:pPr marL="0" indent="0" algn="l">
              <a:lnSpc>
                <a:spcPts val="1750"/>
              </a:lnSpc>
              <a:buNone/>
            </a:pPr>
            <a:r>
              <a:rPr lang="en-US" sz="1750" dirty="0">
                <a:solidFill>
                  <a:srgbClr val="404155"/>
                </a:solidFill>
                <a:latin typeface="Nobile" pitchFamily="34" charset="0"/>
                <a:ea typeface="Nobile" pitchFamily="34" charset="-122"/>
                <a:cs typeface="Nobile" pitchFamily="34" charset="-120"/>
              </a:rPr>
              <a:t>Traditional</a:t>
            </a:r>
            <a:endParaRPr lang="en-US" sz="1750" dirty="0"/>
          </a:p>
        </p:txBody>
      </p:sp>
      <p:sp>
        <p:nvSpPr>
          <p:cNvPr id="6" name="Shape 3"/>
          <p:cNvSpPr/>
          <p:nvPr/>
        </p:nvSpPr>
        <p:spPr>
          <a:xfrm>
            <a:off x="7391281" y="6510457"/>
            <a:ext cx="226814" cy="226814"/>
          </a:xfrm>
          <a:prstGeom prst="roundRect">
            <a:avLst>
              <a:gd name="adj" fmla="val 8063"/>
            </a:avLst>
          </a:prstGeom>
          <a:solidFill>
            <a:srgbClr val="1646B6"/>
          </a:solidFill>
          <a:ln/>
        </p:spPr>
        <p:txBody>
          <a:bodyPr/>
          <a:lstStyle/>
          <a:p>
            <a:endParaRPr lang="en-US"/>
          </a:p>
        </p:txBody>
      </p:sp>
      <p:sp>
        <p:nvSpPr>
          <p:cNvPr id="7" name="Text 4"/>
          <p:cNvSpPr/>
          <p:nvPr/>
        </p:nvSpPr>
        <p:spPr>
          <a:xfrm>
            <a:off x="7679055" y="6510457"/>
            <a:ext cx="541853" cy="226814"/>
          </a:xfrm>
          <a:prstGeom prst="rect">
            <a:avLst/>
          </a:prstGeom>
          <a:noFill/>
          <a:ln/>
        </p:spPr>
        <p:txBody>
          <a:bodyPr wrap="none" lIns="0" tIns="0" rIns="0" bIns="0" rtlCol="0" anchor="t"/>
          <a:lstStyle/>
          <a:p>
            <a:pPr marL="0" indent="0" algn="l">
              <a:lnSpc>
                <a:spcPts val="1750"/>
              </a:lnSpc>
              <a:buNone/>
            </a:pPr>
            <a:r>
              <a:rPr lang="en-US" sz="1750" dirty="0">
                <a:solidFill>
                  <a:srgbClr val="404155"/>
                </a:solidFill>
                <a:latin typeface="Nobile" pitchFamily="34" charset="0"/>
                <a:ea typeface="Nobile" pitchFamily="34" charset="-122"/>
                <a:cs typeface="Nobile" pitchFamily="34" charset="-120"/>
              </a:rPr>
              <a:t>Agile</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1255" y="755213"/>
            <a:ext cx="7654290" cy="1330166"/>
          </a:xfrm>
          <a:prstGeom prst="rect">
            <a:avLst/>
          </a:prstGeom>
          <a:noFill/>
          <a:ln/>
        </p:spPr>
        <p:txBody>
          <a:bodyPr wrap="square" lIns="0" tIns="0" rIns="0" bIns="0" rtlCol="0" anchor="t"/>
          <a:lstStyle/>
          <a:p>
            <a:pPr marL="0" indent="0" algn="l">
              <a:lnSpc>
                <a:spcPts val="5200"/>
              </a:lnSpc>
              <a:buNone/>
            </a:pPr>
            <a:r>
              <a:rPr lang="en-US" sz="4150" dirty="0">
                <a:solidFill>
                  <a:srgbClr val="1B1B27"/>
                </a:solidFill>
                <a:latin typeface="Alexandria" pitchFamily="34" charset="0"/>
                <a:ea typeface="Alexandria" pitchFamily="34" charset="-122"/>
                <a:cs typeface="Alexandria" pitchFamily="34" charset="-120"/>
              </a:rPr>
              <a:t>Greater Control and Cost Reduction</a:t>
            </a:r>
            <a:endParaRPr lang="en-US" sz="4150" dirty="0"/>
          </a:p>
        </p:txBody>
      </p:sp>
      <p:sp>
        <p:nvSpPr>
          <p:cNvPr id="4" name="Text 1"/>
          <p:cNvSpPr/>
          <p:nvPr/>
        </p:nvSpPr>
        <p:spPr>
          <a:xfrm>
            <a:off x="6231255" y="2510909"/>
            <a:ext cx="3667482" cy="702350"/>
          </a:xfrm>
          <a:prstGeom prst="rect">
            <a:avLst/>
          </a:prstGeom>
          <a:noFill/>
          <a:ln/>
        </p:spPr>
        <p:txBody>
          <a:bodyPr wrap="none" lIns="0" tIns="0" rIns="0" bIns="0" rtlCol="0" anchor="t"/>
          <a:lstStyle/>
          <a:p>
            <a:pPr marL="0" indent="0" algn="ctr">
              <a:lnSpc>
                <a:spcPts val="5500"/>
              </a:lnSpc>
              <a:buNone/>
            </a:pPr>
            <a:r>
              <a:rPr lang="en-US" sz="5500" dirty="0">
                <a:solidFill>
                  <a:srgbClr val="404155"/>
                </a:solidFill>
                <a:latin typeface="Alexandria" pitchFamily="34" charset="0"/>
                <a:ea typeface="Alexandria" pitchFamily="34" charset="-122"/>
                <a:cs typeface="Alexandria" pitchFamily="34" charset="-120"/>
              </a:rPr>
              <a:t>100%</a:t>
            </a:r>
            <a:endParaRPr lang="en-US" sz="5500" dirty="0"/>
          </a:p>
        </p:txBody>
      </p:sp>
      <p:sp>
        <p:nvSpPr>
          <p:cNvPr id="5" name="Text 2"/>
          <p:cNvSpPr/>
          <p:nvPr/>
        </p:nvSpPr>
        <p:spPr>
          <a:xfrm>
            <a:off x="6734770" y="3479125"/>
            <a:ext cx="2660333" cy="332423"/>
          </a:xfrm>
          <a:prstGeom prst="rect">
            <a:avLst/>
          </a:prstGeom>
          <a:noFill/>
          <a:ln/>
        </p:spPr>
        <p:txBody>
          <a:bodyPr wrap="none" lIns="0" tIns="0" rIns="0" bIns="0" rtlCol="0" anchor="t"/>
          <a:lstStyle/>
          <a:p>
            <a:pPr marL="0" indent="0" algn="ctr">
              <a:lnSpc>
                <a:spcPts val="2600"/>
              </a:lnSpc>
              <a:buNone/>
            </a:pPr>
            <a:r>
              <a:rPr lang="en-US" sz="2050" dirty="0">
                <a:solidFill>
                  <a:srgbClr val="404155"/>
                </a:solidFill>
                <a:latin typeface="Alexandria" pitchFamily="34" charset="0"/>
                <a:ea typeface="Alexandria" pitchFamily="34" charset="-122"/>
                <a:cs typeface="Alexandria" pitchFamily="34" charset="-120"/>
              </a:rPr>
              <a:t>Iterative Delivery</a:t>
            </a:r>
            <a:endParaRPr lang="en-US" sz="2050" dirty="0"/>
          </a:p>
        </p:txBody>
      </p:sp>
      <p:sp>
        <p:nvSpPr>
          <p:cNvPr id="6" name="Text 3"/>
          <p:cNvSpPr/>
          <p:nvPr/>
        </p:nvSpPr>
        <p:spPr>
          <a:xfrm>
            <a:off x="6231255" y="3939183"/>
            <a:ext cx="3667482" cy="681038"/>
          </a:xfrm>
          <a:prstGeom prst="rect">
            <a:avLst/>
          </a:prstGeom>
          <a:noFill/>
          <a:ln/>
        </p:spPr>
        <p:txBody>
          <a:bodyPr wrap="square" lIns="0" tIns="0" rIns="0" bIns="0" rtlCol="0" anchor="t"/>
          <a:lstStyle/>
          <a:p>
            <a:pPr marL="0" indent="0" algn="ctr">
              <a:lnSpc>
                <a:spcPts val="2650"/>
              </a:lnSpc>
              <a:buNone/>
            </a:pPr>
            <a:r>
              <a:rPr lang="en-US" sz="1650" dirty="0">
                <a:solidFill>
                  <a:srgbClr val="404155"/>
                </a:solidFill>
                <a:latin typeface="Nobile" pitchFamily="34" charset="0"/>
                <a:ea typeface="Nobile" pitchFamily="34" charset="-122"/>
                <a:cs typeface="Nobile" pitchFamily="34" charset="-120"/>
              </a:rPr>
              <a:t>Working code delivered in stages, providing value incrementally.</a:t>
            </a:r>
            <a:endParaRPr lang="en-US" sz="1650" dirty="0"/>
          </a:p>
        </p:txBody>
      </p:sp>
      <p:sp>
        <p:nvSpPr>
          <p:cNvPr id="7" name="Text 4"/>
          <p:cNvSpPr/>
          <p:nvPr/>
        </p:nvSpPr>
        <p:spPr>
          <a:xfrm>
            <a:off x="10217944" y="2510909"/>
            <a:ext cx="3667601" cy="702350"/>
          </a:xfrm>
          <a:prstGeom prst="rect">
            <a:avLst/>
          </a:prstGeom>
          <a:noFill/>
          <a:ln/>
        </p:spPr>
        <p:txBody>
          <a:bodyPr wrap="none" lIns="0" tIns="0" rIns="0" bIns="0" rtlCol="0" anchor="t"/>
          <a:lstStyle/>
          <a:p>
            <a:pPr marL="0" indent="0" algn="ctr">
              <a:lnSpc>
                <a:spcPts val="5500"/>
              </a:lnSpc>
              <a:buNone/>
            </a:pPr>
            <a:r>
              <a:rPr lang="en-US" sz="5500" dirty="0">
                <a:solidFill>
                  <a:srgbClr val="404155"/>
                </a:solidFill>
                <a:latin typeface="Alexandria" pitchFamily="34" charset="0"/>
                <a:ea typeface="Alexandria" pitchFamily="34" charset="-122"/>
                <a:cs typeface="Alexandria" pitchFamily="34" charset="-120"/>
              </a:rPr>
              <a:t>0%</a:t>
            </a:r>
            <a:endParaRPr lang="en-US" sz="5500" dirty="0"/>
          </a:p>
        </p:txBody>
      </p:sp>
      <p:sp>
        <p:nvSpPr>
          <p:cNvPr id="8" name="Text 5"/>
          <p:cNvSpPr/>
          <p:nvPr/>
        </p:nvSpPr>
        <p:spPr>
          <a:xfrm>
            <a:off x="10603587" y="3479125"/>
            <a:ext cx="2896314" cy="332423"/>
          </a:xfrm>
          <a:prstGeom prst="rect">
            <a:avLst/>
          </a:prstGeom>
          <a:noFill/>
          <a:ln/>
        </p:spPr>
        <p:txBody>
          <a:bodyPr wrap="none" lIns="0" tIns="0" rIns="0" bIns="0" rtlCol="0" anchor="t"/>
          <a:lstStyle/>
          <a:p>
            <a:pPr marL="0" indent="0" algn="ctr">
              <a:lnSpc>
                <a:spcPts val="2600"/>
              </a:lnSpc>
              <a:buNone/>
            </a:pPr>
            <a:r>
              <a:rPr lang="en-US" sz="2050" dirty="0">
                <a:solidFill>
                  <a:srgbClr val="404155"/>
                </a:solidFill>
                <a:latin typeface="Alexandria" pitchFamily="34" charset="0"/>
                <a:ea typeface="Alexandria" pitchFamily="34" charset="-122"/>
                <a:cs typeface="Alexandria" pitchFamily="34" charset="-120"/>
              </a:rPr>
              <a:t>Complete Failure Risk</a:t>
            </a:r>
            <a:endParaRPr lang="en-US" sz="2050" dirty="0"/>
          </a:p>
        </p:txBody>
      </p:sp>
      <p:sp>
        <p:nvSpPr>
          <p:cNvPr id="9" name="Text 6"/>
          <p:cNvSpPr/>
          <p:nvPr/>
        </p:nvSpPr>
        <p:spPr>
          <a:xfrm>
            <a:off x="10217944" y="3939183"/>
            <a:ext cx="3667601" cy="681038"/>
          </a:xfrm>
          <a:prstGeom prst="rect">
            <a:avLst/>
          </a:prstGeom>
          <a:noFill/>
          <a:ln/>
        </p:spPr>
        <p:txBody>
          <a:bodyPr wrap="square" lIns="0" tIns="0" rIns="0" bIns="0" rtlCol="0" anchor="t"/>
          <a:lstStyle/>
          <a:p>
            <a:pPr marL="0" indent="0" algn="ctr">
              <a:lnSpc>
                <a:spcPts val="2650"/>
              </a:lnSpc>
              <a:buNone/>
            </a:pPr>
            <a:r>
              <a:rPr lang="en-US" sz="1650" dirty="0">
                <a:solidFill>
                  <a:srgbClr val="404155"/>
                </a:solidFill>
                <a:latin typeface="Nobile" pitchFamily="34" charset="0"/>
                <a:ea typeface="Nobile" pitchFamily="34" charset="-122"/>
                <a:cs typeface="Nobile" pitchFamily="34" charset="-120"/>
              </a:rPr>
              <a:t>Real-time fixes eliminate the cost of total project failure.</a:t>
            </a:r>
            <a:endParaRPr lang="en-US" sz="1650" dirty="0"/>
          </a:p>
        </p:txBody>
      </p:sp>
      <p:sp>
        <p:nvSpPr>
          <p:cNvPr id="10" name="Text 7"/>
          <p:cNvSpPr/>
          <p:nvPr/>
        </p:nvSpPr>
        <p:spPr>
          <a:xfrm>
            <a:off x="8224599" y="5364956"/>
            <a:ext cx="3667482" cy="702350"/>
          </a:xfrm>
          <a:prstGeom prst="rect">
            <a:avLst/>
          </a:prstGeom>
          <a:noFill/>
          <a:ln/>
        </p:spPr>
        <p:txBody>
          <a:bodyPr wrap="none" lIns="0" tIns="0" rIns="0" bIns="0" rtlCol="0" anchor="t"/>
          <a:lstStyle/>
          <a:p>
            <a:pPr marL="0" indent="0" algn="ctr">
              <a:lnSpc>
                <a:spcPts val="5500"/>
              </a:lnSpc>
              <a:buNone/>
            </a:pPr>
            <a:r>
              <a:rPr lang="en-US" sz="5500" dirty="0">
                <a:solidFill>
                  <a:srgbClr val="404155"/>
                </a:solidFill>
                <a:latin typeface="Alexandria" pitchFamily="34" charset="0"/>
                <a:ea typeface="Alexandria" pitchFamily="34" charset="-122"/>
                <a:cs typeface="Alexandria" pitchFamily="34" charset="-120"/>
              </a:rPr>
              <a:t>40%</a:t>
            </a:r>
            <a:endParaRPr lang="en-US" sz="5500" dirty="0"/>
          </a:p>
        </p:txBody>
      </p:sp>
      <p:sp>
        <p:nvSpPr>
          <p:cNvPr id="11" name="Text 8"/>
          <p:cNvSpPr/>
          <p:nvPr/>
        </p:nvSpPr>
        <p:spPr>
          <a:xfrm>
            <a:off x="8728115" y="6333173"/>
            <a:ext cx="2660333" cy="332423"/>
          </a:xfrm>
          <a:prstGeom prst="rect">
            <a:avLst/>
          </a:prstGeom>
          <a:noFill/>
          <a:ln/>
        </p:spPr>
        <p:txBody>
          <a:bodyPr wrap="none" lIns="0" tIns="0" rIns="0" bIns="0" rtlCol="0" anchor="t"/>
          <a:lstStyle/>
          <a:p>
            <a:pPr marL="0" indent="0" algn="ctr">
              <a:lnSpc>
                <a:spcPts val="2600"/>
              </a:lnSpc>
              <a:buNone/>
            </a:pPr>
            <a:r>
              <a:rPr lang="en-US" sz="2050" dirty="0">
                <a:solidFill>
                  <a:srgbClr val="404155"/>
                </a:solidFill>
                <a:latin typeface="Alexandria" pitchFamily="34" charset="0"/>
                <a:ea typeface="Alexandria" pitchFamily="34" charset="-122"/>
                <a:cs typeface="Alexandria" pitchFamily="34" charset="-120"/>
              </a:rPr>
              <a:t>Rework Reduction</a:t>
            </a:r>
            <a:endParaRPr lang="en-US" sz="2050" dirty="0"/>
          </a:p>
        </p:txBody>
      </p:sp>
      <p:sp>
        <p:nvSpPr>
          <p:cNvPr id="12" name="Text 9"/>
          <p:cNvSpPr/>
          <p:nvPr/>
        </p:nvSpPr>
        <p:spPr>
          <a:xfrm>
            <a:off x="8224599" y="6793230"/>
            <a:ext cx="3667482" cy="681038"/>
          </a:xfrm>
          <a:prstGeom prst="rect">
            <a:avLst/>
          </a:prstGeom>
          <a:noFill/>
          <a:ln/>
        </p:spPr>
        <p:txBody>
          <a:bodyPr wrap="square" lIns="0" tIns="0" rIns="0" bIns="0" rtlCol="0" anchor="t"/>
          <a:lstStyle/>
          <a:p>
            <a:pPr marL="0" indent="0" algn="ctr">
              <a:lnSpc>
                <a:spcPts val="2650"/>
              </a:lnSpc>
              <a:buNone/>
            </a:pPr>
            <a:r>
              <a:rPr lang="en-US" sz="1650" dirty="0">
                <a:solidFill>
                  <a:srgbClr val="404155"/>
                </a:solidFill>
                <a:latin typeface="Nobile" pitchFamily="34" charset="0"/>
                <a:ea typeface="Nobile" pitchFamily="34" charset="-122"/>
                <a:cs typeface="Nobile" pitchFamily="34" charset="-120"/>
              </a:rPr>
              <a:t>Functionality agreed upon during development, reducing changes.</a:t>
            </a:r>
            <a:endParaRPr lang="en-US" sz="16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1624"/>
          </a:xfrm>
          <a:prstGeom prst="rect">
            <a:avLst/>
          </a:prstGeom>
        </p:spPr>
      </p:pic>
      <p:sp>
        <p:nvSpPr>
          <p:cNvPr id="3" name="Text 0"/>
          <p:cNvSpPr/>
          <p:nvPr/>
        </p:nvSpPr>
        <p:spPr>
          <a:xfrm>
            <a:off x="6258044" y="606266"/>
            <a:ext cx="7600712" cy="1378029"/>
          </a:xfrm>
          <a:prstGeom prst="rect">
            <a:avLst/>
          </a:prstGeom>
          <a:noFill/>
          <a:ln/>
        </p:spPr>
        <p:txBody>
          <a:bodyPr wrap="square" lIns="0" tIns="0" rIns="0" bIns="0" rtlCol="0" anchor="t"/>
          <a:lstStyle/>
          <a:p>
            <a:pPr marL="0" indent="0" algn="l">
              <a:lnSpc>
                <a:spcPts val="5400"/>
              </a:lnSpc>
              <a:buNone/>
            </a:pPr>
            <a:r>
              <a:rPr lang="en-US" sz="4300" dirty="0">
                <a:solidFill>
                  <a:srgbClr val="1B1B27"/>
                </a:solidFill>
                <a:latin typeface="Alexandria" pitchFamily="34" charset="0"/>
                <a:ea typeface="Alexandria" pitchFamily="34" charset="-122"/>
                <a:cs typeface="Alexandria" pitchFamily="34" charset="-120"/>
              </a:rPr>
              <a:t>Collaborative Work Environment</a:t>
            </a:r>
            <a:endParaRPr lang="en-US" sz="4300" dirty="0"/>
          </a:p>
        </p:txBody>
      </p:sp>
      <p:sp>
        <p:nvSpPr>
          <p:cNvPr id="4" name="Shape 1"/>
          <p:cNvSpPr/>
          <p:nvPr/>
        </p:nvSpPr>
        <p:spPr>
          <a:xfrm>
            <a:off x="6258044" y="2314932"/>
            <a:ext cx="165259" cy="1667351"/>
          </a:xfrm>
          <a:prstGeom prst="roundRect">
            <a:avLst>
              <a:gd name="adj" fmla="val 56039"/>
            </a:avLst>
          </a:prstGeom>
          <a:solidFill>
            <a:srgbClr val="D2DDF9"/>
          </a:solidFill>
          <a:ln w="7620">
            <a:solidFill>
              <a:srgbClr val="B8C3DF"/>
            </a:solidFill>
            <a:prstDash val="solid"/>
          </a:ln>
        </p:spPr>
        <p:txBody>
          <a:bodyPr/>
          <a:lstStyle/>
          <a:p>
            <a:endParaRPr lang="en-US"/>
          </a:p>
        </p:txBody>
      </p:sp>
      <p:sp>
        <p:nvSpPr>
          <p:cNvPr id="5" name="Text 2"/>
          <p:cNvSpPr/>
          <p:nvPr/>
        </p:nvSpPr>
        <p:spPr>
          <a:xfrm>
            <a:off x="6753939" y="2314932"/>
            <a:ext cx="2756178" cy="344448"/>
          </a:xfrm>
          <a:prstGeom prst="rect">
            <a:avLst/>
          </a:prstGeom>
          <a:noFill/>
          <a:ln/>
        </p:spPr>
        <p:txBody>
          <a:bodyPr wrap="none" lIns="0" tIns="0" rIns="0" bIns="0" rtlCol="0" anchor="t"/>
          <a:lstStyle/>
          <a:p>
            <a:pPr marL="0" indent="0" algn="l">
              <a:lnSpc>
                <a:spcPts val="2700"/>
              </a:lnSpc>
              <a:buNone/>
            </a:pPr>
            <a:r>
              <a:rPr lang="en-US" sz="2150" dirty="0">
                <a:solidFill>
                  <a:srgbClr val="404155"/>
                </a:solidFill>
                <a:latin typeface="Alexandria" pitchFamily="34" charset="0"/>
                <a:ea typeface="Alexandria" pitchFamily="34" charset="-122"/>
                <a:cs typeface="Alexandria" pitchFamily="34" charset="-120"/>
              </a:rPr>
              <a:t>Daily Meetings</a:t>
            </a:r>
            <a:endParaRPr lang="en-US" sz="2150" dirty="0"/>
          </a:p>
        </p:txBody>
      </p:sp>
      <p:sp>
        <p:nvSpPr>
          <p:cNvPr id="6" name="Text 3"/>
          <p:cNvSpPr/>
          <p:nvPr/>
        </p:nvSpPr>
        <p:spPr>
          <a:xfrm>
            <a:off x="6753939" y="2791658"/>
            <a:ext cx="7104817" cy="705564"/>
          </a:xfrm>
          <a:prstGeom prst="rect">
            <a:avLst/>
          </a:prstGeom>
          <a:noFill/>
          <a:ln/>
        </p:spPr>
        <p:txBody>
          <a:bodyPr wrap="square" lIns="0" tIns="0" rIns="0" bIns="0" rtlCol="0" anchor="t"/>
          <a:lstStyle/>
          <a:p>
            <a:pPr marL="0" indent="0" algn="l">
              <a:lnSpc>
                <a:spcPts val="2750"/>
              </a:lnSpc>
              <a:buNone/>
            </a:pPr>
            <a:r>
              <a:rPr lang="en-US" sz="1700" dirty="0">
                <a:solidFill>
                  <a:srgbClr val="404155"/>
                </a:solidFill>
                <a:latin typeface="Nobile" pitchFamily="34" charset="0"/>
                <a:ea typeface="Nobile" pitchFamily="34" charset="-122"/>
                <a:cs typeface="Nobile" pitchFamily="34" charset="-120"/>
              </a:rPr>
              <a:t>Teams discuss yesterday's accomplishments, today's plans, and any obstacles.</a:t>
            </a:r>
            <a:endParaRPr lang="en-US" sz="1700" dirty="0"/>
          </a:p>
        </p:txBody>
      </p:sp>
      <p:sp>
        <p:nvSpPr>
          <p:cNvPr id="7" name="Text 4"/>
          <p:cNvSpPr/>
          <p:nvPr/>
        </p:nvSpPr>
        <p:spPr>
          <a:xfrm>
            <a:off x="6753939" y="3629501"/>
            <a:ext cx="7104817" cy="352782"/>
          </a:xfrm>
          <a:prstGeom prst="rect">
            <a:avLst/>
          </a:prstGeom>
          <a:noFill/>
          <a:ln/>
        </p:spPr>
        <p:txBody>
          <a:bodyPr wrap="none" lIns="0" tIns="0" rIns="0" bIns="0" rtlCol="0" anchor="t"/>
          <a:lstStyle/>
          <a:p>
            <a:pPr marL="0" indent="0" algn="l">
              <a:lnSpc>
                <a:spcPts val="2750"/>
              </a:lnSpc>
              <a:buNone/>
            </a:pPr>
            <a:r>
              <a:rPr lang="en-US" sz="1700" dirty="0">
                <a:solidFill>
                  <a:srgbClr val="404155"/>
                </a:solidFill>
                <a:latin typeface="Nobile" pitchFamily="34" charset="0"/>
                <a:ea typeface="Nobile" pitchFamily="34" charset="-122"/>
                <a:cs typeface="Nobile" pitchFamily="34" charset="-120"/>
              </a:rPr>
              <a:t>Brief stand-ups keep everyone aligned and informed.</a:t>
            </a:r>
            <a:endParaRPr lang="en-US" sz="1700" dirty="0"/>
          </a:p>
        </p:txBody>
      </p:sp>
      <p:sp>
        <p:nvSpPr>
          <p:cNvPr id="8" name="Shape 5"/>
          <p:cNvSpPr/>
          <p:nvPr/>
        </p:nvSpPr>
        <p:spPr>
          <a:xfrm>
            <a:off x="6588681" y="4202668"/>
            <a:ext cx="165259" cy="1314569"/>
          </a:xfrm>
          <a:prstGeom prst="roundRect">
            <a:avLst>
              <a:gd name="adj" fmla="val 56039"/>
            </a:avLst>
          </a:prstGeom>
          <a:solidFill>
            <a:srgbClr val="D2DDF9"/>
          </a:solidFill>
          <a:ln w="7620">
            <a:solidFill>
              <a:srgbClr val="B8C3DF"/>
            </a:solidFill>
            <a:prstDash val="solid"/>
          </a:ln>
        </p:spPr>
        <p:txBody>
          <a:bodyPr/>
          <a:lstStyle/>
          <a:p>
            <a:endParaRPr lang="en-US"/>
          </a:p>
        </p:txBody>
      </p:sp>
      <p:sp>
        <p:nvSpPr>
          <p:cNvPr id="9" name="Text 6"/>
          <p:cNvSpPr/>
          <p:nvPr/>
        </p:nvSpPr>
        <p:spPr>
          <a:xfrm>
            <a:off x="7084576" y="4202668"/>
            <a:ext cx="3179207" cy="344448"/>
          </a:xfrm>
          <a:prstGeom prst="rect">
            <a:avLst/>
          </a:prstGeom>
          <a:noFill/>
          <a:ln/>
        </p:spPr>
        <p:txBody>
          <a:bodyPr wrap="none" lIns="0" tIns="0" rIns="0" bIns="0" rtlCol="0" anchor="t"/>
          <a:lstStyle/>
          <a:p>
            <a:pPr marL="0" indent="0" algn="l">
              <a:lnSpc>
                <a:spcPts val="2700"/>
              </a:lnSpc>
              <a:buNone/>
            </a:pPr>
            <a:r>
              <a:rPr lang="en-US" sz="2150" dirty="0">
                <a:solidFill>
                  <a:srgbClr val="404155"/>
                </a:solidFill>
                <a:latin typeface="Alexandria" pitchFamily="34" charset="0"/>
                <a:ea typeface="Alexandria" pitchFamily="34" charset="-122"/>
                <a:cs typeface="Alexandria" pitchFamily="34" charset="-120"/>
              </a:rPr>
              <a:t>Group Problem-solving</a:t>
            </a:r>
            <a:endParaRPr lang="en-US" sz="2150" dirty="0"/>
          </a:p>
        </p:txBody>
      </p:sp>
      <p:sp>
        <p:nvSpPr>
          <p:cNvPr id="10" name="Text 7"/>
          <p:cNvSpPr/>
          <p:nvPr/>
        </p:nvSpPr>
        <p:spPr>
          <a:xfrm>
            <a:off x="7084576" y="4679394"/>
            <a:ext cx="6774180" cy="352782"/>
          </a:xfrm>
          <a:prstGeom prst="rect">
            <a:avLst/>
          </a:prstGeom>
          <a:noFill/>
          <a:ln/>
        </p:spPr>
        <p:txBody>
          <a:bodyPr wrap="none" lIns="0" tIns="0" rIns="0" bIns="0" rtlCol="0" anchor="t"/>
          <a:lstStyle/>
          <a:p>
            <a:pPr marL="0" indent="0" algn="l">
              <a:lnSpc>
                <a:spcPts val="2750"/>
              </a:lnSpc>
              <a:buNone/>
            </a:pPr>
            <a:r>
              <a:rPr lang="en-US" sz="1700" dirty="0">
                <a:solidFill>
                  <a:srgbClr val="404155"/>
                </a:solidFill>
                <a:latin typeface="Nobile" pitchFamily="34" charset="0"/>
                <a:ea typeface="Nobile" pitchFamily="34" charset="-122"/>
                <a:cs typeface="Nobile" pitchFamily="34" charset="-120"/>
              </a:rPr>
              <a:t>Issues are discussed openly within the team.</a:t>
            </a:r>
            <a:endParaRPr lang="en-US" sz="1700" dirty="0"/>
          </a:p>
        </p:txBody>
      </p:sp>
      <p:sp>
        <p:nvSpPr>
          <p:cNvPr id="11" name="Text 8"/>
          <p:cNvSpPr/>
          <p:nvPr/>
        </p:nvSpPr>
        <p:spPr>
          <a:xfrm>
            <a:off x="7084576" y="5164455"/>
            <a:ext cx="6774180" cy="352782"/>
          </a:xfrm>
          <a:prstGeom prst="rect">
            <a:avLst/>
          </a:prstGeom>
          <a:noFill/>
          <a:ln/>
        </p:spPr>
        <p:txBody>
          <a:bodyPr wrap="none" lIns="0" tIns="0" rIns="0" bIns="0" rtlCol="0" anchor="t"/>
          <a:lstStyle/>
          <a:p>
            <a:pPr marL="0" indent="0" algn="l">
              <a:lnSpc>
                <a:spcPts val="2750"/>
              </a:lnSpc>
              <a:buNone/>
            </a:pPr>
            <a:r>
              <a:rPr lang="en-US" sz="1700" dirty="0">
                <a:solidFill>
                  <a:srgbClr val="404155"/>
                </a:solidFill>
                <a:latin typeface="Nobile" pitchFamily="34" charset="0"/>
                <a:ea typeface="Nobile" pitchFamily="34" charset="-122"/>
                <a:cs typeface="Nobile" pitchFamily="34" charset="-120"/>
              </a:rPr>
              <a:t>Multiple perspectives lead to workable solutions faster.</a:t>
            </a:r>
            <a:endParaRPr lang="en-US" sz="1700" dirty="0"/>
          </a:p>
        </p:txBody>
      </p:sp>
      <p:sp>
        <p:nvSpPr>
          <p:cNvPr id="12" name="Shape 9"/>
          <p:cNvSpPr/>
          <p:nvPr/>
        </p:nvSpPr>
        <p:spPr>
          <a:xfrm>
            <a:off x="6919436" y="5737622"/>
            <a:ext cx="165259" cy="1667351"/>
          </a:xfrm>
          <a:prstGeom prst="roundRect">
            <a:avLst>
              <a:gd name="adj" fmla="val 56039"/>
            </a:avLst>
          </a:prstGeom>
          <a:solidFill>
            <a:srgbClr val="D2DDF9"/>
          </a:solidFill>
          <a:ln w="7620">
            <a:solidFill>
              <a:srgbClr val="B8C3DF"/>
            </a:solidFill>
            <a:prstDash val="solid"/>
          </a:ln>
        </p:spPr>
        <p:txBody>
          <a:bodyPr/>
          <a:lstStyle/>
          <a:p>
            <a:endParaRPr lang="en-US"/>
          </a:p>
        </p:txBody>
      </p:sp>
      <p:sp>
        <p:nvSpPr>
          <p:cNvPr id="13" name="Text 10"/>
          <p:cNvSpPr/>
          <p:nvPr/>
        </p:nvSpPr>
        <p:spPr>
          <a:xfrm>
            <a:off x="7415332" y="5737622"/>
            <a:ext cx="4037648" cy="344448"/>
          </a:xfrm>
          <a:prstGeom prst="rect">
            <a:avLst/>
          </a:prstGeom>
          <a:noFill/>
          <a:ln/>
        </p:spPr>
        <p:txBody>
          <a:bodyPr wrap="none" lIns="0" tIns="0" rIns="0" bIns="0" rtlCol="0" anchor="t"/>
          <a:lstStyle/>
          <a:p>
            <a:pPr marL="0" indent="0" algn="l">
              <a:lnSpc>
                <a:spcPts val="2700"/>
              </a:lnSpc>
              <a:buNone/>
            </a:pPr>
            <a:r>
              <a:rPr lang="en-US" sz="2150" dirty="0">
                <a:solidFill>
                  <a:srgbClr val="404155"/>
                </a:solidFill>
                <a:latin typeface="Alexandria" pitchFamily="34" charset="0"/>
                <a:ea typeface="Alexandria" pitchFamily="34" charset="-122"/>
                <a:cs typeface="Alexandria" pitchFamily="34" charset="-120"/>
              </a:rPr>
              <a:t>Joint Planning and Execution</a:t>
            </a:r>
            <a:endParaRPr lang="en-US" sz="2150" dirty="0"/>
          </a:p>
        </p:txBody>
      </p:sp>
      <p:sp>
        <p:nvSpPr>
          <p:cNvPr id="14" name="Text 11"/>
          <p:cNvSpPr/>
          <p:nvPr/>
        </p:nvSpPr>
        <p:spPr>
          <a:xfrm>
            <a:off x="7415332" y="6214348"/>
            <a:ext cx="6443424" cy="352782"/>
          </a:xfrm>
          <a:prstGeom prst="rect">
            <a:avLst/>
          </a:prstGeom>
          <a:noFill/>
          <a:ln/>
        </p:spPr>
        <p:txBody>
          <a:bodyPr wrap="none" lIns="0" tIns="0" rIns="0" bIns="0" rtlCol="0" anchor="t"/>
          <a:lstStyle/>
          <a:p>
            <a:pPr marL="0" indent="0" algn="l">
              <a:lnSpc>
                <a:spcPts val="2750"/>
              </a:lnSpc>
              <a:buNone/>
            </a:pPr>
            <a:r>
              <a:rPr lang="en-US" sz="1700" dirty="0">
                <a:solidFill>
                  <a:srgbClr val="404155"/>
                </a:solidFill>
                <a:latin typeface="Nobile" pitchFamily="34" charset="0"/>
                <a:ea typeface="Nobile" pitchFamily="34" charset="-122"/>
                <a:cs typeface="Nobile" pitchFamily="34" charset="-120"/>
              </a:rPr>
              <a:t>Every action is planned and carried out collectively.</a:t>
            </a:r>
            <a:endParaRPr lang="en-US" sz="1700" dirty="0"/>
          </a:p>
        </p:txBody>
      </p:sp>
      <p:sp>
        <p:nvSpPr>
          <p:cNvPr id="15" name="Text 12"/>
          <p:cNvSpPr/>
          <p:nvPr/>
        </p:nvSpPr>
        <p:spPr>
          <a:xfrm>
            <a:off x="7415332" y="6699409"/>
            <a:ext cx="6443424" cy="705564"/>
          </a:xfrm>
          <a:prstGeom prst="rect">
            <a:avLst/>
          </a:prstGeom>
          <a:noFill/>
          <a:ln/>
        </p:spPr>
        <p:txBody>
          <a:bodyPr wrap="square" lIns="0" tIns="0" rIns="0" bIns="0" rtlCol="0" anchor="t"/>
          <a:lstStyle/>
          <a:p>
            <a:pPr marL="0" indent="0" algn="l">
              <a:lnSpc>
                <a:spcPts val="2750"/>
              </a:lnSpc>
              <a:buNone/>
            </a:pPr>
            <a:r>
              <a:rPr lang="en-US" sz="1700" dirty="0">
                <a:solidFill>
                  <a:srgbClr val="404155"/>
                </a:solidFill>
                <a:latin typeface="Nobile" pitchFamily="34" charset="0"/>
                <a:ea typeface="Nobile" pitchFamily="34" charset="-122"/>
                <a:cs typeface="Nobile" pitchFamily="34" charset="-120"/>
              </a:rPr>
              <a:t>Shared responsibility creates stronger commitment to outcomes.</a:t>
            </a:r>
            <a:endParaRPr lang="en-US" sz="17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357908"/>
            <a:ext cx="8751332"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Unlocking Agile's Full Potential</a:t>
            </a:r>
            <a:endParaRPr lang="en-US" sz="4450" dirty="0"/>
          </a:p>
        </p:txBody>
      </p:sp>
      <p:pic>
        <p:nvPicPr>
          <p:cNvPr id="3" name="Image 0" descr="preencoded.png"/>
          <p:cNvPicPr>
            <a:picLocks noChangeAspect="1"/>
          </p:cNvPicPr>
          <p:nvPr/>
        </p:nvPicPr>
        <p:blipFill>
          <a:blip r:embed="rId3"/>
          <a:stretch>
            <a:fillRect/>
          </a:stretch>
        </p:blipFill>
        <p:spPr>
          <a:xfrm>
            <a:off x="801410" y="2666286"/>
            <a:ext cx="2460308" cy="2460308"/>
          </a:xfrm>
          <a:prstGeom prst="rect">
            <a:avLst/>
          </a:prstGeom>
        </p:spPr>
      </p:pic>
      <p:pic>
        <p:nvPicPr>
          <p:cNvPr id="4" name="Image 1" descr="preencoded.png"/>
          <p:cNvPicPr>
            <a:picLocks noChangeAspect="1"/>
          </p:cNvPicPr>
          <p:nvPr/>
        </p:nvPicPr>
        <p:blipFill>
          <a:blip r:embed="rId4"/>
          <a:stretch>
            <a:fillRect/>
          </a:stretch>
        </p:blipFill>
        <p:spPr>
          <a:xfrm>
            <a:off x="3443168" y="2666286"/>
            <a:ext cx="2460308" cy="2460308"/>
          </a:xfrm>
          <a:prstGeom prst="rect">
            <a:avLst/>
          </a:prstGeom>
        </p:spPr>
      </p:pic>
      <p:pic>
        <p:nvPicPr>
          <p:cNvPr id="5" name="Image 2" descr="preencoded.png"/>
          <p:cNvPicPr>
            <a:picLocks noChangeAspect="1"/>
          </p:cNvPicPr>
          <p:nvPr/>
        </p:nvPicPr>
        <p:blipFill>
          <a:blip r:embed="rId5"/>
          <a:stretch>
            <a:fillRect/>
          </a:stretch>
        </p:blipFill>
        <p:spPr>
          <a:xfrm>
            <a:off x="6084927" y="2666286"/>
            <a:ext cx="2460427" cy="2460427"/>
          </a:xfrm>
          <a:prstGeom prst="rect">
            <a:avLst/>
          </a:prstGeom>
        </p:spPr>
      </p:pic>
      <p:pic>
        <p:nvPicPr>
          <p:cNvPr id="6" name="Image 3" descr="preencoded.png"/>
          <p:cNvPicPr>
            <a:picLocks noChangeAspect="1"/>
          </p:cNvPicPr>
          <p:nvPr/>
        </p:nvPicPr>
        <p:blipFill>
          <a:blip r:embed="rId6"/>
          <a:stretch>
            <a:fillRect/>
          </a:stretch>
        </p:blipFill>
        <p:spPr>
          <a:xfrm>
            <a:off x="8726805" y="2666286"/>
            <a:ext cx="2460308" cy="2460308"/>
          </a:xfrm>
          <a:prstGeom prst="rect">
            <a:avLst/>
          </a:prstGeom>
        </p:spPr>
      </p:pic>
      <p:pic>
        <p:nvPicPr>
          <p:cNvPr id="7" name="Image 4" descr="preencoded.png"/>
          <p:cNvPicPr>
            <a:picLocks noChangeAspect="1"/>
          </p:cNvPicPr>
          <p:nvPr/>
        </p:nvPicPr>
        <p:blipFill>
          <a:blip r:embed="rId7"/>
          <a:stretch>
            <a:fillRect/>
          </a:stretch>
        </p:blipFill>
        <p:spPr>
          <a:xfrm>
            <a:off x="11368564" y="2666286"/>
            <a:ext cx="2460427" cy="2460427"/>
          </a:xfrm>
          <a:prstGeom prst="rect">
            <a:avLst/>
          </a:prstGeom>
        </p:spPr>
      </p:pic>
      <p:sp>
        <p:nvSpPr>
          <p:cNvPr id="8" name="Text 1"/>
          <p:cNvSpPr/>
          <p:nvPr/>
        </p:nvSpPr>
        <p:spPr>
          <a:xfrm>
            <a:off x="793790" y="5527834"/>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Agile project management enables teams to thrive in today's dynamic business environment through flexibility, customer focus, and collaboration.</a:t>
            </a:r>
            <a:endParaRPr lang="en-US" sz="1750" dirty="0"/>
          </a:p>
        </p:txBody>
      </p:sp>
      <p:sp>
        <p:nvSpPr>
          <p:cNvPr id="9" name="Text 2"/>
          <p:cNvSpPr/>
          <p:nvPr/>
        </p:nvSpPr>
        <p:spPr>
          <a:xfrm>
            <a:off x="793790" y="6508790"/>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Organizations can achieve project success with confidence and efficiency by embracing these powerful advantages.</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74909"/>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Flexibility and Adaptability</a:t>
            </a:r>
            <a:endParaRPr lang="en-US" sz="4450" dirty="0"/>
          </a:p>
        </p:txBody>
      </p:sp>
      <p:sp>
        <p:nvSpPr>
          <p:cNvPr id="4" name="Shape 1"/>
          <p:cNvSpPr/>
          <p:nvPr/>
        </p:nvSpPr>
        <p:spPr>
          <a:xfrm>
            <a:off x="6280190" y="2932628"/>
            <a:ext cx="510302" cy="510302"/>
          </a:xfrm>
          <a:prstGeom prst="roundRect">
            <a:avLst>
              <a:gd name="adj" fmla="val 18669"/>
            </a:avLst>
          </a:prstGeom>
          <a:solidFill>
            <a:srgbClr val="D2DDF9"/>
          </a:solidFill>
          <a:ln w="7620">
            <a:solidFill>
              <a:srgbClr val="B8C3DF"/>
            </a:solidFill>
            <a:prstDash val="solid"/>
          </a:ln>
        </p:spPr>
        <p:txBody>
          <a:bodyPr/>
          <a:lstStyle/>
          <a:p>
            <a:endParaRPr lang="en-US"/>
          </a:p>
        </p:txBody>
      </p:sp>
      <p:pic>
        <p:nvPicPr>
          <p:cNvPr id="5" name="Image 1" descr="preencoded.png"/>
          <p:cNvPicPr>
            <a:picLocks noChangeAspect="1"/>
          </p:cNvPicPr>
          <p:nvPr/>
        </p:nvPicPr>
        <p:blipFill>
          <a:blip r:embed="rId4"/>
          <a:stretch>
            <a:fillRect/>
          </a:stretch>
        </p:blipFill>
        <p:spPr>
          <a:xfrm>
            <a:off x="6365260" y="2975134"/>
            <a:ext cx="340162" cy="425291"/>
          </a:xfrm>
          <a:prstGeom prst="rect">
            <a:avLst/>
          </a:prstGeom>
        </p:spPr>
      </p:pic>
      <p:sp>
        <p:nvSpPr>
          <p:cNvPr id="6" name="Text 2"/>
          <p:cNvSpPr/>
          <p:nvPr/>
        </p:nvSpPr>
        <p:spPr>
          <a:xfrm>
            <a:off x="7017306" y="3010495"/>
            <a:ext cx="2899410" cy="708660"/>
          </a:xfrm>
          <a:prstGeom prst="rect">
            <a:avLst/>
          </a:prstGeom>
          <a:noFill/>
          <a:ln/>
        </p:spPr>
        <p:txBody>
          <a:bodyPr wrap="squar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Iterative Development</a:t>
            </a:r>
            <a:endParaRPr lang="en-US" sz="2200" dirty="0"/>
          </a:p>
        </p:txBody>
      </p:sp>
      <p:sp>
        <p:nvSpPr>
          <p:cNvPr id="7" name="Text 3"/>
          <p:cNvSpPr/>
          <p:nvPr/>
        </p:nvSpPr>
        <p:spPr>
          <a:xfrm>
            <a:off x="7017306" y="3855244"/>
            <a:ext cx="2899410" cy="1451610"/>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Allows teams to respond quickly to changing requirements and market conditions.</a:t>
            </a:r>
            <a:endParaRPr lang="en-US" sz="1750" dirty="0"/>
          </a:p>
        </p:txBody>
      </p:sp>
      <p:sp>
        <p:nvSpPr>
          <p:cNvPr id="8" name="Shape 4"/>
          <p:cNvSpPr/>
          <p:nvPr/>
        </p:nvSpPr>
        <p:spPr>
          <a:xfrm>
            <a:off x="10200203" y="2932628"/>
            <a:ext cx="510302" cy="510302"/>
          </a:xfrm>
          <a:prstGeom prst="roundRect">
            <a:avLst>
              <a:gd name="adj" fmla="val 18669"/>
            </a:avLst>
          </a:prstGeom>
          <a:solidFill>
            <a:srgbClr val="D2DDF9"/>
          </a:solidFill>
          <a:ln w="7620">
            <a:solidFill>
              <a:srgbClr val="B8C3DF"/>
            </a:solidFill>
            <a:prstDash val="solid"/>
          </a:ln>
        </p:spPr>
        <p:txBody>
          <a:bodyPr/>
          <a:lstStyle/>
          <a:p>
            <a:endParaRPr lang="en-US"/>
          </a:p>
        </p:txBody>
      </p:sp>
      <p:pic>
        <p:nvPicPr>
          <p:cNvPr id="9" name="Image 2" descr="preencoded.png"/>
          <p:cNvPicPr>
            <a:picLocks noChangeAspect="1"/>
          </p:cNvPicPr>
          <p:nvPr/>
        </p:nvPicPr>
        <p:blipFill>
          <a:blip r:embed="rId5"/>
          <a:stretch>
            <a:fillRect/>
          </a:stretch>
        </p:blipFill>
        <p:spPr>
          <a:xfrm>
            <a:off x="10285274" y="2975134"/>
            <a:ext cx="340162" cy="425291"/>
          </a:xfrm>
          <a:prstGeom prst="rect">
            <a:avLst/>
          </a:prstGeom>
        </p:spPr>
      </p:pic>
      <p:sp>
        <p:nvSpPr>
          <p:cNvPr id="10" name="Text 5"/>
          <p:cNvSpPr/>
          <p:nvPr/>
        </p:nvSpPr>
        <p:spPr>
          <a:xfrm>
            <a:off x="10937319" y="301049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Embraces Change</a:t>
            </a:r>
            <a:endParaRPr lang="en-US" sz="2200" dirty="0"/>
          </a:p>
        </p:txBody>
      </p:sp>
      <p:sp>
        <p:nvSpPr>
          <p:cNvPr id="11" name="Text 6"/>
          <p:cNvSpPr/>
          <p:nvPr/>
        </p:nvSpPr>
        <p:spPr>
          <a:xfrm>
            <a:off x="10937319" y="3500914"/>
            <a:ext cx="2899410" cy="1088708"/>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Teams view change as a natural part of the development process.</a:t>
            </a:r>
            <a:endParaRPr lang="en-US" sz="1750" dirty="0"/>
          </a:p>
        </p:txBody>
      </p:sp>
      <p:sp>
        <p:nvSpPr>
          <p:cNvPr id="12" name="Shape 7"/>
          <p:cNvSpPr/>
          <p:nvPr/>
        </p:nvSpPr>
        <p:spPr>
          <a:xfrm>
            <a:off x="6280190" y="5760482"/>
            <a:ext cx="510302" cy="510302"/>
          </a:xfrm>
          <a:prstGeom prst="roundRect">
            <a:avLst>
              <a:gd name="adj" fmla="val 18669"/>
            </a:avLst>
          </a:prstGeom>
          <a:solidFill>
            <a:srgbClr val="D2DDF9"/>
          </a:solidFill>
          <a:ln w="7620">
            <a:solidFill>
              <a:srgbClr val="B8C3DF"/>
            </a:solidFill>
            <a:prstDash val="solid"/>
          </a:ln>
        </p:spPr>
        <p:txBody>
          <a:bodyPr/>
          <a:lstStyle/>
          <a:p>
            <a:endParaRPr lang="en-US"/>
          </a:p>
        </p:txBody>
      </p:sp>
      <p:pic>
        <p:nvPicPr>
          <p:cNvPr id="13" name="Image 3" descr="preencoded.png"/>
          <p:cNvPicPr>
            <a:picLocks noChangeAspect="1"/>
          </p:cNvPicPr>
          <p:nvPr/>
        </p:nvPicPr>
        <p:blipFill>
          <a:blip r:embed="rId6"/>
          <a:stretch>
            <a:fillRect/>
          </a:stretch>
        </p:blipFill>
        <p:spPr>
          <a:xfrm>
            <a:off x="6365260" y="5802987"/>
            <a:ext cx="340162" cy="425291"/>
          </a:xfrm>
          <a:prstGeom prst="rect">
            <a:avLst/>
          </a:prstGeom>
        </p:spPr>
      </p:pic>
      <p:sp>
        <p:nvSpPr>
          <p:cNvPr id="14" name="Text 8"/>
          <p:cNvSpPr/>
          <p:nvPr/>
        </p:nvSpPr>
        <p:spPr>
          <a:xfrm>
            <a:off x="7017306" y="583834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Adjustable Course</a:t>
            </a:r>
            <a:endParaRPr lang="en-US" sz="2200" dirty="0"/>
          </a:p>
        </p:txBody>
      </p:sp>
      <p:sp>
        <p:nvSpPr>
          <p:cNvPr id="15" name="Text 9"/>
          <p:cNvSpPr/>
          <p:nvPr/>
        </p:nvSpPr>
        <p:spPr>
          <a:xfrm>
            <a:off x="7017306" y="6328767"/>
            <a:ext cx="6819305"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Enables teams to deliver value incrementally and pivot as needed.</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251109"/>
            <a:ext cx="5694164"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Customer-Centricity</a:t>
            </a:r>
            <a:endParaRPr lang="en-US" sz="4450" dirty="0"/>
          </a:p>
        </p:txBody>
      </p:sp>
      <p:sp>
        <p:nvSpPr>
          <p:cNvPr id="3" name="Text 1"/>
          <p:cNvSpPr/>
          <p:nvPr/>
        </p:nvSpPr>
        <p:spPr>
          <a:xfrm>
            <a:off x="1857256" y="2861548"/>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04155"/>
                </a:solidFill>
                <a:latin typeface="Alexandria" pitchFamily="34" charset="0"/>
                <a:ea typeface="Alexandria" pitchFamily="34" charset="-122"/>
                <a:cs typeface="Alexandria" pitchFamily="34" charset="-120"/>
              </a:rPr>
              <a:t>Early Involvement</a:t>
            </a:r>
            <a:endParaRPr lang="en-US" sz="2200" dirty="0"/>
          </a:p>
        </p:txBody>
      </p:sp>
      <p:sp>
        <p:nvSpPr>
          <p:cNvPr id="4" name="Text 2"/>
          <p:cNvSpPr/>
          <p:nvPr/>
        </p:nvSpPr>
        <p:spPr>
          <a:xfrm>
            <a:off x="793790" y="3351967"/>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404155"/>
                </a:solidFill>
                <a:latin typeface="Nobile" pitchFamily="34" charset="0"/>
                <a:ea typeface="Nobile" pitchFamily="34" charset="-122"/>
                <a:cs typeface="Nobile" pitchFamily="34" charset="-120"/>
              </a:rPr>
              <a:t>Customers participate from the beginning of development.</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26731" y="3176588"/>
            <a:ext cx="339328" cy="424220"/>
          </a:xfrm>
          <a:prstGeom prst="rect">
            <a:avLst/>
          </a:prstGeom>
        </p:spPr>
      </p:pic>
      <p:sp>
        <p:nvSpPr>
          <p:cNvPr id="7" name="Text 3"/>
          <p:cNvSpPr/>
          <p:nvPr/>
        </p:nvSpPr>
        <p:spPr>
          <a:xfrm>
            <a:off x="9937790" y="286154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Frequent Feedback</a:t>
            </a:r>
            <a:endParaRPr lang="en-US" sz="2200" dirty="0"/>
          </a:p>
        </p:txBody>
      </p:sp>
      <p:sp>
        <p:nvSpPr>
          <p:cNvPr id="8" name="Text 4"/>
          <p:cNvSpPr/>
          <p:nvPr/>
        </p:nvSpPr>
        <p:spPr>
          <a:xfrm>
            <a:off x="9937790" y="3351967"/>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Regular input informs product direction.</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52604" y="3565088"/>
            <a:ext cx="339328" cy="424220"/>
          </a:xfrm>
          <a:prstGeom prst="rect">
            <a:avLst/>
          </a:prstGeom>
        </p:spPr>
      </p:pic>
      <p:sp>
        <p:nvSpPr>
          <p:cNvPr id="11" name="Text 5"/>
          <p:cNvSpPr/>
          <p:nvPr/>
        </p:nvSpPr>
        <p:spPr>
          <a:xfrm>
            <a:off x="9937790" y="531411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Greater Trust</a:t>
            </a:r>
            <a:endParaRPr lang="en-US" sz="2200" dirty="0"/>
          </a:p>
        </p:txBody>
      </p:sp>
      <p:sp>
        <p:nvSpPr>
          <p:cNvPr id="12" name="Text 6"/>
          <p:cNvSpPr/>
          <p:nvPr/>
        </p:nvSpPr>
        <p:spPr>
          <a:xfrm>
            <a:off x="9937790" y="5804535"/>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Transparency builds stronger relationships.</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64103" y="5790962"/>
            <a:ext cx="339328" cy="424220"/>
          </a:xfrm>
          <a:prstGeom prst="rect">
            <a:avLst/>
          </a:prstGeom>
        </p:spPr>
      </p:pic>
      <p:sp>
        <p:nvSpPr>
          <p:cNvPr id="15" name="Text 7"/>
          <p:cNvSpPr/>
          <p:nvPr/>
        </p:nvSpPr>
        <p:spPr>
          <a:xfrm>
            <a:off x="1857256" y="5314117"/>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04155"/>
                </a:solidFill>
                <a:latin typeface="Alexandria" pitchFamily="34" charset="0"/>
                <a:ea typeface="Alexandria" pitchFamily="34" charset="-122"/>
                <a:cs typeface="Alexandria" pitchFamily="34" charset="-120"/>
              </a:rPr>
              <a:t>Higher Satisfaction</a:t>
            </a:r>
            <a:endParaRPr lang="en-US" sz="2200" dirty="0"/>
          </a:p>
        </p:txBody>
      </p:sp>
      <p:sp>
        <p:nvSpPr>
          <p:cNvPr id="16" name="Text 8"/>
          <p:cNvSpPr/>
          <p:nvPr/>
        </p:nvSpPr>
        <p:spPr>
          <a:xfrm>
            <a:off x="793790" y="5804535"/>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404155"/>
                </a:solidFill>
                <a:latin typeface="Nobile" pitchFamily="34" charset="0"/>
                <a:ea typeface="Nobile" pitchFamily="34" charset="-122"/>
                <a:cs typeface="Nobile" pitchFamily="34" charset="-120"/>
              </a:rPr>
              <a:t>Products better align with customer needs.</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38230" y="5402461"/>
            <a:ext cx="339328" cy="4242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68561"/>
            <a:ext cx="6139815"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Faster Time to Market</a:t>
            </a:r>
            <a:endParaRPr lang="en-US" sz="4450" dirty="0"/>
          </a:p>
        </p:txBody>
      </p:sp>
      <p:pic>
        <p:nvPicPr>
          <p:cNvPr id="4" name="Image 1" descr="preencoded.png"/>
          <p:cNvPicPr>
            <a:picLocks noChangeAspect="1"/>
          </p:cNvPicPr>
          <p:nvPr/>
        </p:nvPicPr>
        <p:blipFill>
          <a:blip r:embed="rId4"/>
          <a:stretch>
            <a:fillRect/>
          </a:stretch>
        </p:blipFill>
        <p:spPr>
          <a:xfrm>
            <a:off x="6280190" y="1917502"/>
            <a:ext cx="1134070" cy="1360884"/>
          </a:xfrm>
          <a:prstGeom prst="rect">
            <a:avLst/>
          </a:prstGeom>
        </p:spPr>
      </p:pic>
      <p:sp>
        <p:nvSpPr>
          <p:cNvPr id="5" name="Text 1"/>
          <p:cNvSpPr/>
          <p:nvPr/>
        </p:nvSpPr>
        <p:spPr>
          <a:xfrm>
            <a:off x="7754422" y="214431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Smaller Chunks</a:t>
            </a:r>
            <a:endParaRPr lang="en-US" sz="2200" dirty="0"/>
          </a:p>
        </p:txBody>
      </p:sp>
      <p:sp>
        <p:nvSpPr>
          <p:cNvPr id="6" name="Text 2"/>
          <p:cNvSpPr/>
          <p:nvPr/>
        </p:nvSpPr>
        <p:spPr>
          <a:xfrm>
            <a:off x="7754422" y="2634734"/>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Work broken into manageable pieces.</a:t>
            </a:r>
            <a:endParaRPr lang="en-US" sz="1750" dirty="0"/>
          </a:p>
        </p:txBody>
      </p:sp>
      <p:pic>
        <p:nvPicPr>
          <p:cNvPr id="7" name="Image 2" descr="preencoded.png"/>
          <p:cNvPicPr>
            <a:picLocks noChangeAspect="1"/>
          </p:cNvPicPr>
          <p:nvPr/>
        </p:nvPicPr>
        <p:blipFill>
          <a:blip r:embed="rId5"/>
          <a:stretch>
            <a:fillRect/>
          </a:stretch>
        </p:blipFill>
        <p:spPr>
          <a:xfrm>
            <a:off x="6280190" y="3278386"/>
            <a:ext cx="1134070" cy="1360884"/>
          </a:xfrm>
          <a:prstGeom prst="rect">
            <a:avLst/>
          </a:prstGeom>
        </p:spPr>
      </p:pic>
      <p:sp>
        <p:nvSpPr>
          <p:cNvPr id="8" name="Text 3"/>
          <p:cNvSpPr/>
          <p:nvPr/>
        </p:nvSpPr>
        <p:spPr>
          <a:xfrm>
            <a:off x="7754422" y="35052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Prioritized Features</a:t>
            </a:r>
            <a:endParaRPr lang="en-US" sz="2200" dirty="0"/>
          </a:p>
        </p:txBody>
      </p:sp>
      <p:sp>
        <p:nvSpPr>
          <p:cNvPr id="9" name="Text 4"/>
          <p:cNvSpPr/>
          <p:nvPr/>
        </p:nvSpPr>
        <p:spPr>
          <a:xfrm>
            <a:off x="7754422" y="3995618"/>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Focus on high-value items first.</a:t>
            </a:r>
            <a:endParaRPr lang="en-US" sz="1750" dirty="0"/>
          </a:p>
        </p:txBody>
      </p:sp>
      <p:pic>
        <p:nvPicPr>
          <p:cNvPr id="10" name="Image 3" descr="preencoded.png"/>
          <p:cNvPicPr>
            <a:picLocks noChangeAspect="1"/>
          </p:cNvPicPr>
          <p:nvPr/>
        </p:nvPicPr>
        <p:blipFill>
          <a:blip r:embed="rId6"/>
          <a:stretch>
            <a:fillRect/>
          </a:stretch>
        </p:blipFill>
        <p:spPr>
          <a:xfrm>
            <a:off x="6280190" y="4639270"/>
            <a:ext cx="1134070" cy="1360884"/>
          </a:xfrm>
          <a:prstGeom prst="rect">
            <a:avLst/>
          </a:prstGeom>
        </p:spPr>
      </p:pic>
      <p:sp>
        <p:nvSpPr>
          <p:cNvPr id="11" name="Text 5"/>
          <p:cNvSpPr/>
          <p:nvPr/>
        </p:nvSpPr>
        <p:spPr>
          <a:xfrm>
            <a:off x="7754422" y="486608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Frequent Releases</a:t>
            </a:r>
            <a:endParaRPr lang="en-US" sz="2200" dirty="0"/>
          </a:p>
        </p:txBody>
      </p:sp>
      <p:sp>
        <p:nvSpPr>
          <p:cNvPr id="12" name="Text 6"/>
          <p:cNvSpPr/>
          <p:nvPr/>
        </p:nvSpPr>
        <p:spPr>
          <a:xfrm>
            <a:off x="7754422" y="5356503"/>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Incremental updates delivered regularly.</a:t>
            </a:r>
            <a:endParaRPr lang="en-US" sz="1750" dirty="0"/>
          </a:p>
        </p:txBody>
      </p:sp>
      <p:pic>
        <p:nvPicPr>
          <p:cNvPr id="13" name="Image 4" descr="preencoded.png"/>
          <p:cNvPicPr>
            <a:picLocks noChangeAspect="1"/>
          </p:cNvPicPr>
          <p:nvPr/>
        </p:nvPicPr>
        <p:blipFill>
          <a:blip r:embed="rId7"/>
          <a:stretch>
            <a:fillRect/>
          </a:stretch>
        </p:blipFill>
        <p:spPr>
          <a:xfrm>
            <a:off x="6280190" y="6000155"/>
            <a:ext cx="1134070" cy="1360884"/>
          </a:xfrm>
          <a:prstGeom prst="rect">
            <a:avLst/>
          </a:prstGeom>
        </p:spPr>
      </p:pic>
      <p:sp>
        <p:nvSpPr>
          <p:cNvPr id="14" name="Text 7"/>
          <p:cNvSpPr/>
          <p:nvPr/>
        </p:nvSpPr>
        <p:spPr>
          <a:xfrm>
            <a:off x="7754422" y="62269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Competitive Edge</a:t>
            </a:r>
            <a:endParaRPr lang="en-US" sz="2200" dirty="0"/>
          </a:p>
        </p:txBody>
      </p:sp>
      <p:sp>
        <p:nvSpPr>
          <p:cNvPr id="15" name="Text 8"/>
          <p:cNvSpPr/>
          <p:nvPr/>
        </p:nvSpPr>
        <p:spPr>
          <a:xfrm>
            <a:off x="7754422" y="6717387"/>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Organizations seize market opportunities faster.</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13303" y="561380"/>
            <a:ext cx="5095637" cy="636984"/>
          </a:xfrm>
          <a:prstGeom prst="rect">
            <a:avLst/>
          </a:prstGeom>
          <a:noFill/>
          <a:ln/>
        </p:spPr>
        <p:txBody>
          <a:bodyPr wrap="none" lIns="0" tIns="0" rIns="0" bIns="0" rtlCol="0" anchor="t"/>
          <a:lstStyle/>
          <a:p>
            <a:pPr marL="0" indent="0" algn="l">
              <a:lnSpc>
                <a:spcPts val="5000"/>
              </a:lnSpc>
              <a:buNone/>
            </a:pPr>
            <a:r>
              <a:rPr lang="en-US" sz="4000" dirty="0">
                <a:solidFill>
                  <a:srgbClr val="1B1B27"/>
                </a:solidFill>
                <a:latin typeface="Alexandria" pitchFamily="34" charset="0"/>
                <a:ea typeface="Alexandria" pitchFamily="34" charset="-122"/>
                <a:cs typeface="Alexandria" pitchFamily="34" charset="-120"/>
              </a:rPr>
              <a:t>Improved Quality</a:t>
            </a:r>
            <a:endParaRPr lang="en-US" sz="4000" dirty="0"/>
          </a:p>
        </p:txBody>
      </p:sp>
      <p:sp>
        <p:nvSpPr>
          <p:cNvPr id="4" name="Shape 1"/>
          <p:cNvSpPr/>
          <p:nvPr/>
        </p:nvSpPr>
        <p:spPr>
          <a:xfrm>
            <a:off x="713303" y="1503998"/>
            <a:ext cx="9546193" cy="1189553"/>
          </a:xfrm>
          <a:prstGeom prst="roundRect">
            <a:avLst>
              <a:gd name="adj" fmla="val 7197"/>
            </a:avLst>
          </a:prstGeom>
          <a:solidFill>
            <a:srgbClr val="D2DDF9"/>
          </a:solidFill>
          <a:ln w="7620">
            <a:solidFill>
              <a:srgbClr val="B8C3DF"/>
            </a:solidFill>
            <a:prstDash val="solid"/>
          </a:ln>
        </p:spPr>
        <p:txBody>
          <a:bodyPr/>
          <a:lstStyle/>
          <a:p>
            <a:endParaRPr lang="en-US"/>
          </a:p>
        </p:txBody>
      </p:sp>
      <p:sp>
        <p:nvSpPr>
          <p:cNvPr id="5" name="Text 2"/>
          <p:cNvSpPr/>
          <p:nvPr/>
        </p:nvSpPr>
        <p:spPr>
          <a:xfrm>
            <a:off x="924639" y="1715333"/>
            <a:ext cx="3263265" cy="318492"/>
          </a:xfrm>
          <a:prstGeom prst="rect">
            <a:avLst/>
          </a:prstGeom>
          <a:noFill/>
          <a:ln/>
        </p:spPr>
        <p:txBody>
          <a:bodyPr wrap="none" lIns="0" tIns="0" rIns="0" bIns="0" rtlCol="0" anchor="t"/>
          <a:lstStyle/>
          <a:p>
            <a:pPr marL="0" indent="0" algn="l">
              <a:lnSpc>
                <a:spcPts val="2500"/>
              </a:lnSpc>
              <a:buNone/>
            </a:pPr>
            <a:r>
              <a:rPr lang="en-US" sz="2000" dirty="0">
                <a:solidFill>
                  <a:srgbClr val="404155"/>
                </a:solidFill>
                <a:latin typeface="Alexandria" pitchFamily="34" charset="0"/>
                <a:ea typeface="Alexandria" pitchFamily="34" charset="-122"/>
                <a:cs typeface="Alexandria" pitchFamily="34" charset="-120"/>
              </a:rPr>
              <a:t>Continuous Improvement</a:t>
            </a:r>
            <a:endParaRPr lang="en-US" sz="2000" dirty="0"/>
          </a:p>
        </p:txBody>
      </p:sp>
      <p:sp>
        <p:nvSpPr>
          <p:cNvPr id="6" name="Text 3"/>
          <p:cNvSpPr/>
          <p:nvPr/>
        </p:nvSpPr>
        <p:spPr>
          <a:xfrm>
            <a:off x="924639" y="2156103"/>
            <a:ext cx="9123521" cy="326112"/>
          </a:xfrm>
          <a:prstGeom prst="rect">
            <a:avLst/>
          </a:prstGeom>
          <a:noFill/>
          <a:ln/>
        </p:spPr>
        <p:txBody>
          <a:bodyPr wrap="none" lIns="0" tIns="0" rIns="0" bIns="0" rtlCol="0" anchor="t"/>
          <a:lstStyle/>
          <a:p>
            <a:pPr marL="0" indent="0" algn="l">
              <a:lnSpc>
                <a:spcPts val="2550"/>
              </a:lnSpc>
              <a:buNone/>
            </a:pPr>
            <a:r>
              <a:rPr lang="en-US" sz="1600" dirty="0">
                <a:solidFill>
                  <a:srgbClr val="404155"/>
                </a:solidFill>
                <a:latin typeface="Nobile" pitchFamily="34" charset="0"/>
                <a:ea typeface="Nobile" pitchFamily="34" charset="-122"/>
                <a:cs typeface="Nobile" pitchFamily="34" charset="-120"/>
              </a:rPr>
              <a:t>Agile promotes a culture of ongoing enhancement throughout development.</a:t>
            </a:r>
            <a:endParaRPr lang="en-US" sz="1600" dirty="0"/>
          </a:p>
        </p:txBody>
      </p:sp>
      <p:sp>
        <p:nvSpPr>
          <p:cNvPr id="7" name="Shape 4"/>
          <p:cNvSpPr/>
          <p:nvPr/>
        </p:nvSpPr>
        <p:spPr>
          <a:xfrm>
            <a:off x="713303" y="2897267"/>
            <a:ext cx="9546193" cy="1189553"/>
          </a:xfrm>
          <a:prstGeom prst="roundRect">
            <a:avLst>
              <a:gd name="adj" fmla="val 7197"/>
            </a:avLst>
          </a:prstGeom>
          <a:solidFill>
            <a:srgbClr val="D2DDF9"/>
          </a:solidFill>
          <a:ln w="7620">
            <a:solidFill>
              <a:srgbClr val="B8C3DF"/>
            </a:solidFill>
            <a:prstDash val="solid"/>
          </a:ln>
        </p:spPr>
        <p:txBody>
          <a:bodyPr/>
          <a:lstStyle/>
          <a:p>
            <a:endParaRPr lang="en-US"/>
          </a:p>
        </p:txBody>
      </p:sp>
      <p:sp>
        <p:nvSpPr>
          <p:cNvPr id="8" name="Text 5"/>
          <p:cNvSpPr/>
          <p:nvPr/>
        </p:nvSpPr>
        <p:spPr>
          <a:xfrm>
            <a:off x="924639" y="3108603"/>
            <a:ext cx="2749272" cy="318492"/>
          </a:xfrm>
          <a:prstGeom prst="rect">
            <a:avLst/>
          </a:prstGeom>
          <a:noFill/>
          <a:ln/>
        </p:spPr>
        <p:txBody>
          <a:bodyPr wrap="none" lIns="0" tIns="0" rIns="0" bIns="0" rtlCol="0" anchor="t"/>
          <a:lstStyle/>
          <a:p>
            <a:pPr marL="0" indent="0" algn="l">
              <a:lnSpc>
                <a:spcPts val="2500"/>
              </a:lnSpc>
              <a:buNone/>
            </a:pPr>
            <a:r>
              <a:rPr lang="en-US" sz="2000" dirty="0">
                <a:solidFill>
                  <a:srgbClr val="404155"/>
                </a:solidFill>
                <a:latin typeface="Alexandria" pitchFamily="34" charset="0"/>
                <a:ea typeface="Alexandria" pitchFamily="34" charset="-122"/>
                <a:cs typeface="Alexandria" pitchFamily="34" charset="-120"/>
              </a:rPr>
              <a:t>Shared Responsibility</a:t>
            </a:r>
            <a:endParaRPr lang="en-US" sz="2000" dirty="0"/>
          </a:p>
        </p:txBody>
      </p:sp>
      <p:sp>
        <p:nvSpPr>
          <p:cNvPr id="9" name="Text 6"/>
          <p:cNvSpPr/>
          <p:nvPr/>
        </p:nvSpPr>
        <p:spPr>
          <a:xfrm>
            <a:off x="924639" y="3549372"/>
            <a:ext cx="9123521" cy="326112"/>
          </a:xfrm>
          <a:prstGeom prst="rect">
            <a:avLst/>
          </a:prstGeom>
          <a:noFill/>
          <a:ln/>
        </p:spPr>
        <p:txBody>
          <a:bodyPr wrap="none" lIns="0" tIns="0" rIns="0" bIns="0" rtlCol="0" anchor="t"/>
          <a:lstStyle/>
          <a:p>
            <a:pPr marL="0" indent="0" algn="l">
              <a:lnSpc>
                <a:spcPts val="2550"/>
              </a:lnSpc>
              <a:buNone/>
            </a:pPr>
            <a:r>
              <a:rPr lang="en-US" sz="1600" dirty="0">
                <a:solidFill>
                  <a:srgbClr val="404155"/>
                </a:solidFill>
                <a:latin typeface="Nobile" pitchFamily="34" charset="0"/>
                <a:ea typeface="Nobile" pitchFamily="34" charset="-122"/>
                <a:cs typeface="Nobile" pitchFamily="34" charset="-120"/>
              </a:rPr>
              <a:t>Teams collectively own quality, fostering accountability for delivering excellent work.</a:t>
            </a:r>
            <a:endParaRPr lang="en-US" sz="1600" dirty="0"/>
          </a:p>
        </p:txBody>
      </p:sp>
      <p:sp>
        <p:nvSpPr>
          <p:cNvPr id="10" name="Shape 7"/>
          <p:cNvSpPr/>
          <p:nvPr/>
        </p:nvSpPr>
        <p:spPr>
          <a:xfrm>
            <a:off x="713303" y="4290536"/>
            <a:ext cx="9546193" cy="1984415"/>
          </a:xfrm>
          <a:prstGeom prst="roundRect">
            <a:avLst>
              <a:gd name="adj" fmla="val 4314"/>
            </a:avLst>
          </a:prstGeom>
          <a:solidFill>
            <a:srgbClr val="D2DDF9"/>
          </a:solidFill>
          <a:ln w="7620">
            <a:solidFill>
              <a:srgbClr val="B8C3DF"/>
            </a:solidFill>
            <a:prstDash val="solid"/>
          </a:ln>
        </p:spPr>
        <p:txBody>
          <a:bodyPr/>
          <a:lstStyle/>
          <a:p>
            <a:endParaRPr lang="en-US"/>
          </a:p>
        </p:txBody>
      </p:sp>
      <p:sp>
        <p:nvSpPr>
          <p:cNvPr id="11" name="Text 8"/>
          <p:cNvSpPr/>
          <p:nvPr/>
        </p:nvSpPr>
        <p:spPr>
          <a:xfrm>
            <a:off x="924639" y="4501872"/>
            <a:ext cx="3122890" cy="318492"/>
          </a:xfrm>
          <a:prstGeom prst="rect">
            <a:avLst/>
          </a:prstGeom>
          <a:noFill/>
          <a:ln/>
        </p:spPr>
        <p:txBody>
          <a:bodyPr wrap="none" lIns="0" tIns="0" rIns="0" bIns="0" rtlCol="0" anchor="t"/>
          <a:lstStyle/>
          <a:p>
            <a:pPr marL="0" indent="0" algn="l">
              <a:lnSpc>
                <a:spcPts val="2500"/>
              </a:lnSpc>
              <a:buNone/>
            </a:pPr>
            <a:r>
              <a:rPr lang="en-US" sz="2000" dirty="0">
                <a:solidFill>
                  <a:srgbClr val="404155"/>
                </a:solidFill>
                <a:latin typeface="Alexandria" pitchFamily="34" charset="0"/>
                <a:ea typeface="Alexandria" pitchFamily="34" charset="-122"/>
                <a:cs typeface="Alexandria" pitchFamily="34" charset="-120"/>
              </a:rPr>
              <a:t>Built-in Quality Practices</a:t>
            </a:r>
            <a:endParaRPr lang="en-US" sz="2000" dirty="0"/>
          </a:p>
        </p:txBody>
      </p:sp>
      <p:sp>
        <p:nvSpPr>
          <p:cNvPr id="12" name="Text 9"/>
          <p:cNvSpPr/>
          <p:nvPr/>
        </p:nvSpPr>
        <p:spPr>
          <a:xfrm>
            <a:off x="924639" y="4942642"/>
            <a:ext cx="9123521" cy="326112"/>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404155"/>
                </a:solidFill>
                <a:latin typeface="Nobile" pitchFamily="34" charset="0"/>
                <a:ea typeface="Nobile" pitchFamily="34" charset="-122"/>
                <a:cs typeface="Nobile" pitchFamily="34" charset="-120"/>
              </a:rPr>
              <a:t>Test-driven development (TDD)</a:t>
            </a:r>
            <a:endParaRPr lang="en-US" sz="1600" dirty="0"/>
          </a:p>
        </p:txBody>
      </p:sp>
      <p:sp>
        <p:nvSpPr>
          <p:cNvPr id="13" name="Text 10"/>
          <p:cNvSpPr/>
          <p:nvPr/>
        </p:nvSpPr>
        <p:spPr>
          <a:xfrm>
            <a:off x="924639" y="5340072"/>
            <a:ext cx="9123521" cy="326112"/>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404155"/>
                </a:solidFill>
                <a:latin typeface="Nobile" pitchFamily="34" charset="0"/>
                <a:ea typeface="Nobile" pitchFamily="34" charset="-122"/>
                <a:cs typeface="Nobile" pitchFamily="34" charset="-120"/>
              </a:rPr>
              <a:t>Continuous integration (CI)</a:t>
            </a:r>
            <a:endParaRPr lang="en-US" sz="1600" dirty="0"/>
          </a:p>
        </p:txBody>
      </p:sp>
      <p:sp>
        <p:nvSpPr>
          <p:cNvPr id="14" name="Text 11"/>
          <p:cNvSpPr/>
          <p:nvPr/>
        </p:nvSpPr>
        <p:spPr>
          <a:xfrm>
            <a:off x="924639" y="5737503"/>
            <a:ext cx="9123521" cy="326112"/>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404155"/>
                </a:solidFill>
                <a:latin typeface="Nobile" pitchFamily="34" charset="0"/>
                <a:ea typeface="Nobile" pitchFamily="34" charset="-122"/>
                <a:cs typeface="Nobile" pitchFamily="34" charset="-120"/>
              </a:rPr>
              <a:t>Regular inspections and reviews</a:t>
            </a:r>
            <a:endParaRPr lang="en-US" sz="1600" dirty="0"/>
          </a:p>
        </p:txBody>
      </p:sp>
      <p:sp>
        <p:nvSpPr>
          <p:cNvPr id="15" name="Shape 12"/>
          <p:cNvSpPr/>
          <p:nvPr/>
        </p:nvSpPr>
        <p:spPr>
          <a:xfrm>
            <a:off x="713303" y="6478667"/>
            <a:ext cx="9546193" cy="1189553"/>
          </a:xfrm>
          <a:prstGeom prst="roundRect">
            <a:avLst>
              <a:gd name="adj" fmla="val 7197"/>
            </a:avLst>
          </a:prstGeom>
          <a:solidFill>
            <a:srgbClr val="D2DDF9"/>
          </a:solidFill>
          <a:ln w="7620">
            <a:solidFill>
              <a:srgbClr val="B8C3DF"/>
            </a:solidFill>
            <a:prstDash val="solid"/>
          </a:ln>
        </p:spPr>
        <p:txBody>
          <a:bodyPr/>
          <a:lstStyle/>
          <a:p>
            <a:endParaRPr lang="en-US"/>
          </a:p>
        </p:txBody>
      </p:sp>
      <p:sp>
        <p:nvSpPr>
          <p:cNvPr id="16" name="Text 13"/>
          <p:cNvSpPr/>
          <p:nvPr/>
        </p:nvSpPr>
        <p:spPr>
          <a:xfrm>
            <a:off x="924639" y="6690003"/>
            <a:ext cx="3094077" cy="318492"/>
          </a:xfrm>
          <a:prstGeom prst="rect">
            <a:avLst/>
          </a:prstGeom>
          <a:noFill/>
          <a:ln/>
        </p:spPr>
        <p:txBody>
          <a:bodyPr wrap="none" lIns="0" tIns="0" rIns="0" bIns="0" rtlCol="0" anchor="t"/>
          <a:lstStyle/>
          <a:p>
            <a:pPr marL="0" indent="0" algn="l">
              <a:lnSpc>
                <a:spcPts val="2500"/>
              </a:lnSpc>
              <a:buNone/>
            </a:pPr>
            <a:r>
              <a:rPr lang="en-US" sz="2000" dirty="0">
                <a:solidFill>
                  <a:srgbClr val="404155"/>
                </a:solidFill>
                <a:latin typeface="Alexandria" pitchFamily="34" charset="0"/>
                <a:ea typeface="Alexandria" pitchFamily="34" charset="-122"/>
                <a:cs typeface="Alexandria" pitchFamily="34" charset="-120"/>
              </a:rPr>
              <a:t>Reduced Technical Debt</a:t>
            </a:r>
            <a:endParaRPr lang="en-US" sz="2000" dirty="0"/>
          </a:p>
        </p:txBody>
      </p:sp>
      <p:sp>
        <p:nvSpPr>
          <p:cNvPr id="17" name="Text 14"/>
          <p:cNvSpPr/>
          <p:nvPr/>
        </p:nvSpPr>
        <p:spPr>
          <a:xfrm>
            <a:off x="924639" y="7130772"/>
            <a:ext cx="9123521" cy="326112"/>
          </a:xfrm>
          <a:prstGeom prst="rect">
            <a:avLst/>
          </a:prstGeom>
          <a:noFill/>
          <a:ln/>
        </p:spPr>
        <p:txBody>
          <a:bodyPr wrap="none" lIns="0" tIns="0" rIns="0" bIns="0" rtlCol="0" anchor="t"/>
          <a:lstStyle/>
          <a:p>
            <a:pPr marL="0" indent="0" algn="l">
              <a:lnSpc>
                <a:spcPts val="2550"/>
              </a:lnSpc>
              <a:buNone/>
            </a:pPr>
            <a:r>
              <a:rPr lang="en-US" sz="1600" dirty="0">
                <a:solidFill>
                  <a:srgbClr val="404155"/>
                </a:solidFill>
                <a:latin typeface="Nobile" pitchFamily="34" charset="0"/>
                <a:ea typeface="Nobile" pitchFamily="34" charset="-122"/>
                <a:cs typeface="Nobile" pitchFamily="34" charset="-120"/>
              </a:rPr>
              <a:t>Quality built from the outset minimizes defects and rework.</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251109"/>
            <a:ext cx="8528447"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Enhanced Team Collaboration</a:t>
            </a:r>
            <a:endParaRPr lang="en-US" sz="4450" dirty="0"/>
          </a:p>
        </p:txBody>
      </p:sp>
      <p:sp>
        <p:nvSpPr>
          <p:cNvPr id="3" name="Text 1"/>
          <p:cNvSpPr/>
          <p:nvPr/>
        </p:nvSpPr>
        <p:spPr>
          <a:xfrm>
            <a:off x="1747242" y="2952274"/>
            <a:ext cx="3285411" cy="354330"/>
          </a:xfrm>
          <a:prstGeom prst="rect">
            <a:avLst/>
          </a:prstGeom>
          <a:noFill/>
          <a:ln/>
        </p:spPr>
        <p:txBody>
          <a:bodyPr wrap="none" lIns="0" tIns="0" rIns="0" bIns="0" rtlCol="0" anchor="t"/>
          <a:lstStyle/>
          <a:p>
            <a:pPr marL="0" indent="0" algn="r">
              <a:lnSpc>
                <a:spcPts val="2750"/>
              </a:lnSpc>
              <a:buNone/>
            </a:pPr>
            <a:r>
              <a:rPr lang="en-US" sz="2200" dirty="0">
                <a:solidFill>
                  <a:srgbClr val="404155"/>
                </a:solidFill>
                <a:latin typeface="Alexandria" pitchFamily="34" charset="0"/>
                <a:ea typeface="Alexandria" pitchFamily="34" charset="-122"/>
                <a:cs typeface="Alexandria" pitchFamily="34" charset="-120"/>
              </a:rPr>
              <a:t>Cross-functional Teams</a:t>
            </a:r>
            <a:endParaRPr lang="en-US" sz="2200" dirty="0"/>
          </a:p>
        </p:txBody>
      </p:sp>
      <p:sp>
        <p:nvSpPr>
          <p:cNvPr id="4" name="Text 2"/>
          <p:cNvSpPr/>
          <p:nvPr/>
        </p:nvSpPr>
        <p:spPr>
          <a:xfrm>
            <a:off x="793790" y="3442692"/>
            <a:ext cx="4238863" cy="362903"/>
          </a:xfrm>
          <a:prstGeom prst="rect">
            <a:avLst/>
          </a:prstGeom>
          <a:noFill/>
          <a:ln/>
        </p:spPr>
        <p:txBody>
          <a:bodyPr wrap="none" lIns="0" tIns="0" rIns="0" bIns="0" rtlCol="0" anchor="t"/>
          <a:lstStyle/>
          <a:p>
            <a:pPr marL="0" indent="0" algn="r">
              <a:lnSpc>
                <a:spcPts val="2850"/>
              </a:lnSpc>
              <a:buNone/>
            </a:pPr>
            <a:r>
              <a:rPr lang="en-US" sz="1750" dirty="0">
                <a:solidFill>
                  <a:srgbClr val="404155"/>
                </a:solidFill>
                <a:latin typeface="Nobile" pitchFamily="34" charset="0"/>
                <a:ea typeface="Nobile" pitchFamily="34" charset="-122"/>
                <a:cs typeface="Nobile" pitchFamily="34" charset="-120"/>
              </a:rPr>
              <a:t>Diverse skills and expertise combined.</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324362" y="3665458"/>
            <a:ext cx="318968" cy="398621"/>
          </a:xfrm>
          <a:prstGeom prst="rect">
            <a:avLst/>
          </a:prstGeom>
        </p:spPr>
      </p:pic>
      <p:sp>
        <p:nvSpPr>
          <p:cNvPr id="7" name="Text 3"/>
          <p:cNvSpPr/>
          <p:nvPr/>
        </p:nvSpPr>
        <p:spPr>
          <a:xfrm>
            <a:off x="9597628" y="2952274"/>
            <a:ext cx="3148608"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Open Communication</a:t>
            </a:r>
            <a:endParaRPr lang="en-US" sz="2200" dirty="0"/>
          </a:p>
        </p:txBody>
      </p:sp>
      <p:sp>
        <p:nvSpPr>
          <p:cNvPr id="8" name="Text 4"/>
          <p:cNvSpPr/>
          <p:nvPr/>
        </p:nvSpPr>
        <p:spPr>
          <a:xfrm>
            <a:off x="9597628" y="3442692"/>
            <a:ext cx="4238982"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Regular dialogue breaks down silos.</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7986713" y="3665458"/>
            <a:ext cx="318968" cy="398621"/>
          </a:xfrm>
          <a:prstGeom prst="rect">
            <a:avLst/>
          </a:prstGeom>
        </p:spPr>
      </p:pic>
      <p:sp>
        <p:nvSpPr>
          <p:cNvPr id="11" name="Text 5"/>
          <p:cNvSpPr/>
          <p:nvPr/>
        </p:nvSpPr>
        <p:spPr>
          <a:xfrm>
            <a:off x="9597628" y="5223391"/>
            <a:ext cx="3538538"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Creative Problem-solving</a:t>
            </a:r>
            <a:endParaRPr lang="en-US" sz="2200" dirty="0"/>
          </a:p>
        </p:txBody>
      </p:sp>
      <p:sp>
        <p:nvSpPr>
          <p:cNvPr id="12" name="Text 6"/>
          <p:cNvSpPr/>
          <p:nvPr/>
        </p:nvSpPr>
        <p:spPr>
          <a:xfrm>
            <a:off x="9597628" y="5713809"/>
            <a:ext cx="4238982"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Multiple perspectives lead to innovative solutions.</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7986713" y="5327809"/>
            <a:ext cx="318968" cy="398621"/>
          </a:xfrm>
          <a:prstGeom prst="rect">
            <a:avLst/>
          </a:prstGeom>
        </p:spPr>
      </p:pic>
      <p:sp>
        <p:nvSpPr>
          <p:cNvPr id="15" name="Text 7"/>
          <p:cNvSpPr/>
          <p:nvPr/>
        </p:nvSpPr>
        <p:spPr>
          <a:xfrm>
            <a:off x="2197418" y="5404842"/>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04155"/>
                </a:solidFill>
                <a:latin typeface="Alexandria" pitchFamily="34" charset="0"/>
                <a:ea typeface="Alexandria" pitchFamily="34" charset="-122"/>
                <a:cs typeface="Alexandria" pitchFamily="34" charset="-120"/>
              </a:rPr>
              <a:t>Collective Delivery</a:t>
            </a:r>
            <a:endParaRPr lang="en-US" sz="2200" dirty="0"/>
          </a:p>
        </p:txBody>
      </p:sp>
      <p:sp>
        <p:nvSpPr>
          <p:cNvPr id="16" name="Text 8"/>
          <p:cNvSpPr/>
          <p:nvPr/>
        </p:nvSpPr>
        <p:spPr>
          <a:xfrm>
            <a:off x="793790" y="5895261"/>
            <a:ext cx="4238863" cy="362903"/>
          </a:xfrm>
          <a:prstGeom prst="rect">
            <a:avLst/>
          </a:prstGeom>
          <a:noFill/>
          <a:ln/>
        </p:spPr>
        <p:txBody>
          <a:bodyPr wrap="none" lIns="0" tIns="0" rIns="0" bIns="0" rtlCol="0" anchor="t"/>
          <a:lstStyle/>
          <a:p>
            <a:pPr marL="0" indent="0" algn="r">
              <a:lnSpc>
                <a:spcPts val="2850"/>
              </a:lnSpc>
              <a:buNone/>
            </a:pPr>
            <a:r>
              <a:rPr lang="en-US" sz="1750" dirty="0">
                <a:solidFill>
                  <a:srgbClr val="404155"/>
                </a:solidFill>
                <a:latin typeface="Nobile" pitchFamily="34" charset="0"/>
                <a:ea typeface="Nobile" pitchFamily="34" charset="-122"/>
                <a:cs typeface="Nobile" pitchFamily="34" charset="-120"/>
              </a:rPr>
              <a:t>Shared ownership of outcomes.</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324362" y="5327809"/>
            <a:ext cx="318968" cy="39862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834628"/>
            <a:ext cx="6504384"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Improved Team Morale</a:t>
            </a:r>
            <a:endParaRPr lang="en-US" sz="4450" dirty="0"/>
          </a:p>
        </p:txBody>
      </p:sp>
      <p:pic>
        <p:nvPicPr>
          <p:cNvPr id="3" name="Image 0" descr="preencoded.png"/>
          <p:cNvPicPr>
            <a:picLocks noChangeAspect="1"/>
          </p:cNvPicPr>
          <p:nvPr/>
        </p:nvPicPr>
        <p:blipFill>
          <a:blip r:embed="rId3"/>
          <a:stretch>
            <a:fillRect/>
          </a:stretch>
        </p:blipFill>
        <p:spPr>
          <a:xfrm>
            <a:off x="3247430" y="1997035"/>
            <a:ext cx="1614011" cy="1306949"/>
          </a:xfrm>
          <a:prstGeom prst="rect">
            <a:avLst/>
          </a:prstGeom>
        </p:spPr>
      </p:pic>
      <p:pic>
        <p:nvPicPr>
          <p:cNvPr id="4" name="Image 1" descr="preencoded.png"/>
          <p:cNvPicPr>
            <a:picLocks noChangeAspect="1"/>
          </p:cNvPicPr>
          <p:nvPr/>
        </p:nvPicPr>
        <p:blipFill>
          <a:blip r:embed="rId4"/>
          <a:stretch>
            <a:fillRect/>
          </a:stretch>
        </p:blipFill>
        <p:spPr>
          <a:xfrm>
            <a:off x="3894892" y="2613065"/>
            <a:ext cx="318968" cy="398621"/>
          </a:xfrm>
          <a:prstGeom prst="rect">
            <a:avLst/>
          </a:prstGeom>
        </p:spPr>
      </p:pic>
      <p:sp>
        <p:nvSpPr>
          <p:cNvPr id="5" name="Text 1"/>
          <p:cNvSpPr/>
          <p:nvPr/>
        </p:nvSpPr>
        <p:spPr>
          <a:xfrm>
            <a:off x="5088255" y="222384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Job Satisfaction</a:t>
            </a:r>
            <a:endParaRPr lang="en-US" sz="2200" dirty="0"/>
          </a:p>
        </p:txBody>
      </p:sp>
      <p:sp>
        <p:nvSpPr>
          <p:cNvPr id="6" name="Text 2"/>
          <p:cNvSpPr/>
          <p:nvPr/>
        </p:nvSpPr>
        <p:spPr>
          <a:xfrm>
            <a:off x="5088255" y="2714268"/>
            <a:ext cx="4001453"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Higher levels of workplace happiness</a:t>
            </a:r>
            <a:endParaRPr lang="en-US" sz="1750" dirty="0"/>
          </a:p>
        </p:txBody>
      </p:sp>
      <p:sp>
        <p:nvSpPr>
          <p:cNvPr id="7" name="Shape 3"/>
          <p:cNvSpPr/>
          <p:nvPr/>
        </p:nvSpPr>
        <p:spPr>
          <a:xfrm>
            <a:off x="4918115" y="3317081"/>
            <a:ext cx="8861822" cy="15240"/>
          </a:xfrm>
          <a:prstGeom prst="roundRect">
            <a:avLst>
              <a:gd name="adj" fmla="val 625116"/>
            </a:avLst>
          </a:prstGeom>
          <a:solidFill>
            <a:srgbClr val="B8C3DF"/>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2440424" y="3360658"/>
            <a:ext cx="3228022" cy="1306949"/>
          </a:xfrm>
          <a:prstGeom prst="rect">
            <a:avLst/>
          </a:prstGeom>
        </p:spPr>
      </p:pic>
      <p:pic>
        <p:nvPicPr>
          <p:cNvPr id="9" name="Image 3" descr="preencoded.png"/>
          <p:cNvPicPr>
            <a:picLocks noChangeAspect="1"/>
          </p:cNvPicPr>
          <p:nvPr/>
        </p:nvPicPr>
        <p:blipFill>
          <a:blip r:embed="rId6"/>
          <a:stretch>
            <a:fillRect/>
          </a:stretch>
        </p:blipFill>
        <p:spPr>
          <a:xfrm>
            <a:off x="3894892" y="3814762"/>
            <a:ext cx="318968" cy="398621"/>
          </a:xfrm>
          <a:prstGeom prst="rect">
            <a:avLst/>
          </a:prstGeom>
        </p:spPr>
      </p:pic>
      <p:sp>
        <p:nvSpPr>
          <p:cNvPr id="10" name="Text 4"/>
          <p:cNvSpPr/>
          <p:nvPr/>
        </p:nvSpPr>
        <p:spPr>
          <a:xfrm>
            <a:off x="5895261" y="358747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Pride in Work</a:t>
            </a:r>
            <a:endParaRPr lang="en-US" sz="2200" dirty="0"/>
          </a:p>
        </p:txBody>
      </p:sp>
      <p:sp>
        <p:nvSpPr>
          <p:cNvPr id="11" name="Text 5"/>
          <p:cNvSpPr/>
          <p:nvPr/>
        </p:nvSpPr>
        <p:spPr>
          <a:xfrm>
            <a:off x="5895261" y="4077891"/>
            <a:ext cx="4447223"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Sense of accomplishment and ownership</a:t>
            </a:r>
            <a:endParaRPr lang="en-US" sz="1750" dirty="0"/>
          </a:p>
        </p:txBody>
      </p:sp>
      <p:sp>
        <p:nvSpPr>
          <p:cNvPr id="12" name="Shape 6"/>
          <p:cNvSpPr/>
          <p:nvPr/>
        </p:nvSpPr>
        <p:spPr>
          <a:xfrm>
            <a:off x="5725120" y="4680704"/>
            <a:ext cx="8054816" cy="15240"/>
          </a:xfrm>
          <a:prstGeom prst="roundRect">
            <a:avLst>
              <a:gd name="adj" fmla="val 625116"/>
            </a:avLst>
          </a:prstGeom>
          <a:solidFill>
            <a:srgbClr val="B8C3DF"/>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1633418" y="4724281"/>
            <a:ext cx="4842034" cy="1306949"/>
          </a:xfrm>
          <a:prstGeom prst="rect">
            <a:avLst/>
          </a:prstGeom>
        </p:spPr>
      </p:pic>
      <p:pic>
        <p:nvPicPr>
          <p:cNvPr id="14" name="Image 5" descr="preencoded.png"/>
          <p:cNvPicPr>
            <a:picLocks noChangeAspect="1"/>
          </p:cNvPicPr>
          <p:nvPr/>
        </p:nvPicPr>
        <p:blipFill>
          <a:blip r:embed="rId8"/>
          <a:stretch>
            <a:fillRect/>
          </a:stretch>
        </p:blipFill>
        <p:spPr>
          <a:xfrm>
            <a:off x="3894892" y="5178385"/>
            <a:ext cx="318968" cy="398621"/>
          </a:xfrm>
          <a:prstGeom prst="rect">
            <a:avLst/>
          </a:prstGeom>
        </p:spPr>
      </p:pic>
      <p:sp>
        <p:nvSpPr>
          <p:cNvPr id="15" name="Text 7"/>
          <p:cNvSpPr/>
          <p:nvPr/>
        </p:nvSpPr>
        <p:spPr>
          <a:xfrm>
            <a:off x="6702266" y="495109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Team Camaraderie</a:t>
            </a:r>
            <a:endParaRPr lang="en-US" sz="2200" dirty="0"/>
          </a:p>
        </p:txBody>
      </p:sp>
      <p:sp>
        <p:nvSpPr>
          <p:cNvPr id="16" name="Text 8"/>
          <p:cNvSpPr/>
          <p:nvPr/>
        </p:nvSpPr>
        <p:spPr>
          <a:xfrm>
            <a:off x="6702266" y="5441513"/>
            <a:ext cx="4155519"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Strong bonds between team members</a:t>
            </a:r>
            <a:endParaRPr lang="en-US" sz="1750" dirty="0"/>
          </a:p>
        </p:txBody>
      </p:sp>
      <p:sp>
        <p:nvSpPr>
          <p:cNvPr id="17" name="Shape 9"/>
          <p:cNvSpPr/>
          <p:nvPr/>
        </p:nvSpPr>
        <p:spPr>
          <a:xfrm>
            <a:off x="6532126" y="6044327"/>
            <a:ext cx="7247811" cy="15240"/>
          </a:xfrm>
          <a:prstGeom prst="roundRect">
            <a:avLst>
              <a:gd name="adj" fmla="val 625116"/>
            </a:avLst>
          </a:prstGeom>
          <a:solidFill>
            <a:srgbClr val="B8C3DF"/>
          </a:solidFill>
          <a:ln/>
        </p:spPr>
        <p:txBody>
          <a:bodyPr/>
          <a:lstStyle/>
          <a:p>
            <a:endParaRPr lang="en-US"/>
          </a:p>
        </p:txBody>
      </p:sp>
      <p:pic>
        <p:nvPicPr>
          <p:cNvPr id="18" name="Image 6" descr="preencoded.png"/>
          <p:cNvPicPr>
            <a:picLocks noChangeAspect="1"/>
          </p:cNvPicPr>
          <p:nvPr/>
        </p:nvPicPr>
        <p:blipFill>
          <a:blip r:embed="rId9"/>
          <a:stretch>
            <a:fillRect/>
          </a:stretch>
        </p:blipFill>
        <p:spPr>
          <a:xfrm>
            <a:off x="826294" y="6087904"/>
            <a:ext cx="6456164" cy="1306949"/>
          </a:xfrm>
          <a:prstGeom prst="rect">
            <a:avLst/>
          </a:prstGeom>
        </p:spPr>
      </p:pic>
      <p:pic>
        <p:nvPicPr>
          <p:cNvPr id="19" name="Image 7" descr="preencoded.png"/>
          <p:cNvPicPr>
            <a:picLocks noChangeAspect="1"/>
          </p:cNvPicPr>
          <p:nvPr/>
        </p:nvPicPr>
        <p:blipFill>
          <a:blip r:embed="rId10"/>
          <a:stretch>
            <a:fillRect/>
          </a:stretch>
        </p:blipFill>
        <p:spPr>
          <a:xfrm>
            <a:off x="3894773" y="6542008"/>
            <a:ext cx="318968" cy="398621"/>
          </a:xfrm>
          <a:prstGeom prst="rect">
            <a:avLst/>
          </a:prstGeom>
        </p:spPr>
      </p:pic>
      <p:sp>
        <p:nvSpPr>
          <p:cNvPr id="20" name="Text 10"/>
          <p:cNvSpPr/>
          <p:nvPr/>
        </p:nvSpPr>
        <p:spPr>
          <a:xfrm>
            <a:off x="7509272" y="631471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Self-organization</a:t>
            </a:r>
            <a:endParaRPr lang="en-US" sz="2200" dirty="0"/>
          </a:p>
        </p:txBody>
      </p:sp>
      <p:sp>
        <p:nvSpPr>
          <p:cNvPr id="21" name="Text 11"/>
          <p:cNvSpPr/>
          <p:nvPr/>
        </p:nvSpPr>
        <p:spPr>
          <a:xfrm>
            <a:off x="7509272" y="6805136"/>
            <a:ext cx="3616166"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Empowerment to make decisions</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93063"/>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Greater Visibility and Transparency</a:t>
            </a:r>
            <a:endParaRPr lang="en-US" sz="4450" dirty="0"/>
          </a:p>
        </p:txBody>
      </p:sp>
      <p:sp>
        <p:nvSpPr>
          <p:cNvPr id="4" name="Shape 1"/>
          <p:cNvSpPr/>
          <p:nvPr/>
        </p:nvSpPr>
        <p:spPr>
          <a:xfrm>
            <a:off x="1048941" y="2450783"/>
            <a:ext cx="30480" cy="5085636"/>
          </a:xfrm>
          <a:prstGeom prst="roundRect">
            <a:avLst>
              <a:gd name="adj" fmla="val 312558"/>
            </a:avLst>
          </a:prstGeom>
          <a:solidFill>
            <a:srgbClr val="B8C3DF"/>
          </a:solidFill>
          <a:ln/>
        </p:spPr>
        <p:txBody>
          <a:bodyPr/>
          <a:lstStyle/>
          <a:p>
            <a:endParaRPr lang="en-US"/>
          </a:p>
        </p:txBody>
      </p:sp>
      <p:sp>
        <p:nvSpPr>
          <p:cNvPr id="5" name="Shape 2"/>
          <p:cNvSpPr/>
          <p:nvPr/>
        </p:nvSpPr>
        <p:spPr>
          <a:xfrm>
            <a:off x="1273612" y="2690693"/>
            <a:ext cx="680442" cy="30480"/>
          </a:xfrm>
          <a:prstGeom prst="roundRect">
            <a:avLst>
              <a:gd name="adj" fmla="val 312558"/>
            </a:avLst>
          </a:prstGeom>
          <a:solidFill>
            <a:srgbClr val="B8C3DF"/>
          </a:solidFill>
          <a:ln/>
        </p:spPr>
        <p:txBody>
          <a:bodyPr/>
          <a:lstStyle/>
          <a:p>
            <a:endParaRPr lang="en-US"/>
          </a:p>
        </p:txBody>
      </p:sp>
      <p:sp>
        <p:nvSpPr>
          <p:cNvPr id="6" name="Shape 3"/>
          <p:cNvSpPr/>
          <p:nvPr/>
        </p:nvSpPr>
        <p:spPr>
          <a:xfrm>
            <a:off x="793790" y="2450783"/>
            <a:ext cx="510302" cy="510302"/>
          </a:xfrm>
          <a:prstGeom prst="roundRect">
            <a:avLst>
              <a:gd name="adj" fmla="val 18669"/>
            </a:avLst>
          </a:prstGeom>
          <a:solidFill>
            <a:srgbClr val="D2DDF9"/>
          </a:solidFill>
          <a:ln w="7620">
            <a:solidFill>
              <a:srgbClr val="B8C3DF"/>
            </a:solidFill>
            <a:prstDash val="solid"/>
          </a:ln>
        </p:spPr>
        <p:txBody>
          <a:bodyPr/>
          <a:lstStyle/>
          <a:p>
            <a:endParaRPr lang="en-US"/>
          </a:p>
        </p:txBody>
      </p:sp>
      <p:pic>
        <p:nvPicPr>
          <p:cNvPr id="7" name="Image 1" descr="preencoded.png"/>
          <p:cNvPicPr>
            <a:picLocks noChangeAspect="1"/>
          </p:cNvPicPr>
          <p:nvPr/>
        </p:nvPicPr>
        <p:blipFill>
          <a:blip r:embed="rId4"/>
          <a:stretch>
            <a:fillRect/>
          </a:stretch>
        </p:blipFill>
        <p:spPr>
          <a:xfrm>
            <a:off x="878860" y="2493288"/>
            <a:ext cx="340162" cy="425291"/>
          </a:xfrm>
          <a:prstGeom prst="rect">
            <a:avLst/>
          </a:prstGeom>
        </p:spPr>
      </p:pic>
      <p:sp>
        <p:nvSpPr>
          <p:cNvPr id="8" name="Text 4"/>
          <p:cNvSpPr/>
          <p:nvPr/>
        </p:nvSpPr>
        <p:spPr>
          <a:xfrm>
            <a:off x="2183011" y="252864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Regular Iterations</a:t>
            </a:r>
            <a:endParaRPr lang="en-US" sz="2200" dirty="0"/>
          </a:p>
        </p:txBody>
      </p:sp>
      <p:sp>
        <p:nvSpPr>
          <p:cNvPr id="9" name="Text 5"/>
          <p:cNvSpPr/>
          <p:nvPr/>
        </p:nvSpPr>
        <p:spPr>
          <a:xfrm>
            <a:off x="2183011" y="3019068"/>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Consistent checkpoints show progress.</a:t>
            </a:r>
            <a:endParaRPr lang="en-US" sz="1750" dirty="0"/>
          </a:p>
        </p:txBody>
      </p:sp>
      <p:sp>
        <p:nvSpPr>
          <p:cNvPr id="10" name="Shape 6"/>
          <p:cNvSpPr/>
          <p:nvPr/>
        </p:nvSpPr>
        <p:spPr>
          <a:xfrm>
            <a:off x="1273612" y="4075509"/>
            <a:ext cx="680442" cy="30480"/>
          </a:xfrm>
          <a:prstGeom prst="roundRect">
            <a:avLst>
              <a:gd name="adj" fmla="val 312558"/>
            </a:avLst>
          </a:prstGeom>
          <a:solidFill>
            <a:srgbClr val="B8C3DF"/>
          </a:solidFill>
          <a:ln/>
        </p:spPr>
        <p:txBody>
          <a:bodyPr/>
          <a:lstStyle/>
          <a:p>
            <a:endParaRPr lang="en-US"/>
          </a:p>
        </p:txBody>
      </p:sp>
      <p:sp>
        <p:nvSpPr>
          <p:cNvPr id="11" name="Shape 7"/>
          <p:cNvSpPr/>
          <p:nvPr/>
        </p:nvSpPr>
        <p:spPr>
          <a:xfrm>
            <a:off x="793790" y="3835598"/>
            <a:ext cx="510302" cy="510302"/>
          </a:xfrm>
          <a:prstGeom prst="roundRect">
            <a:avLst>
              <a:gd name="adj" fmla="val 18669"/>
            </a:avLst>
          </a:prstGeom>
          <a:solidFill>
            <a:srgbClr val="D2DDF9"/>
          </a:solidFill>
          <a:ln w="7620">
            <a:solidFill>
              <a:srgbClr val="B8C3DF"/>
            </a:solidFill>
            <a:prstDash val="solid"/>
          </a:ln>
        </p:spPr>
        <p:txBody>
          <a:bodyPr/>
          <a:lstStyle/>
          <a:p>
            <a:endParaRPr lang="en-US"/>
          </a:p>
        </p:txBody>
      </p:sp>
      <p:pic>
        <p:nvPicPr>
          <p:cNvPr id="12" name="Image 2" descr="preencoded.png"/>
          <p:cNvPicPr>
            <a:picLocks noChangeAspect="1"/>
          </p:cNvPicPr>
          <p:nvPr/>
        </p:nvPicPr>
        <p:blipFill>
          <a:blip r:embed="rId5"/>
          <a:stretch>
            <a:fillRect/>
          </a:stretch>
        </p:blipFill>
        <p:spPr>
          <a:xfrm>
            <a:off x="878860" y="3878104"/>
            <a:ext cx="340162" cy="425291"/>
          </a:xfrm>
          <a:prstGeom prst="rect">
            <a:avLst/>
          </a:prstGeom>
        </p:spPr>
      </p:pic>
      <p:sp>
        <p:nvSpPr>
          <p:cNvPr id="13" name="Text 8"/>
          <p:cNvSpPr/>
          <p:nvPr/>
        </p:nvSpPr>
        <p:spPr>
          <a:xfrm>
            <a:off x="2183011" y="3913465"/>
            <a:ext cx="3470434"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Product Demonstrations</a:t>
            </a:r>
            <a:endParaRPr lang="en-US" sz="2200" dirty="0"/>
          </a:p>
        </p:txBody>
      </p:sp>
      <p:sp>
        <p:nvSpPr>
          <p:cNvPr id="14" name="Text 9"/>
          <p:cNvSpPr/>
          <p:nvPr/>
        </p:nvSpPr>
        <p:spPr>
          <a:xfrm>
            <a:off x="2183011" y="4403884"/>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Stakeholders see working features.</a:t>
            </a:r>
            <a:endParaRPr lang="en-US" sz="1750" dirty="0"/>
          </a:p>
        </p:txBody>
      </p:sp>
      <p:sp>
        <p:nvSpPr>
          <p:cNvPr id="15" name="Shape 10"/>
          <p:cNvSpPr/>
          <p:nvPr/>
        </p:nvSpPr>
        <p:spPr>
          <a:xfrm>
            <a:off x="1273612" y="5460325"/>
            <a:ext cx="680442" cy="30480"/>
          </a:xfrm>
          <a:prstGeom prst="roundRect">
            <a:avLst>
              <a:gd name="adj" fmla="val 312558"/>
            </a:avLst>
          </a:prstGeom>
          <a:solidFill>
            <a:srgbClr val="B8C3DF"/>
          </a:solidFill>
          <a:ln/>
        </p:spPr>
        <p:txBody>
          <a:bodyPr/>
          <a:lstStyle/>
          <a:p>
            <a:endParaRPr lang="en-US"/>
          </a:p>
        </p:txBody>
      </p:sp>
      <p:sp>
        <p:nvSpPr>
          <p:cNvPr id="16" name="Shape 11"/>
          <p:cNvSpPr/>
          <p:nvPr/>
        </p:nvSpPr>
        <p:spPr>
          <a:xfrm>
            <a:off x="793790" y="5220414"/>
            <a:ext cx="510302" cy="510302"/>
          </a:xfrm>
          <a:prstGeom prst="roundRect">
            <a:avLst>
              <a:gd name="adj" fmla="val 18669"/>
            </a:avLst>
          </a:prstGeom>
          <a:solidFill>
            <a:srgbClr val="D2DDF9"/>
          </a:solidFill>
          <a:ln w="7620">
            <a:solidFill>
              <a:srgbClr val="B8C3DF"/>
            </a:solidFill>
            <a:prstDash val="solid"/>
          </a:ln>
        </p:spPr>
        <p:txBody>
          <a:bodyPr/>
          <a:lstStyle/>
          <a:p>
            <a:endParaRPr lang="en-US"/>
          </a:p>
        </p:txBody>
      </p:sp>
      <p:pic>
        <p:nvPicPr>
          <p:cNvPr id="17" name="Image 3" descr="preencoded.png"/>
          <p:cNvPicPr>
            <a:picLocks noChangeAspect="1"/>
          </p:cNvPicPr>
          <p:nvPr/>
        </p:nvPicPr>
        <p:blipFill>
          <a:blip r:embed="rId6"/>
          <a:stretch>
            <a:fillRect/>
          </a:stretch>
        </p:blipFill>
        <p:spPr>
          <a:xfrm>
            <a:off x="878860" y="5262920"/>
            <a:ext cx="340162" cy="425291"/>
          </a:xfrm>
          <a:prstGeom prst="rect">
            <a:avLst/>
          </a:prstGeom>
        </p:spPr>
      </p:pic>
      <p:sp>
        <p:nvSpPr>
          <p:cNvPr id="18" name="Text 12"/>
          <p:cNvSpPr/>
          <p:nvPr/>
        </p:nvSpPr>
        <p:spPr>
          <a:xfrm>
            <a:off x="2183011" y="529828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Progress Reports</a:t>
            </a:r>
            <a:endParaRPr lang="en-US" sz="2200" dirty="0"/>
          </a:p>
        </p:txBody>
      </p:sp>
      <p:sp>
        <p:nvSpPr>
          <p:cNvPr id="19" name="Text 13"/>
          <p:cNvSpPr/>
          <p:nvPr/>
        </p:nvSpPr>
        <p:spPr>
          <a:xfrm>
            <a:off x="2183011" y="5788700"/>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Real-time updates on project status.</a:t>
            </a:r>
            <a:endParaRPr lang="en-US" sz="1750" dirty="0"/>
          </a:p>
        </p:txBody>
      </p:sp>
      <p:sp>
        <p:nvSpPr>
          <p:cNvPr id="20" name="Shape 14"/>
          <p:cNvSpPr/>
          <p:nvPr/>
        </p:nvSpPr>
        <p:spPr>
          <a:xfrm>
            <a:off x="1273612" y="6845141"/>
            <a:ext cx="680442" cy="30480"/>
          </a:xfrm>
          <a:prstGeom prst="roundRect">
            <a:avLst>
              <a:gd name="adj" fmla="val 312558"/>
            </a:avLst>
          </a:prstGeom>
          <a:solidFill>
            <a:srgbClr val="B8C3DF"/>
          </a:solidFill>
          <a:ln/>
        </p:spPr>
        <p:txBody>
          <a:bodyPr/>
          <a:lstStyle/>
          <a:p>
            <a:endParaRPr lang="en-US"/>
          </a:p>
        </p:txBody>
      </p:sp>
      <p:sp>
        <p:nvSpPr>
          <p:cNvPr id="21" name="Shape 15"/>
          <p:cNvSpPr/>
          <p:nvPr/>
        </p:nvSpPr>
        <p:spPr>
          <a:xfrm>
            <a:off x="793790" y="6605230"/>
            <a:ext cx="510302" cy="510302"/>
          </a:xfrm>
          <a:prstGeom prst="roundRect">
            <a:avLst>
              <a:gd name="adj" fmla="val 18669"/>
            </a:avLst>
          </a:prstGeom>
          <a:solidFill>
            <a:srgbClr val="D2DDF9"/>
          </a:solidFill>
          <a:ln w="7620">
            <a:solidFill>
              <a:srgbClr val="B8C3DF"/>
            </a:solidFill>
            <a:prstDash val="solid"/>
          </a:ln>
        </p:spPr>
        <p:txBody>
          <a:bodyPr/>
          <a:lstStyle/>
          <a:p>
            <a:endParaRPr lang="en-US"/>
          </a:p>
        </p:txBody>
      </p:sp>
      <p:pic>
        <p:nvPicPr>
          <p:cNvPr id="22" name="Image 4" descr="preencoded.png"/>
          <p:cNvPicPr>
            <a:picLocks noChangeAspect="1"/>
          </p:cNvPicPr>
          <p:nvPr/>
        </p:nvPicPr>
        <p:blipFill>
          <a:blip r:embed="rId7"/>
          <a:stretch>
            <a:fillRect/>
          </a:stretch>
        </p:blipFill>
        <p:spPr>
          <a:xfrm>
            <a:off x="878860" y="6647736"/>
            <a:ext cx="340162" cy="425291"/>
          </a:xfrm>
          <a:prstGeom prst="rect">
            <a:avLst/>
          </a:prstGeom>
        </p:spPr>
      </p:pic>
      <p:sp>
        <p:nvSpPr>
          <p:cNvPr id="23" name="Text 16"/>
          <p:cNvSpPr/>
          <p:nvPr/>
        </p:nvSpPr>
        <p:spPr>
          <a:xfrm>
            <a:off x="2183011" y="6683097"/>
            <a:ext cx="3618667"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Stakeholder Engagement</a:t>
            </a:r>
            <a:endParaRPr lang="en-US" sz="2200" dirty="0"/>
          </a:p>
        </p:txBody>
      </p:sp>
      <p:sp>
        <p:nvSpPr>
          <p:cNvPr id="24" name="Text 17"/>
          <p:cNvSpPr/>
          <p:nvPr/>
        </p:nvSpPr>
        <p:spPr>
          <a:xfrm>
            <a:off x="2183011" y="7173516"/>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Informed decisions based on current information.</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749617"/>
            <a:ext cx="8464987"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Product Quality Improvement</a:t>
            </a:r>
            <a:endParaRPr lang="en-US" sz="4450" dirty="0"/>
          </a:p>
        </p:txBody>
      </p:sp>
      <p:sp>
        <p:nvSpPr>
          <p:cNvPr id="3" name="Shape 1"/>
          <p:cNvSpPr/>
          <p:nvPr/>
        </p:nvSpPr>
        <p:spPr>
          <a:xfrm>
            <a:off x="793790" y="1912025"/>
            <a:ext cx="1630323" cy="1306949"/>
          </a:xfrm>
          <a:prstGeom prst="roundRect">
            <a:avLst>
              <a:gd name="adj" fmla="val 7289"/>
            </a:avLst>
          </a:prstGeom>
          <a:solidFill>
            <a:srgbClr val="D2DDF9"/>
          </a:solidFill>
          <a:ln w="7620">
            <a:solidFill>
              <a:srgbClr val="B8C3DF"/>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1449467" y="2366129"/>
            <a:ext cx="318968" cy="398621"/>
          </a:xfrm>
          <a:prstGeom prst="rect">
            <a:avLst/>
          </a:prstGeom>
        </p:spPr>
      </p:pic>
      <p:sp>
        <p:nvSpPr>
          <p:cNvPr id="5" name="Text 2"/>
          <p:cNvSpPr/>
          <p:nvPr/>
        </p:nvSpPr>
        <p:spPr>
          <a:xfrm>
            <a:off x="2650927" y="213883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Integration</a:t>
            </a:r>
            <a:endParaRPr lang="en-US" sz="2200" dirty="0"/>
          </a:p>
        </p:txBody>
      </p:sp>
      <p:sp>
        <p:nvSpPr>
          <p:cNvPr id="6" name="Text 3"/>
          <p:cNvSpPr/>
          <p:nvPr/>
        </p:nvSpPr>
        <p:spPr>
          <a:xfrm>
            <a:off x="2650927" y="2629257"/>
            <a:ext cx="3339227"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Continuous system integration</a:t>
            </a:r>
            <a:endParaRPr lang="en-US" sz="1750" dirty="0"/>
          </a:p>
        </p:txBody>
      </p:sp>
      <p:sp>
        <p:nvSpPr>
          <p:cNvPr id="7" name="Shape 4"/>
          <p:cNvSpPr/>
          <p:nvPr/>
        </p:nvSpPr>
        <p:spPr>
          <a:xfrm>
            <a:off x="2537460" y="3203734"/>
            <a:ext cx="11185803" cy="15240"/>
          </a:xfrm>
          <a:prstGeom prst="roundRect">
            <a:avLst>
              <a:gd name="adj" fmla="val 625116"/>
            </a:avLst>
          </a:prstGeom>
          <a:solidFill>
            <a:srgbClr val="B8C3DF"/>
          </a:solidFill>
          <a:ln/>
        </p:spPr>
        <p:txBody>
          <a:bodyPr/>
          <a:lstStyle/>
          <a:p>
            <a:endParaRPr lang="en-US"/>
          </a:p>
        </p:txBody>
      </p:sp>
      <p:sp>
        <p:nvSpPr>
          <p:cNvPr id="8" name="Shape 5"/>
          <p:cNvSpPr/>
          <p:nvPr/>
        </p:nvSpPr>
        <p:spPr>
          <a:xfrm>
            <a:off x="793790" y="3332321"/>
            <a:ext cx="3260646" cy="1306949"/>
          </a:xfrm>
          <a:prstGeom prst="roundRect">
            <a:avLst>
              <a:gd name="adj" fmla="val 7289"/>
            </a:avLst>
          </a:prstGeom>
          <a:solidFill>
            <a:srgbClr val="D2DDF9"/>
          </a:solidFill>
          <a:ln w="7620">
            <a:solidFill>
              <a:srgbClr val="B8C3DF"/>
            </a:solidFill>
            <a:prstDash val="solid"/>
          </a:ln>
        </p:spPr>
        <p:txBody>
          <a:bodyPr/>
          <a:lstStyle/>
          <a:p>
            <a:endParaRPr lang="en-US"/>
          </a:p>
        </p:txBody>
      </p:sp>
      <p:pic>
        <p:nvPicPr>
          <p:cNvPr id="9" name="Image 1" descr="preencoded.png"/>
          <p:cNvPicPr>
            <a:picLocks noChangeAspect="1"/>
          </p:cNvPicPr>
          <p:nvPr/>
        </p:nvPicPr>
        <p:blipFill>
          <a:blip r:embed="rId4"/>
          <a:stretch>
            <a:fillRect/>
          </a:stretch>
        </p:blipFill>
        <p:spPr>
          <a:xfrm>
            <a:off x="2264569" y="3786426"/>
            <a:ext cx="318968" cy="398621"/>
          </a:xfrm>
          <a:prstGeom prst="rect">
            <a:avLst/>
          </a:prstGeom>
        </p:spPr>
      </p:pic>
      <p:sp>
        <p:nvSpPr>
          <p:cNvPr id="10" name="Text 6"/>
          <p:cNvSpPr/>
          <p:nvPr/>
        </p:nvSpPr>
        <p:spPr>
          <a:xfrm>
            <a:off x="4281249" y="355913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Testing</a:t>
            </a:r>
            <a:endParaRPr lang="en-US" sz="2200" dirty="0"/>
          </a:p>
        </p:txBody>
      </p:sp>
      <p:sp>
        <p:nvSpPr>
          <p:cNvPr id="11" name="Text 7"/>
          <p:cNvSpPr/>
          <p:nvPr/>
        </p:nvSpPr>
        <p:spPr>
          <a:xfrm>
            <a:off x="4281249" y="4049554"/>
            <a:ext cx="3951327"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Ongoing verification of functionality</a:t>
            </a:r>
            <a:endParaRPr lang="en-US" sz="1750" dirty="0"/>
          </a:p>
        </p:txBody>
      </p:sp>
      <p:sp>
        <p:nvSpPr>
          <p:cNvPr id="12" name="Shape 8"/>
          <p:cNvSpPr/>
          <p:nvPr/>
        </p:nvSpPr>
        <p:spPr>
          <a:xfrm>
            <a:off x="4167783" y="4624030"/>
            <a:ext cx="9555480" cy="15240"/>
          </a:xfrm>
          <a:prstGeom prst="roundRect">
            <a:avLst>
              <a:gd name="adj" fmla="val 625116"/>
            </a:avLst>
          </a:prstGeom>
          <a:solidFill>
            <a:srgbClr val="B8C3DF"/>
          </a:solidFill>
          <a:ln/>
        </p:spPr>
        <p:txBody>
          <a:bodyPr/>
          <a:lstStyle/>
          <a:p>
            <a:endParaRPr lang="en-US"/>
          </a:p>
        </p:txBody>
      </p:sp>
      <p:sp>
        <p:nvSpPr>
          <p:cNvPr id="13" name="Shape 9"/>
          <p:cNvSpPr/>
          <p:nvPr/>
        </p:nvSpPr>
        <p:spPr>
          <a:xfrm>
            <a:off x="793790" y="4752618"/>
            <a:ext cx="4890968" cy="1306949"/>
          </a:xfrm>
          <a:prstGeom prst="roundRect">
            <a:avLst>
              <a:gd name="adj" fmla="val 7289"/>
            </a:avLst>
          </a:prstGeom>
          <a:solidFill>
            <a:srgbClr val="D2DDF9"/>
          </a:solidFill>
          <a:ln w="7620">
            <a:solidFill>
              <a:srgbClr val="B8C3DF"/>
            </a:solidFill>
            <a:prstDash val="solid"/>
          </a:ln>
        </p:spPr>
        <p:txBody>
          <a:bodyPr/>
          <a:lstStyle/>
          <a:p>
            <a:endParaRPr lang="en-US"/>
          </a:p>
        </p:txBody>
      </p:sp>
      <p:pic>
        <p:nvPicPr>
          <p:cNvPr id="14" name="Image 2" descr="preencoded.png"/>
          <p:cNvPicPr>
            <a:picLocks noChangeAspect="1"/>
          </p:cNvPicPr>
          <p:nvPr/>
        </p:nvPicPr>
        <p:blipFill>
          <a:blip r:embed="rId5"/>
          <a:stretch>
            <a:fillRect/>
          </a:stretch>
        </p:blipFill>
        <p:spPr>
          <a:xfrm>
            <a:off x="3079790" y="5206722"/>
            <a:ext cx="318968" cy="398621"/>
          </a:xfrm>
          <a:prstGeom prst="rect">
            <a:avLst/>
          </a:prstGeom>
        </p:spPr>
      </p:pic>
      <p:sp>
        <p:nvSpPr>
          <p:cNvPr id="15" name="Text 10"/>
          <p:cNvSpPr/>
          <p:nvPr/>
        </p:nvSpPr>
        <p:spPr>
          <a:xfrm>
            <a:off x="5911572" y="497943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Enhancement</a:t>
            </a:r>
            <a:endParaRPr lang="en-US" sz="2200" dirty="0"/>
          </a:p>
        </p:txBody>
      </p:sp>
      <p:sp>
        <p:nvSpPr>
          <p:cNvPr id="16" name="Text 11"/>
          <p:cNvSpPr/>
          <p:nvPr/>
        </p:nvSpPr>
        <p:spPr>
          <a:xfrm>
            <a:off x="5911572" y="5469850"/>
            <a:ext cx="3747254"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Incremental product improvement</a:t>
            </a:r>
            <a:endParaRPr lang="en-US" sz="1750" dirty="0"/>
          </a:p>
        </p:txBody>
      </p:sp>
      <p:sp>
        <p:nvSpPr>
          <p:cNvPr id="17" name="Shape 12"/>
          <p:cNvSpPr/>
          <p:nvPr/>
        </p:nvSpPr>
        <p:spPr>
          <a:xfrm>
            <a:off x="5798106" y="6044327"/>
            <a:ext cx="7925157" cy="15240"/>
          </a:xfrm>
          <a:prstGeom prst="roundRect">
            <a:avLst>
              <a:gd name="adj" fmla="val 625116"/>
            </a:avLst>
          </a:prstGeom>
          <a:solidFill>
            <a:srgbClr val="B8C3DF"/>
          </a:solidFill>
          <a:ln/>
        </p:spPr>
        <p:txBody>
          <a:bodyPr/>
          <a:lstStyle/>
          <a:p>
            <a:endParaRPr lang="en-US"/>
          </a:p>
        </p:txBody>
      </p:sp>
      <p:sp>
        <p:nvSpPr>
          <p:cNvPr id="18" name="Shape 13"/>
          <p:cNvSpPr/>
          <p:nvPr/>
        </p:nvSpPr>
        <p:spPr>
          <a:xfrm>
            <a:off x="793790" y="6172914"/>
            <a:ext cx="6521410" cy="1306949"/>
          </a:xfrm>
          <a:prstGeom prst="roundRect">
            <a:avLst>
              <a:gd name="adj" fmla="val 7289"/>
            </a:avLst>
          </a:prstGeom>
          <a:solidFill>
            <a:srgbClr val="D2DDF9"/>
          </a:solidFill>
          <a:ln w="7620">
            <a:solidFill>
              <a:srgbClr val="B8C3DF"/>
            </a:solidFill>
            <a:prstDash val="solid"/>
          </a:ln>
        </p:spPr>
        <p:txBody>
          <a:bodyPr/>
          <a:lstStyle/>
          <a:p>
            <a:endParaRPr lang="en-US"/>
          </a:p>
        </p:txBody>
      </p:sp>
      <p:pic>
        <p:nvPicPr>
          <p:cNvPr id="19" name="Image 3" descr="preencoded.png"/>
          <p:cNvPicPr>
            <a:picLocks noChangeAspect="1"/>
          </p:cNvPicPr>
          <p:nvPr/>
        </p:nvPicPr>
        <p:blipFill>
          <a:blip r:embed="rId6"/>
          <a:stretch>
            <a:fillRect/>
          </a:stretch>
        </p:blipFill>
        <p:spPr>
          <a:xfrm>
            <a:off x="3895011" y="6627019"/>
            <a:ext cx="318968" cy="398621"/>
          </a:xfrm>
          <a:prstGeom prst="rect">
            <a:avLst/>
          </a:prstGeom>
        </p:spPr>
      </p:pic>
      <p:sp>
        <p:nvSpPr>
          <p:cNvPr id="20" name="Text 14"/>
          <p:cNvSpPr/>
          <p:nvPr/>
        </p:nvSpPr>
        <p:spPr>
          <a:xfrm>
            <a:off x="7542014" y="639972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Inspection</a:t>
            </a:r>
            <a:endParaRPr lang="en-US" sz="2200" dirty="0"/>
          </a:p>
        </p:txBody>
      </p:sp>
      <p:sp>
        <p:nvSpPr>
          <p:cNvPr id="21" name="Text 15"/>
          <p:cNvSpPr/>
          <p:nvPr/>
        </p:nvSpPr>
        <p:spPr>
          <a:xfrm>
            <a:off x="7542014" y="6890147"/>
            <a:ext cx="3235523"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Team examines each iteration</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TotalTime>
  <Words>646</Words>
  <Application>Microsoft Office PowerPoint</Application>
  <PresentationFormat>Custom</PresentationFormat>
  <Paragraphs>134</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Alexandria</vt:lpstr>
      <vt:lpstr>Nobile Bold</vt:lpstr>
      <vt:lpstr>Nobile</vt:lpstr>
      <vt:lpstr>Nobile Medium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Kim Wiethoff</cp:lastModifiedBy>
  <cp:revision>2</cp:revision>
  <dcterms:created xsi:type="dcterms:W3CDTF">2025-04-29T15:39:24Z</dcterms:created>
  <dcterms:modified xsi:type="dcterms:W3CDTF">2025-04-29T15:53:35Z</dcterms:modified>
</cp:coreProperties>
</file>