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DM Sans Semi Bold" panose="020B0604020202020204" charset="0"/>
      <p:regular r:id="rId14"/>
    </p:embeddedFont>
    <p:embeddedFont>
      <p:font typeface="Inter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9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Using Lean Principles to Supercharge Agile Software Development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presentation explores how incorporating Lean principles into your existing Agile practices can transform your software development process, leading to increased efficiency, reduced waste, and faster delivery of high-quality products.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6152555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003012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84052"/>
            <a:ext cx="69149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Cumulative Flow Diagram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032992"/>
            <a:ext cx="7556421" cy="42314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651962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cumulative flow diagram helps visualize work in progress and identify bottlenecks in the software development process.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645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1346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By integrating Lean principles into your Agile practice, you'll not only eliminate waste but also deliver higher value to your customers, faster. This creates a powerful synergy that enables software development teams to achieve peak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">
            <a:extLst>
              <a:ext uri="{FF2B5EF4-FFF2-40B4-BE49-F238E27FC236}">
                <a16:creationId xmlns:a16="http://schemas.microsoft.com/office/drawing/2014/main" id="{BF4BC5A6-14F0-F202-97E3-FFE9DFF1F8EA}"/>
              </a:ext>
            </a:extLst>
          </p:cNvPr>
          <p:cNvSpPr/>
          <p:nvPr/>
        </p:nvSpPr>
        <p:spPr>
          <a:xfrm>
            <a:off x="10752985" y="2300406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D1DE2057-D20A-9C11-90C9-C70A569C272A}"/>
              </a:ext>
            </a:extLst>
          </p:cNvPr>
          <p:cNvSpPr/>
          <p:nvPr/>
        </p:nvSpPr>
        <p:spPr>
          <a:xfrm>
            <a:off x="415838" y="2308253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4">
            <a:extLst>
              <a:ext uri="{FF2B5EF4-FFF2-40B4-BE49-F238E27FC236}">
                <a16:creationId xmlns:a16="http://schemas.microsoft.com/office/drawing/2014/main" id="{A0BC5213-905D-8C5D-E567-9F5E6B8E2DE5}"/>
              </a:ext>
            </a:extLst>
          </p:cNvPr>
          <p:cNvSpPr/>
          <p:nvPr/>
        </p:nvSpPr>
        <p:spPr>
          <a:xfrm>
            <a:off x="3851458" y="2308253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7">
            <a:extLst>
              <a:ext uri="{FF2B5EF4-FFF2-40B4-BE49-F238E27FC236}">
                <a16:creationId xmlns:a16="http://schemas.microsoft.com/office/drawing/2014/main" id="{F5F5B10E-9677-0CC5-796C-4798814AEE3B}"/>
              </a:ext>
            </a:extLst>
          </p:cNvPr>
          <p:cNvSpPr/>
          <p:nvPr/>
        </p:nvSpPr>
        <p:spPr>
          <a:xfrm>
            <a:off x="7311461" y="2308253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3DDD5FFF-9071-9B70-55EC-4D5C41069C49}"/>
              </a:ext>
            </a:extLst>
          </p:cNvPr>
          <p:cNvSpPr/>
          <p:nvPr/>
        </p:nvSpPr>
        <p:spPr>
          <a:xfrm>
            <a:off x="415838" y="4970216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4">
            <a:extLst>
              <a:ext uri="{FF2B5EF4-FFF2-40B4-BE49-F238E27FC236}">
                <a16:creationId xmlns:a16="http://schemas.microsoft.com/office/drawing/2014/main" id="{1F527182-E298-E71C-5A89-41BAFE4C4D12}"/>
              </a:ext>
            </a:extLst>
          </p:cNvPr>
          <p:cNvSpPr/>
          <p:nvPr/>
        </p:nvSpPr>
        <p:spPr>
          <a:xfrm>
            <a:off x="3851458" y="4970216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7">
            <a:extLst>
              <a:ext uri="{FF2B5EF4-FFF2-40B4-BE49-F238E27FC236}">
                <a16:creationId xmlns:a16="http://schemas.microsoft.com/office/drawing/2014/main" id="{4781D27C-184C-898F-89B9-04C5B36A15BC}"/>
              </a:ext>
            </a:extLst>
          </p:cNvPr>
          <p:cNvSpPr/>
          <p:nvPr/>
        </p:nvSpPr>
        <p:spPr>
          <a:xfrm>
            <a:off x="7311461" y="4970216"/>
            <a:ext cx="3356539" cy="2371487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793790" y="1180505"/>
            <a:ext cx="71161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What Are Lean Principles?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56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Eliminate Waste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3740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removing activities that don't add value to the customer.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2456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Build Quality In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3037403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Embed quality checks and practices throughout the process to minimize defects.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2456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Create Knowledge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303740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Encourage learning and adapt processes as you go.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2456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Defer Commitment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303740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Make decisions based on real-time data, avoiding premature commitments.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5175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Deliver Fast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93790" y="5756196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Prioritize speed to deliver value to customers quickly.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4200406" y="5175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Respect People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200406" y="5756196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Empower teams and foster a collaborative environment.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607022" y="5175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Optimize the Whole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607022" y="5756196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end-to-end processes, not just individual steps.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11013638" y="5152311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Lean Meets Agile: A Perfect Partnership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While Agile focuses on flexibility, iteration, and responsiveness, Lean complements it by enhancing efficiency and ensuring every effort aligns with delivering customer value.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60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685" y="3287077"/>
            <a:ext cx="6853833" cy="639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Eliminating Waste in Sprints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5685" y="4462820"/>
            <a:ext cx="460058" cy="46005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92254" y="4539496"/>
            <a:ext cx="106799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80173" y="4462820"/>
            <a:ext cx="3598902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Identify and eliminate bottlenecks in workflows.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80173" y="5224343"/>
            <a:ext cx="3598902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could involve optimizing task dependencies, streamlining communication, or automating repetitive tasks.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183505" y="4462820"/>
            <a:ext cx="460058" cy="46005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324951" y="4539496"/>
            <a:ext cx="177046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847993" y="4462820"/>
            <a:ext cx="3598902" cy="958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Avoid overproduction, such as building unnecessary features.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847993" y="5543788"/>
            <a:ext cx="3598902" cy="163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delivering features that provide real value to customers and avoid developing features that are unlikely to be used or are not aligned with the current sprint goal.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9651325" y="4462820"/>
            <a:ext cx="460058" cy="460057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89438" y="4539496"/>
            <a:ext cx="183833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0315813" y="4462820"/>
            <a:ext cx="3598902" cy="1277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Minimize context switching by prioritizing work-in-progress limits on Kanban boards.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15813" y="5863233"/>
            <a:ext cx="3598902" cy="163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helps teams focus on fewer tasks at a time, reducing the time spent switching between different tasks and improving overall productivity.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28668"/>
            <a:ext cx="96363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Building Quality Into Every Iteration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77608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Automated Testing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394841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Automated tests can be run regularly to identify bugs and regressions early in the development process.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677608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3776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Peer Reviews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394841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Having another developer review code before it is merged into the main branch can help catch potential issues and improve code quality.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677608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6948" y="4904423"/>
            <a:ext cx="31474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Continuous Integration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394841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CI pipelines automatically build, test, and deploy code changes, ensuring that code is always in a working state.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4265"/>
            <a:ext cx="61880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Delivering Value Faster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9320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86995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Break down work into smaller increments.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174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allows teams to deliver features more quickly and gather feedback sooner.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69320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486995"/>
            <a:ext cx="40272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Prioritize high-value features.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5977414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delivering the features that will have the biggest impact on customers first.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69320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486995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 continuous delivery practices.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33174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Automate the release process to reduce lead times and enable faster deployment of new features.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88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661" y="3110746"/>
            <a:ext cx="7247573" cy="637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Optimizing the Whole System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3661" y="4359473"/>
            <a:ext cx="13203079" cy="22860"/>
          </a:xfrm>
          <a:prstGeom prst="roundRect">
            <a:avLst>
              <a:gd name="adj" fmla="val 13380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2834640" y="4359414"/>
            <a:ext cx="22860" cy="713661"/>
          </a:xfrm>
          <a:prstGeom prst="roundRect">
            <a:avLst>
              <a:gd name="adj" fmla="val 13380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2616756" y="4130100"/>
            <a:ext cx="458748" cy="45874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792849" y="4206538"/>
            <a:ext cx="106442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917496" y="5276969"/>
            <a:ext cx="3857387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Identify dependencies across teams.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17496" y="6036469"/>
            <a:ext cx="3857387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helps teams understand how their work impacts other teams and allows for better coordination and communication.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303532" y="4359414"/>
            <a:ext cx="22860" cy="713661"/>
          </a:xfrm>
          <a:prstGeom prst="roundRect">
            <a:avLst>
              <a:gd name="adj" fmla="val 13380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085648" y="4130100"/>
            <a:ext cx="458748" cy="45874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226737" y="4206538"/>
            <a:ext cx="176451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5470327" y="5276969"/>
            <a:ext cx="3689509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Optimize for end-to-end flow.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5386388" y="5717858"/>
            <a:ext cx="3857506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reducing bottlenecks and inefficiencies throughout the entire value stream, not just within individual teams.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772543" y="4359414"/>
            <a:ext cx="22860" cy="713661"/>
          </a:xfrm>
          <a:prstGeom prst="roundRect">
            <a:avLst>
              <a:gd name="adj" fmla="val 13380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1554658" y="4130100"/>
            <a:ext cx="458748" cy="45874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1692414" y="4206538"/>
            <a:ext cx="183237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9855398" y="5276969"/>
            <a:ext cx="3857506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 cross-functional collaboration.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9855398" y="6036469"/>
            <a:ext cx="3857506" cy="1631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Bring together developers, testers, product owners, and other stakeholders to work together on a single goal, improving communication and reducing handoffs.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071" y="595551"/>
            <a:ext cx="6472238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Empowering Agile Teams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1705570"/>
            <a:ext cx="2163842" cy="19408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9308" y="2717959"/>
            <a:ext cx="94298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35072" y="2506742"/>
            <a:ext cx="3633192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Decision-Making Autonomy</a:t>
            </a:r>
            <a:endParaRPr lang="en-US" sz="2100" dirty="0"/>
          </a:p>
        </p:txBody>
      </p:sp>
      <p:sp>
        <p:nvSpPr>
          <p:cNvPr id="6" name="Shape 3"/>
          <p:cNvSpPr/>
          <p:nvPr/>
        </p:nvSpPr>
        <p:spPr>
          <a:xfrm>
            <a:off x="5172551" y="3658195"/>
            <a:ext cx="8645723" cy="15240"/>
          </a:xfrm>
          <a:prstGeom prst="roundRect">
            <a:avLst>
              <a:gd name="adj" fmla="val 21318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34" y="3700463"/>
            <a:ext cx="4327684" cy="19408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58471" y="4454247"/>
            <a:ext cx="156210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6416993" y="4501634"/>
            <a:ext cx="3875127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Experimentation &amp; Innovation</a:t>
            </a:r>
            <a:endParaRPr lang="en-US" sz="2100" dirty="0"/>
          </a:p>
        </p:txBody>
      </p:sp>
      <p:sp>
        <p:nvSpPr>
          <p:cNvPr id="10" name="Shape 6"/>
          <p:cNvSpPr/>
          <p:nvPr/>
        </p:nvSpPr>
        <p:spPr>
          <a:xfrm>
            <a:off x="6254472" y="5653088"/>
            <a:ext cx="7563803" cy="15240"/>
          </a:xfrm>
          <a:prstGeom prst="roundRect">
            <a:avLst>
              <a:gd name="adj" fmla="val 21318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13" y="5695355"/>
            <a:ext cx="6491526" cy="194083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55494" y="6449139"/>
            <a:ext cx="16216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7498913" y="5911929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Self-Organization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7498913" y="6380202"/>
            <a:ext cx="6156841" cy="1039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Empowering teams to make decisions, experiment, and self-organize fosters a culture of ownership and continuous improvement.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02149"/>
            <a:ext cx="770155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Key Metrics for Lean-Agile Success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1937623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Lead Time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1637348" y="2969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Time to Delivery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459837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Time taken from work initiation to delivery.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656421" y="1937623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Cycle Time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500098" y="2969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Task Completion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656421" y="3459837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Time to complete individual tasks.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4979432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Throughput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1637348" y="6011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Completed Tasks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501646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Number of completed tasks in a given period.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656421" y="4979432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CFD</a:t>
            </a:r>
            <a:endParaRPr lang="en-US" sz="3200" dirty="0"/>
          </a:p>
        </p:txBody>
      </p:sp>
      <p:sp>
        <p:nvSpPr>
          <p:cNvPr id="14" name="Text 11"/>
          <p:cNvSpPr/>
          <p:nvPr/>
        </p:nvSpPr>
        <p:spPr>
          <a:xfrm>
            <a:off x="6189702" y="6011228"/>
            <a:ext cx="34560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Cumulative Flow Diagram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656421" y="6501646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Visualize work in progress and identify bottlenecks.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651</Words>
  <Application>Microsoft Office PowerPoint</Application>
  <PresentationFormat>Custom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DM Sans Semi Bold</vt:lpstr>
      <vt:lpstr>Inter Bold</vt:lpstr>
      <vt:lpstr>Arial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2025-01-27T20:46:12Z</dcterms:created>
  <dcterms:modified xsi:type="dcterms:W3CDTF">2025-01-27T20:51:58Z</dcterms:modified>
</cp:coreProperties>
</file>