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4630400" cy="8229600"/>
  <p:notesSz cx="8229600" cy="14630400"/>
  <p:embeddedFontLst>
    <p:embeddedFont>
      <p:font typeface="Crimson Pro Semi Bold" panose="020B0604020202020204" charset="0"/>
      <p:regular r:id="rId18"/>
    </p:embeddedFont>
    <p:embeddedFont>
      <p:font typeface="Heebo" pitchFamily="2" charset="-79"/>
      <p:regular r:id="rId19"/>
      <p:bold r:id="rId20"/>
    </p:embeddedFont>
    <p:embeddedFont>
      <p:font typeface="Heebo Bold" pitchFamily="2" charset="-79"/>
      <p:bold r:id="rId21"/>
    </p:embeddedFont>
    <p:embeddedFont>
      <p:font typeface="Heebo Medium" pitchFamily="2" charset="-79"/>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413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0F0F1"/>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805077"/>
            <a:ext cx="9385221" cy="1417558"/>
          </a:xfrm>
          <a:prstGeom prst="rect">
            <a:avLst/>
          </a:prstGeom>
          <a:noFill/>
          <a:ln/>
        </p:spPr>
        <p:txBody>
          <a:bodyPr wrap="squar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Mastering the Certified ScrumMaster (CSM) Exam Journey</a:t>
            </a:r>
            <a:endParaRPr lang="en-US" sz="4450" dirty="0"/>
          </a:p>
        </p:txBody>
      </p:sp>
      <p:sp>
        <p:nvSpPr>
          <p:cNvPr id="4" name="Text 1"/>
          <p:cNvSpPr/>
          <p:nvPr/>
        </p:nvSpPr>
        <p:spPr>
          <a:xfrm>
            <a:off x="4451390" y="2562797"/>
            <a:ext cx="9385221" cy="1451610"/>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Welcome to your comprehensive guide for earning the industry-recognized Certified ScrumMaster credential. This presentation walks you through a proven study approach for anyone aspiring to validate their Scrum knowledge and become an effective servant leader in the Agile world.</a:t>
            </a:r>
            <a:endParaRPr lang="en-US" sz="1750" dirty="0"/>
          </a:p>
        </p:txBody>
      </p:sp>
      <p:sp>
        <p:nvSpPr>
          <p:cNvPr id="5" name="Text 2"/>
          <p:cNvSpPr/>
          <p:nvPr/>
        </p:nvSpPr>
        <p:spPr>
          <a:xfrm>
            <a:off x="4451390" y="4269557"/>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Whether you're new to Agile methodologies or looking to formalize your existing knowledge, we'll cover everything from course selection to exam strategies, helping you build confidence and competence as you prepare for this valuable certification.</a:t>
            </a:r>
            <a:endParaRPr lang="en-US" sz="1750" dirty="0"/>
          </a:p>
        </p:txBody>
      </p:sp>
      <p:sp>
        <p:nvSpPr>
          <p:cNvPr id="6" name="Shape 3"/>
          <p:cNvSpPr/>
          <p:nvPr/>
        </p:nvSpPr>
        <p:spPr>
          <a:xfrm>
            <a:off x="4451390" y="5630323"/>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4559022" y="5762958"/>
            <a:ext cx="147637"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Heebo Medium" pitchFamily="34" charset="0"/>
                <a:ea typeface="Heebo Medium" pitchFamily="34" charset="-122"/>
                <a:cs typeface="Heebo Medium" pitchFamily="34" charset="-120"/>
              </a:rPr>
              <a:t>kW</a:t>
            </a:r>
            <a:endParaRPr lang="en-US" sz="750" dirty="0"/>
          </a:p>
        </p:txBody>
      </p:sp>
      <p:sp>
        <p:nvSpPr>
          <p:cNvPr id="8" name="Text 5"/>
          <p:cNvSpPr/>
          <p:nvPr/>
        </p:nvSpPr>
        <p:spPr>
          <a:xfrm>
            <a:off x="4927640" y="5613416"/>
            <a:ext cx="2644735" cy="396835"/>
          </a:xfrm>
          <a:prstGeom prst="rect">
            <a:avLst/>
          </a:prstGeom>
          <a:noFill/>
          <a:ln/>
        </p:spPr>
        <p:txBody>
          <a:bodyPr wrap="none" lIns="0" tIns="0" rIns="0" bIns="0" rtlCol="0" anchor="t"/>
          <a:lstStyle/>
          <a:p>
            <a:pPr marL="0" indent="0" algn="l">
              <a:lnSpc>
                <a:spcPts val="3100"/>
              </a:lnSpc>
              <a:buNone/>
            </a:pPr>
            <a:r>
              <a:rPr lang="en-US" sz="2200" b="1" dirty="0">
                <a:solidFill>
                  <a:srgbClr val="4C4C4D"/>
                </a:solidFill>
                <a:latin typeface="Heebo Bold" pitchFamily="34" charset="0"/>
                <a:ea typeface="Heebo Bold" pitchFamily="34" charset="-122"/>
                <a:cs typeface="Heebo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20090" y="674370"/>
            <a:ext cx="5275659" cy="642938"/>
          </a:xfrm>
          <a:prstGeom prst="rect">
            <a:avLst/>
          </a:prstGeom>
          <a:noFill/>
          <a:ln/>
        </p:spPr>
        <p:txBody>
          <a:bodyPr wrap="none" lIns="0" tIns="0" rIns="0" bIns="0" rtlCol="0" anchor="t"/>
          <a:lstStyle/>
          <a:p>
            <a:pPr marL="0" indent="0" algn="l">
              <a:lnSpc>
                <a:spcPts val="5050"/>
              </a:lnSpc>
              <a:buNone/>
            </a:pPr>
            <a:r>
              <a:rPr lang="en-US" sz="4050" dirty="0">
                <a:solidFill>
                  <a:srgbClr val="152D47"/>
                </a:solidFill>
                <a:latin typeface="Crimson Pro Semi Bold" pitchFamily="34" charset="0"/>
                <a:ea typeface="Crimson Pro Semi Bold" pitchFamily="34" charset="-122"/>
                <a:cs typeface="Crimson Pro Semi Bold" pitchFamily="34" charset="-120"/>
              </a:rPr>
              <a:t>Day of Exam Preparation</a:t>
            </a:r>
            <a:endParaRPr lang="en-US" sz="4050" dirty="0"/>
          </a:p>
        </p:txBody>
      </p:sp>
      <p:sp>
        <p:nvSpPr>
          <p:cNvPr id="4" name="Shape 1"/>
          <p:cNvSpPr/>
          <p:nvPr/>
        </p:nvSpPr>
        <p:spPr>
          <a:xfrm>
            <a:off x="951547" y="1625918"/>
            <a:ext cx="22860" cy="5929313"/>
          </a:xfrm>
          <a:prstGeom prst="roundRect">
            <a:avLst>
              <a:gd name="adj" fmla="val 135001"/>
            </a:avLst>
          </a:prstGeom>
          <a:solidFill>
            <a:srgbClr val="D8D4D4"/>
          </a:solidFill>
          <a:ln/>
        </p:spPr>
        <p:txBody>
          <a:bodyPr/>
          <a:lstStyle/>
          <a:p>
            <a:endParaRPr lang="en-US"/>
          </a:p>
        </p:txBody>
      </p:sp>
      <p:sp>
        <p:nvSpPr>
          <p:cNvPr id="5" name="Shape 2"/>
          <p:cNvSpPr/>
          <p:nvPr/>
        </p:nvSpPr>
        <p:spPr>
          <a:xfrm>
            <a:off x="1160145" y="1845945"/>
            <a:ext cx="617220" cy="22860"/>
          </a:xfrm>
          <a:prstGeom prst="roundRect">
            <a:avLst>
              <a:gd name="adj" fmla="val 135001"/>
            </a:avLst>
          </a:prstGeom>
          <a:solidFill>
            <a:srgbClr val="D8D4D4"/>
          </a:solidFill>
          <a:ln/>
        </p:spPr>
        <p:txBody>
          <a:bodyPr/>
          <a:lstStyle/>
          <a:p>
            <a:endParaRPr lang="en-US"/>
          </a:p>
        </p:txBody>
      </p:sp>
      <p:sp>
        <p:nvSpPr>
          <p:cNvPr id="6" name="Shape 3"/>
          <p:cNvSpPr/>
          <p:nvPr/>
        </p:nvSpPr>
        <p:spPr>
          <a:xfrm>
            <a:off x="720090" y="1625918"/>
            <a:ext cx="462915" cy="462915"/>
          </a:xfrm>
          <a:prstGeom prst="roundRect">
            <a:avLst>
              <a:gd name="adj" fmla="val 6667"/>
            </a:avLst>
          </a:prstGeom>
          <a:solidFill>
            <a:srgbClr val="F2EEEE"/>
          </a:solidFill>
          <a:ln/>
        </p:spPr>
        <p:txBody>
          <a:bodyPr/>
          <a:lstStyle/>
          <a:p>
            <a:endParaRPr lang="en-US"/>
          </a:p>
        </p:txBody>
      </p:sp>
      <p:pic>
        <p:nvPicPr>
          <p:cNvPr id="7" name="Image 1" descr="preencoded.png"/>
          <p:cNvPicPr>
            <a:picLocks noChangeAspect="1"/>
          </p:cNvPicPr>
          <p:nvPr/>
        </p:nvPicPr>
        <p:blipFill>
          <a:blip r:embed="rId4"/>
          <a:stretch>
            <a:fillRect/>
          </a:stretch>
        </p:blipFill>
        <p:spPr>
          <a:xfrm>
            <a:off x="797243" y="1664494"/>
            <a:ext cx="308610" cy="385763"/>
          </a:xfrm>
          <a:prstGeom prst="rect">
            <a:avLst/>
          </a:prstGeom>
        </p:spPr>
      </p:pic>
      <p:sp>
        <p:nvSpPr>
          <p:cNvPr id="8" name="Text 4"/>
          <p:cNvSpPr/>
          <p:nvPr/>
        </p:nvSpPr>
        <p:spPr>
          <a:xfrm>
            <a:off x="1980248" y="1696641"/>
            <a:ext cx="2571750" cy="321469"/>
          </a:xfrm>
          <a:prstGeom prst="rect">
            <a:avLst/>
          </a:prstGeom>
          <a:noFill/>
          <a:ln/>
        </p:spPr>
        <p:txBody>
          <a:bodyPr wrap="none" lIns="0" tIns="0" rIns="0" bIns="0" rtlCol="0" anchor="t"/>
          <a:lstStyle/>
          <a:p>
            <a:pPr marL="0" indent="0" algn="l">
              <a:lnSpc>
                <a:spcPts val="2500"/>
              </a:lnSpc>
              <a:buNone/>
            </a:pPr>
            <a:r>
              <a:rPr lang="en-US" sz="2000" dirty="0">
                <a:solidFill>
                  <a:srgbClr val="4C4C4D"/>
                </a:solidFill>
                <a:latin typeface="Crimson Pro Semi Bold" pitchFamily="34" charset="0"/>
                <a:ea typeface="Crimson Pro Semi Bold" pitchFamily="34" charset="-122"/>
                <a:cs typeface="Crimson Pro Semi Bold" pitchFamily="34" charset="-120"/>
              </a:rPr>
              <a:t>24 Hours Before</a:t>
            </a:r>
            <a:endParaRPr lang="en-US" sz="2000" dirty="0"/>
          </a:p>
        </p:txBody>
      </p:sp>
      <p:sp>
        <p:nvSpPr>
          <p:cNvPr id="9" name="Text 5"/>
          <p:cNvSpPr/>
          <p:nvPr/>
        </p:nvSpPr>
        <p:spPr>
          <a:xfrm>
            <a:off x="1980248" y="2141458"/>
            <a:ext cx="8272463" cy="658178"/>
          </a:xfrm>
          <a:prstGeom prst="rect">
            <a:avLst/>
          </a:prstGeom>
          <a:noFill/>
          <a:ln/>
        </p:spPr>
        <p:txBody>
          <a:bodyPr wrap="square" lIns="0" tIns="0" rIns="0" bIns="0" rtlCol="0" anchor="t"/>
          <a:lstStyle/>
          <a:p>
            <a:pPr marL="0" indent="0" algn="l">
              <a:lnSpc>
                <a:spcPts val="2550"/>
              </a:lnSpc>
              <a:buNone/>
            </a:pPr>
            <a:r>
              <a:rPr lang="en-US" sz="1600" dirty="0">
                <a:solidFill>
                  <a:srgbClr val="4C4C4D"/>
                </a:solidFill>
                <a:latin typeface="Heebo" pitchFamily="34" charset="0"/>
                <a:ea typeface="Heebo" pitchFamily="34" charset="-122"/>
                <a:cs typeface="Heebo" pitchFamily="34" charset="-120"/>
              </a:rPr>
              <a:t>Review your condensed notes one final time. Get a good night's sleep rather than cramming. Prepare your testing environment and verify your technology works.</a:t>
            </a:r>
            <a:endParaRPr lang="en-US" sz="1600" dirty="0"/>
          </a:p>
        </p:txBody>
      </p:sp>
      <p:sp>
        <p:nvSpPr>
          <p:cNvPr id="10" name="Shape 6"/>
          <p:cNvSpPr/>
          <p:nvPr/>
        </p:nvSpPr>
        <p:spPr>
          <a:xfrm>
            <a:off x="1160145" y="3431143"/>
            <a:ext cx="617220" cy="22860"/>
          </a:xfrm>
          <a:prstGeom prst="roundRect">
            <a:avLst>
              <a:gd name="adj" fmla="val 135001"/>
            </a:avLst>
          </a:prstGeom>
          <a:solidFill>
            <a:srgbClr val="D8D4D4"/>
          </a:solidFill>
          <a:ln/>
        </p:spPr>
        <p:txBody>
          <a:bodyPr/>
          <a:lstStyle/>
          <a:p>
            <a:endParaRPr lang="en-US"/>
          </a:p>
        </p:txBody>
      </p:sp>
      <p:sp>
        <p:nvSpPr>
          <p:cNvPr id="11" name="Shape 7"/>
          <p:cNvSpPr/>
          <p:nvPr/>
        </p:nvSpPr>
        <p:spPr>
          <a:xfrm>
            <a:off x="720090" y="3211116"/>
            <a:ext cx="462915" cy="462915"/>
          </a:xfrm>
          <a:prstGeom prst="roundRect">
            <a:avLst>
              <a:gd name="adj" fmla="val 6667"/>
            </a:avLst>
          </a:prstGeom>
          <a:solidFill>
            <a:srgbClr val="F2EEEE"/>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797243" y="3249692"/>
            <a:ext cx="308610" cy="385763"/>
          </a:xfrm>
          <a:prstGeom prst="rect">
            <a:avLst/>
          </a:prstGeom>
        </p:spPr>
      </p:pic>
      <p:sp>
        <p:nvSpPr>
          <p:cNvPr id="13" name="Text 8"/>
          <p:cNvSpPr/>
          <p:nvPr/>
        </p:nvSpPr>
        <p:spPr>
          <a:xfrm>
            <a:off x="1980248" y="3281839"/>
            <a:ext cx="2571750" cy="321469"/>
          </a:xfrm>
          <a:prstGeom prst="rect">
            <a:avLst/>
          </a:prstGeom>
          <a:noFill/>
          <a:ln/>
        </p:spPr>
        <p:txBody>
          <a:bodyPr wrap="none" lIns="0" tIns="0" rIns="0" bIns="0" rtlCol="0" anchor="t"/>
          <a:lstStyle/>
          <a:p>
            <a:pPr marL="0" indent="0" algn="l">
              <a:lnSpc>
                <a:spcPts val="2500"/>
              </a:lnSpc>
              <a:buNone/>
            </a:pPr>
            <a:r>
              <a:rPr lang="en-US" sz="2000" dirty="0">
                <a:solidFill>
                  <a:srgbClr val="4C4C4D"/>
                </a:solidFill>
                <a:latin typeface="Crimson Pro Semi Bold" pitchFamily="34" charset="0"/>
                <a:ea typeface="Crimson Pro Semi Bold" pitchFamily="34" charset="-122"/>
                <a:cs typeface="Crimson Pro Semi Bold" pitchFamily="34" charset="-120"/>
              </a:rPr>
              <a:t>1 Hour Before</a:t>
            </a:r>
            <a:endParaRPr lang="en-US" sz="2000" dirty="0"/>
          </a:p>
        </p:txBody>
      </p:sp>
      <p:sp>
        <p:nvSpPr>
          <p:cNvPr id="14" name="Text 9"/>
          <p:cNvSpPr/>
          <p:nvPr/>
        </p:nvSpPr>
        <p:spPr>
          <a:xfrm>
            <a:off x="1980248" y="3726656"/>
            <a:ext cx="8272463" cy="658178"/>
          </a:xfrm>
          <a:prstGeom prst="rect">
            <a:avLst/>
          </a:prstGeom>
          <a:noFill/>
          <a:ln/>
        </p:spPr>
        <p:txBody>
          <a:bodyPr wrap="square" lIns="0" tIns="0" rIns="0" bIns="0" rtlCol="0" anchor="t"/>
          <a:lstStyle/>
          <a:p>
            <a:pPr marL="0" indent="0" algn="l">
              <a:lnSpc>
                <a:spcPts val="2550"/>
              </a:lnSpc>
              <a:buNone/>
            </a:pPr>
            <a:r>
              <a:rPr lang="en-US" sz="1600" dirty="0">
                <a:solidFill>
                  <a:srgbClr val="4C4C4D"/>
                </a:solidFill>
                <a:latin typeface="Heebo" pitchFamily="34" charset="0"/>
                <a:ea typeface="Heebo" pitchFamily="34" charset="-122"/>
                <a:cs typeface="Heebo" pitchFamily="34" charset="-120"/>
              </a:rPr>
              <a:t>Ensure your testing space is quiet and comfortable. Have water, your notes, and the Scrum Guide accessible. Close unnecessary applications on your computer.</a:t>
            </a:r>
            <a:endParaRPr lang="en-US" sz="1600" dirty="0"/>
          </a:p>
        </p:txBody>
      </p:sp>
      <p:sp>
        <p:nvSpPr>
          <p:cNvPr id="15" name="Shape 10"/>
          <p:cNvSpPr/>
          <p:nvPr/>
        </p:nvSpPr>
        <p:spPr>
          <a:xfrm>
            <a:off x="1160145" y="5016341"/>
            <a:ext cx="617220" cy="22860"/>
          </a:xfrm>
          <a:prstGeom prst="roundRect">
            <a:avLst>
              <a:gd name="adj" fmla="val 135001"/>
            </a:avLst>
          </a:prstGeom>
          <a:solidFill>
            <a:srgbClr val="D8D4D4"/>
          </a:solidFill>
          <a:ln/>
        </p:spPr>
        <p:txBody>
          <a:bodyPr/>
          <a:lstStyle/>
          <a:p>
            <a:endParaRPr lang="en-US"/>
          </a:p>
        </p:txBody>
      </p:sp>
      <p:sp>
        <p:nvSpPr>
          <p:cNvPr id="16" name="Shape 11"/>
          <p:cNvSpPr/>
          <p:nvPr/>
        </p:nvSpPr>
        <p:spPr>
          <a:xfrm>
            <a:off x="720090" y="4796314"/>
            <a:ext cx="462915" cy="462915"/>
          </a:xfrm>
          <a:prstGeom prst="roundRect">
            <a:avLst>
              <a:gd name="adj" fmla="val 6667"/>
            </a:avLst>
          </a:prstGeom>
          <a:solidFill>
            <a:srgbClr val="F2EEEE"/>
          </a:solidFill>
          <a:ln/>
        </p:spPr>
        <p:txBody>
          <a:bodyPr/>
          <a:lstStyle/>
          <a:p>
            <a:endParaRPr lang="en-US"/>
          </a:p>
        </p:txBody>
      </p:sp>
      <p:pic>
        <p:nvPicPr>
          <p:cNvPr id="17" name="Image 3" descr="preencoded.png"/>
          <p:cNvPicPr>
            <a:picLocks noChangeAspect="1"/>
          </p:cNvPicPr>
          <p:nvPr/>
        </p:nvPicPr>
        <p:blipFill>
          <a:blip r:embed="rId6"/>
          <a:stretch>
            <a:fillRect/>
          </a:stretch>
        </p:blipFill>
        <p:spPr>
          <a:xfrm>
            <a:off x="797243" y="4834890"/>
            <a:ext cx="308610" cy="385763"/>
          </a:xfrm>
          <a:prstGeom prst="rect">
            <a:avLst/>
          </a:prstGeom>
        </p:spPr>
      </p:pic>
      <p:sp>
        <p:nvSpPr>
          <p:cNvPr id="18" name="Text 12"/>
          <p:cNvSpPr/>
          <p:nvPr/>
        </p:nvSpPr>
        <p:spPr>
          <a:xfrm>
            <a:off x="1980248" y="4867037"/>
            <a:ext cx="2571750" cy="321469"/>
          </a:xfrm>
          <a:prstGeom prst="rect">
            <a:avLst/>
          </a:prstGeom>
          <a:noFill/>
          <a:ln/>
        </p:spPr>
        <p:txBody>
          <a:bodyPr wrap="none" lIns="0" tIns="0" rIns="0" bIns="0" rtlCol="0" anchor="t"/>
          <a:lstStyle/>
          <a:p>
            <a:pPr marL="0" indent="0" algn="l">
              <a:lnSpc>
                <a:spcPts val="2500"/>
              </a:lnSpc>
              <a:buNone/>
            </a:pPr>
            <a:r>
              <a:rPr lang="en-US" sz="2000" dirty="0">
                <a:solidFill>
                  <a:srgbClr val="4C4C4D"/>
                </a:solidFill>
                <a:latin typeface="Crimson Pro Semi Bold" pitchFamily="34" charset="0"/>
                <a:ea typeface="Crimson Pro Semi Bold" pitchFamily="34" charset="-122"/>
                <a:cs typeface="Crimson Pro Semi Bold" pitchFamily="34" charset="-120"/>
              </a:rPr>
              <a:t>During the Exam</a:t>
            </a:r>
            <a:endParaRPr lang="en-US" sz="2000" dirty="0"/>
          </a:p>
        </p:txBody>
      </p:sp>
      <p:sp>
        <p:nvSpPr>
          <p:cNvPr id="19" name="Text 13"/>
          <p:cNvSpPr/>
          <p:nvPr/>
        </p:nvSpPr>
        <p:spPr>
          <a:xfrm>
            <a:off x="1980248" y="5311854"/>
            <a:ext cx="8272463" cy="658178"/>
          </a:xfrm>
          <a:prstGeom prst="rect">
            <a:avLst/>
          </a:prstGeom>
          <a:noFill/>
          <a:ln/>
        </p:spPr>
        <p:txBody>
          <a:bodyPr wrap="square" lIns="0" tIns="0" rIns="0" bIns="0" rtlCol="0" anchor="t"/>
          <a:lstStyle/>
          <a:p>
            <a:pPr marL="0" indent="0" algn="l">
              <a:lnSpc>
                <a:spcPts val="2550"/>
              </a:lnSpc>
              <a:buNone/>
            </a:pPr>
            <a:r>
              <a:rPr lang="en-US" sz="1600" dirty="0">
                <a:solidFill>
                  <a:srgbClr val="4C4C4D"/>
                </a:solidFill>
                <a:latin typeface="Heebo" pitchFamily="34" charset="0"/>
                <a:ea typeface="Heebo" pitchFamily="34" charset="-122"/>
                <a:cs typeface="Heebo" pitchFamily="34" charset="-120"/>
              </a:rPr>
              <a:t>Read each question carefully. Answer obvious questions first, then return to challenging ones. Watch your time—aim to have 10 minutes for review.</a:t>
            </a:r>
            <a:endParaRPr lang="en-US" sz="1600" dirty="0"/>
          </a:p>
        </p:txBody>
      </p:sp>
      <p:sp>
        <p:nvSpPr>
          <p:cNvPr id="20" name="Shape 14"/>
          <p:cNvSpPr/>
          <p:nvPr/>
        </p:nvSpPr>
        <p:spPr>
          <a:xfrm>
            <a:off x="1160145" y="6601539"/>
            <a:ext cx="617220" cy="22860"/>
          </a:xfrm>
          <a:prstGeom prst="roundRect">
            <a:avLst>
              <a:gd name="adj" fmla="val 135001"/>
            </a:avLst>
          </a:prstGeom>
          <a:solidFill>
            <a:srgbClr val="D8D4D4"/>
          </a:solidFill>
          <a:ln/>
        </p:spPr>
        <p:txBody>
          <a:bodyPr/>
          <a:lstStyle/>
          <a:p>
            <a:endParaRPr lang="en-US"/>
          </a:p>
        </p:txBody>
      </p:sp>
      <p:sp>
        <p:nvSpPr>
          <p:cNvPr id="21" name="Shape 15"/>
          <p:cNvSpPr/>
          <p:nvPr/>
        </p:nvSpPr>
        <p:spPr>
          <a:xfrm>
            <a:off x="720090" y="6381512"/>
            <a:ext cx="462915" cy="462915"/>
          </a:xfrm>
          <a:prstGeom prst="roundRect">
            <a:avLst>
              <a:gd name="adj" fmla="val 6667"/>
            </a:avLst>
          </a:prstGeom>
          <a:solidFill>
            <a:srgbClr val="F2EEEE"/>
          </a:solidFill>
          <a:ln/>
        </p:spPr>
        <p:txBody>
          <a:bodyPr/>
          <a:lstStyle/>
          <a:p>
            <a:endParaRPr lang="en-US"/>
          </a:p>
        </p:txBody>
      </p:sp>
      <p:pic>
        <p:nvPicPr>
          <p:cNvPr id="22" name="Image 4" descr="preencoded.png"/>
          <p:cNvPicPr>
            <a:picLocks noChangeAspect="1"/>
          </p:cNvPicPr>
          <p:nvPr/>
        </p:nvPicPr>
        <p:blipFill>
          <a:blip r:embed="rId7"/>
          <a:stretch>
            <a:fillRect/>
          </a:stretch>
        </p:blipFill>
        <p:spPr>
          <a:xfrm>
            <a:off x="797243" y="6420088"/>
            <a:ext cx="308610" cy="385763"/>
          </a:xfrm>
          <a:prstGeom prst="rect">
            <a:avLst/>
          </a:prstGeom>
        </p:spPr>
      </p:pic>
      <p:sp>
        <p:nvSpPr>
          <p:cNvPr id="23" name="Text 16"/>
          <p:cNvSpPr/>
          <p:nvPr/>
        </p:nvSpPr>
        <p:spPr>
          <a:xfrm>
            <a:off x="1980248" y="6452235"/>
            <a:ext cx="2571750" cy="321469"/>
          </a:xfrm>
          <a:prstGeom prst="rect">
            <a:avLst/>
          </a:prstGeom>
          <a:noFill/>
          <a:ln/>
        </p:spPr>
        <p:txBody>
          <a:bodyPr wrap="none" lIns="0" tIns="0" rIns="0" bIns="0" rtlCol="0" anchor="t"/>
          <a:lstStyle/>
          <a:p>
            <a:pPr marL="0" indent="0" algn="l">
              <a:lnSpc>
                <a:spcPts val="2500"/>
              </a:lnSpc>
              <a:buNone/>
            </a:pPr>
            <a:r>
              <a:rPr lang="en-US" sz="2000" dirty="0">
                <a:solidFill>
                  <a:srgbClr val="4C4C4D"/>
                </a:solidFill>
                <a:latin typeface="Crimson Pro Semi Bold" pitchFamily="34" charset="0"/>
                <a:ea typeface="Crimson Pro Semi Bold" pitchFamily="34" charset="-122"/>
                <a:cs typeface="Crimson Pro Semi Bold" pitchFamily="34" charset="-120"/>
              </a:rPr>
              <a:t>After Completion</a:t>
            </a:r>
            <a:endParaRPr lang="en-US" sz="2000" dirty="0"/>
          </a:p>
        </p:txBody>
      </p:sp>
      <p:sp>
        <p:nvSpPr>
          <p:cNvPr id="24" name="Text 17"/>
          <p:cNvSpPr/>
          <p:nvPr/>
        </p:nvSpPr>
        <p:spPr>
          <a:xfrm>
            <a:off x="1980248" y="6897052"/>
            <a:ext cx="8272463" cy="658178"/>
          </a:xfrm>
          <a:prstGeom prst="rect">
            <a:avLst/>
          </a:prstGeom>
          <a:noFill/>
          <a:ln/>
        </p:spPr>
        <p:txBody>
          <a:bodyPr wrap="square" lIns="0" tIns="0" rIns="0" bIns="0" rtlCol="0" anchor="t"/>
          <a:lstStyle/>
          <a:p>
            <a:pPr marL="0" indent="0" algn="l">
              <a:lnSpc>
                <a:spcPts val="2550"/>
              </a:lnSpc>
              <a:buNone/>
            </a:pPr>
            <a:r>
              <a:rPr lang="en-US" sz="1600" dirty="0">
                <a:solidFill>
                  <a:srgbClr val="4C4C4D"/>
                </a:solidFill>
                <a:latin typeface="Heebo" pitchFamily="34" charset="0"/>
                <a:ea typeface="Heebo" pitchFamily="34" charset="-122"/>
                <a:cs typeface="Heebo" pitchFamily="34" charset="-120"/>
              </a:rPr>
              <a:t>If time permits, review your answers for careless mistakes. Submit your exam and take a screenshot of your results for your records.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586276"/>
          </a:xfrm>
          <a:prstGeom prst="rect">
            <a:avLst/>
          </a:prstGeom>
        </p:spPr>
      </p:pic>
      <p:sp>
        <p:nvSpPr>
          <p:cNvPr id="3" name="Text 0"/>
          <p:cNvSpPr/>
          <p:nvPr/>
        </p:nvSpPr>
        <p:spPr>
          <a:xfrm>
            <a:off x="724138" y="3486031"/>
            <a:ext cx="5876211" cy="646509"/>
          </a:xfrm>
          <a:prstGeom prst="rect">
            <a:avLst/>
          </a:prstGeom>
          <a:noFill/>
          <a:ln/>
        </p:spPr>
        <p:txBody>
          <a:bodyPr wrap="none" lIns="0" tIns="0" rIns="0" bIns="0" rtlCol="0" anchor="t"/>
          <a:lstStyle/>
          <a:p>
            <a:pPr marL="0" indent="0" algn="l">
              <a:lnSpc>
                <a:spcPts val="5050"/>
              </a:lnSpc>
              <a:buNone/>
            </a:pPr>
            <a:r>
              <a:rPr lang="en-US" sz="4050" dirty="0">
                <a:solidFill>
                  <a:srgbClr val="152D47"/>
                </a:solidFill>
                <a:latin typeface="Crimson Pro Semi Bold" pitchFamily="34" charset="0"/>
                <a:ea typeface="Crimson Pro Semi Bold" pitchFamily="34" charset="-122"/>
                <a:cs typeface="Crimson Pro Semi Bold" pitchFamily="34" charset="-120"/>
              </a:rPr>
              <a:t>Exam Strategies for Success</a:t>
            </a:r>
            <a:endParaRPr lang="en-US" sz="4050" dirty="0"/>
          </a:p>
        </p:txBody>
      </p:sp>
      <p:pic>
        <p:nvPicPr>
          <p:cNvPr id="4" name="Image 1" descr="preencoded.png"/>
          <p:cNvPicPr>
            <a:picLocks noChangeAspect="1"/>
          </p:cNvPicPr>
          <p:nvPr/>
        </p:nvPicPr>
        <p:blipFill>
          <a:blip r:embed="rId4"/>
          <a:stretch>
            <a:fillRect/>
          </a:stretch>
        </p:blipFill>
        <p:spPr>
          <a:xfrm>
            <a:off x="724138" y="4479012"/>
            <a:ext cx="517208" cy="517208"/>
          </a:xfrm>
          <a:prstGeom prst="rect">
            <a:avLst/>
          </a:prstGeom>
        </p:spPr>
      </p:pic>
      <p:sp>
        <p:nvSpPr>
          <p:cNvPr id="5" name="Text 1"/>
          <p:cNvSpPr/>
          <p:nvPr/>
        </p:nvSpPr>
        <p:spPr>
          <a:xfrm>
            <a:off x="1448157" y="4565571"/>
            <a:ext cx="2377559" cy="323255"/>
          </a:xfrm>
          <a:prstGeom prst="rect">
            <a:avLst/>
          </a:prstGeom>
          <a:noFill/>
          <a:ln/>
        </p:spPr>
        <p:txBody>
          <a:bodyPr wrap="none" lIns="0" tIns="0" rIns="0" bIns="0" rtlCol="0" anchor="t"/>
          <a:lstStyle/>
          <a:p>
            <a:pPr marL="0" indent="0" algn="l">
              <a:lnSpc>
                <a:spcPts val="2500"/>
              </a:lnSpc>
              <a:buNone/>
            </a:pPr>
            <a:r>
              <a:rPr lang="en-US" sz="2000" dirty="0">
                <a:solidFill>
                  <a:srgbClr val="4C4C4D"/>
                </a:solidFill>
                <a:latin typeface="Crimson Pro Semi Bold" pitchFamily="34" charset="0"/>
                <a:ea typeface="Crimson Pro Semi Bold" pitchFamily="34" charset="-122"/>
                <a:cs typeface="Crimson Pro Semi Bold" pitchFamily="34" charset="-120"/>
              </a:rPr>
              <a:t>Read Completely</a:t>
            </a:r>
            <a:endParaRPr lang="en-US" sz="2000" dirty="0"/>
          </a:p>
        </p:txBody>
      </p:sp>
      <p:sp>
        <p:nvSpPr>
          <p:cNvPr id="6" name="Text 2"/>
          <p:cNvSpPr/>
          <p:nvPr/>
        </p:nvSpPr>
        <p:spPr>
          <a:xfrm>
            <a:off x="1448157" y="5012888"/>
            <a:ext cx="2377559" cy="2316956"/>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Always read the entire question and all answer options before selecting. Many questions contain subtle clues that can change the correct response.</a:t>
            </a:r>
            <a:endParaRPr lang="en-US" sz="1600" dirty="0"/>
          </a:p>
        </p:txBody>
      </p:sp>
      <p:pic>
        <p:nvPicPr>
          <p:cNvPr id="7" name="Image 2" descr="preencoded.png"/>
          <p:cNvPicPr>
            <a:picLocks noChangeAspect="1"/>
          </p:cNvPicPr>
          <p:nvPr/>
        </p:nvPicPr>
        <p:blipFill>
          <a:blip r:embed="rId5"/>
          <a:stretch>
            <a:fillRect/>
          </a:stretch>
        </p:blipFill>
        <p:spPr>
          <a:xfrm>
            <a:off x="4084320" y="4479012"/>
            <a:ext cx="517208" cy="517208"/>
          </a:xfrm>
          <a:prstGeom prst="rect">
            <a:avLst/>
          </a:prstGeom>
        </p:spPr>
      </p:pic>
      <p:sp>
        <p:nvSpPr>
          <p:cNvPr id="8" name="Text 3"/>
          <p:cNvSpPr/>
          <p:nvPr/>
        </p:nvSpPr>
        <p:spPr>
          <a:xfrm>
            <a:off x="4808339" y="4565571"/>
            <a:ext cx="2377559" cy="323255"/>
          </a:xfrm>
          <a:prstGeom prst="rect">
            <a:avLst/>
          </a:prstGeom>
          <a:noFill/>
          <a:ln/>
        </p:spPr>
        <p:txBody>
          <a:bodyPr wrap="none" lIns="0" tIns="0" rIns="0" bIns="0" rtlCol="0" anchor="t"/>
          <a:lstStyle/>
          <a:p>
            <a:pPr marL="0" indent="0" algn="l">
              <a:lnSpc>
                <a:spcPts val="2500"/>
              </a:lnSpc>
              <a:buNone/>
            </a:pPr>
            <a:r>
              <a:rPr lang="en-US" sz="2000" dirty="0">
                <a:solidFill>
                  <a:srgbClr val="4C4C4D"/>
                </a:solidFill>
                <a:latin typeface="Crimson Pro Semi Bold" pitchFamily="34" charset="0"/>
                <a:ea typeface="Crimson Pro Semi Bold" pitchFamily="34" charset="-122"/>
                <a:cs typeface="Crimson Pro Semi Bold" pitchFamily="34" charset="-120"/>
              </a:rPr>
              <a:t>Manage Your Time</a:t>
            </a:r>
            <a:endParaRPr lang="en-US" sz="2000" dirty="0"/>
          </a:p>
        </p:txBody>
      </p:sp>
      <p:sp>
        <p:nvSpPr>
          <p:cNvPr id="9" name="Text 4"/>
          <p:cNvSpPr/>
          <p:nvPr/>
        </p:nvSpPr>
        <p:spPr>
          <a:xfrm>
            <a:off x="4808339" y="5012888"/>
            <a:ext cx="2377559" cy="1985962"/>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Allocate roughly 1 minute per question, leaving 10 minutes for review. If you're stuck, mark the question and move on rather than losing time.</a:t>
            </a:r>
            <a:endParaRPr lang="en-US" sz="1600" dirty="0"/>
          </a:p>
        </p:txBody>
      </p:sp>
      <p:pic>
        <p:nvPicPr>
          <p:cNvPr id="10" name="Image 3" descr="preencoded.png"/>
          <p:cNvPicPr>
            <a:picLocks noChangeAspect="1"/>
          </p:cNvPicPr>
          <p:nvPr/>
        </p:nvPicPr>
        <p:blipFill>
          <a:blip r:embed="rId6"/>
          <a:stretch>
            <a:fillRect/>
          </a:stretch>
        </p:blipFill>
        <p:spPr>
          <a:xfrm>
            <a:off x="7444502" y="4479012"/>
            <a:ext cx="517208" cy="517208"/>
          </a:xfrm>
          <a:prstGeom prst="rect">
            <a:avLst/>
          </a:prstGeom>
        </p:spPr>
      </p:pic>
      <p:sp>
        <p:nvSpPr>
          <p:cNvPr id="11" name="Text 5"/>
          <p:cNvSpPr/>
          <p:nvPr/>
        </p:nvSpPr>
        <p:spPr>
          <a:xfrm>
            <a:off x="8168521" y="4565571"/>
            <a:ext cx="2377559" cy="323255"/>
          </a:xfrm>
          <a:prstGeom prst="rect">
            <a:avLst/>
          </a:prstGeom>
          <a:noFill/>
          <a:ln/>
        </p:spPr>
        <p:txBody>
          <a:bodyPr wrap="none" lIns="0" tIns="0" rIns="0" bIns="0" rtlCol="0" anchor="t"/>
          <a:lstStyle/>
          <a:p>
            <a:pPr marL="0" indent="0" algn="l">
              <a:lnSpc>
                <a:spcPts val="2500"/>
              </a:lnSpc>
              <a:buNone/>
            </a:pPr>
            <a:r>
              <a:rPr lang="en-US" sz="2000" dirty="0">
                <a:solidFill>
                  <a:srgbClr val="4C4C4D"/>
                </a:solidFill>
                <a:latin typeface="Crimson Pro Semi Bold" pitchFamily="34" charset="0"/>
                <a:ea typeface="Crimson Pro Semi Bold" pitchFamily="34" charset="-122"/>
                <a:cs typeface="Crimson Pro Semi Bold" pitchFamily="34" charset="-120"/>
              </a:rPr>
              <a:t>Use Elimination</a:t>
            </a:r>
            <a:endParaRPr lang="en-US" sz="2000" dirty="0"/>
          </a:p>
        </p:txBody>
      </p:sp>
      <p:sp>
        <p:nvSpPr>
          <p:cNvPr id="12" name="Text 6"/>
          <p:cNvSpPr/>
          <p:nvPr/>
        </p:nvSpPr>
        <p:spPr>
          <a:xfrm>
            <a:off x="8168521" y="5012888"/>
            <a:ext cx="2377559" cy="2316956"/>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For difficult questions, eliminate obviously incorrect answers first to improve your odds when making an educated guess from remaining options.</a:t>
            </a:r>
            <a:endParaRPr lang="en-US" sz="1600" dirty="0"/>
          </a:p>
        </p:txBody>
      </p:sp>
      <p:pic>
        <p:nvPicPr>
          <p:cNvPr id="13" name="Image 4" descr="preencoded.png"/>
          <p:cNvPicPr>
            <a:picLocks noChangeAspect="1"/>
          </p:cNvPicPr>
          <p:nvPr/>
        </p:nvPicPr>
        <p:blipFill>
          <a:blip r:embed="rId7"/>
          <a:stretch>
            <a:fillRect/>
          </a:stretch>
        </p:blipFill>
        <p:spPr>
          <a:xfrm>
            <a:off x="10804684" y="4479012"/>
            <a:ext cx="517208" cy="517208"/>
          </a:xfrm>
          <a:prstGeom prst="rect">
            <a:avLst/>
          </a:prstGeom>
        </p:spPr>
      </p:pic>
      <p:sp>
        <p:nvSpPr>
          <p:cNvPr id="14" name="Text 7"/>
          <p:cNvSpPr/>
          <p:nvPr/>
        </p:nvSpPr>
        <p:spPr>
          <a:xfrm>
            <a:off x="11528703" y="4565571"/>
            <a:ext cx="2377559" cy="323255"/>
          </a:xfrm>
          <a:prstGeom prst="rect">
            <a:avLst/>
          </a:prstGeom>
          <a:noFill/>
          <a:ln/>
        </p:spPr>
        <p:txBody>
          <a:bodyPr wrap="none" lIns="0" tIns="0" rIns="0" bIns="0" rtlCol="0" anchor="t"/>
          <a:lstStyle/>
          <a:p>
            <a:pPr marL="0" indent="0" algn="l">
              <a:lnSpc>
                <a:spcPts val="2500"/>
              </a:lnSpc>
              <a:buNone/>
            </a:pPr>
            <a:r>
              <a:rPr lang="en-US" sz="2000" dirty="0">
                <a:solidFill>
                  <a:srgbClr val="4C4C4D"/>
                </a:solidFill>
                <a:latin typeface="Crimson Pro Semi Bold" pitchFamily="34" charset="0"/>
                <a:ea typeface="Crimson Pro Semi Bold" pitchFamily="34" charset="-122"/>
                <a:cs typeface="Crimson Pro Semi Bold" pitchFamily="34" charset="-120"/>
              </a:rPr>
              <a:t>Reference Wisely</a:t>
            </a:r>
            <a:endParaRPr lang="en-US" sz="2000" dirty="0"/>
          </a:p>
        </p:txBody>
      </p:sp>
      <p:sp>
        <p:nvSpPr>
          <p:cNvPr id="15" name="Text 8"/>
          <p:cNvSpPr/>
          <p:nvPr/>
        </p:nvSpPr>
        <p:spPr>
          <a:xfrm>
            <a:off x="11528703" y="5012888"/>
            <a:ext cx="2377559" cy="2316956"/>
          </a:xfrm>
          <a:prstGeom prst="rect">
            <a:avLst/>
          </a:prstGeom>
          <a:noFill/>
          <a:ln/>
        </p:spPr>
        <p:txBody>
          <a:bodyPr wrap="square" lIns="0" tIns="0" rIns="0" bIns="0" rtlCol="0" anchor="t"/>
          <a:lstStyle/>
          <a:p>
            <a:pPr marL="0" indent="0" algn="l">
              <a:lnSpc>
                <a:spcPts val="2600"/>
              </a:lnSpc>
              <a:buNone/>
            </a:pPr>
            <a:r>
              <a:rPr lang="en-US" sz="1600" dirty="0">
                <a:solidFill>
                  <a:srgbClr val="4C4C4D"/>
                </a:solidFill>
                <a:latin typeface="Heebo" pitchFamily="34" charset="0"/>
                <a:ea typeface="Heebo" pitchFamily="34" charset="-122"/>
                <a:cs typeface="Heebo" pitchFamily="34" charset="-120"/>
              </a:rPr>
              <a:t>While the exam is open-book, use references selectively. Looking up every question will consume too much time. Prioritize verification of specific details.</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67596" y="603052"/>
            <a:ext cx="7149703" cy="685324"/>
          </a:xfrm>
          <a:prstGeom prst="rect">
            <a:avLst/>
          </a:prstGeom>
          <a:noFill/>
          <a:ln/>
        </p:spPr>
        <p:txBody>
          <a:bodyPr wrap="none" lIns="0" tIns="0" rIns="0" bIns="0" rtlCol="0" anchor="t"/>
          <a:lstStyle/>
          <a:p>
            <a:pPr marL="0" indent="0" algn="l">
              <a:lnSpc>
                <a:spcPts val="5350"/>
              </a:lnSpc>
              <a:buNone/>
            </a:pPr>
            <a:r>
              <a:rPr lang="en-US" sz="4300" dirty="0">
                <a:solidFill>
                  <a:srgbClr val="152D47"/>
                </a:solidFill>
                <a:latin typeface="Crimson Pro Semi Bold" pitchFamily="34" charset="0"/>
                <a:ea typeface="Crimson Pro Semi Bold" pitchFamily="34" charset="-122"/>
                <a:cs typeface="Crimson Pro Semi Bold" pitchFamily="34" charset="-120"/>
              </a:rPr>
              <a:t>Common Exam Pitfalls to Avoid</a:t>
            </a:r>
            <a:endParaRPr lang="en-US" sz="4300" dirty="0"/>
          </a:p>
        </p:txBody>
      </p:sp>
      <p:pic>
        <p:nvPicPr>
          <p:cNvPr id="3" name="Image 0" descr="preencoded.png"/>
          <p:cNvPicPr>
            <a:picLocks noChangeAspect="1"/>
          </p:cNvPicPr>
          <p:nvPr/>
        </p:nvPicPr>
        <p:blipFill>
          <a:blip r:embed="rId3"/>
          <a:stretch>
            <a:fillRect/>
          </a:stretch>
        </p:blipFill>
        <p:spPr>
          <a:xfrm>
            <a:off x="775216" y="1868448"/>
            <a:ext cx="3138368" cy="3138368"/>
          </a:xfrm>
          <a:prstGeom prst="rect">
            <a:avLst/>
          </a:prstGeom>
        </p:spPr>
      </p:pic>
      <p:pic>
        <p:nvPicPr>
          <p:cNvPr id="4" name="Image 1" descr="preencoded.png"/>
          <p:cNvPicPr>
            <a:picLocks noChangeAspect="1"/>
          </p:cNvPicPr>
          <p:nvPr/>
        </p:nvPicPr>
        <p:blipFill>
          <a:blip r:embed="rId4"/>
          <a:stretch>
            <a:fillRect/>
          </a:stretch>
        </p:blipFill>
        <p:spPr>
          <a:xfrm>
            <a:off x="4088963" y="1868448"/>
            <a:ext cx="3138488" cy="3138488"/>
          </a:xfrm>
          <a:prstGeom prst="rect">
            <a:avLst/>
          </a:prstGeom>
        </p:spPr>
      </p:pic>
      <p:pic>
        <p:nvPicPr>
          <p:cNvPr id="5" name="Image 2" descr="preencoded.png"/>
          <p:cNvPicPr>
            <a:picLocks noChangeAspect="1"/>
          </p:cNvPicPr>
          <p:nvPr/>
        </p:nvPicPr>
        <p:blipFill>
          <a:blip r:embed="rId5"/>
          <a:stretch>
            <a:fillRect/>
          </a:stretch>
        </p:blipFill>
        <p:spPr>
          <a:xfrm>
            <a:off x="7402830" y="1868448"/>
            <a:ext cx="3138488" cy="3138488"/>
          </a:xfrm>
          <a:prstGeom prst="rect">
            <a:avLst/>
          </a:prstGeom>
        </p:spPr>
      </p:pic>
      <p:pic>
        <p:nvPicPr>
          <p:cNvPr id="6" name="Image 3" descr="preencoded.png"/>
          <p:cNvPicPr>
            <a:picLocks noChangeAspect="1"/>
          </p:cNvPicPr>
          <p:nvPr/>
        </p:nvPicPr>
        <p:blipFill>
          <a:blip r:embed="rId6"/>
          <a:stretch>
            <a:fillRect/>
          </a:stretch>
        </p:blipFill>
        <p:spPr>
          <a:xfrm>
            <a:off x="10716697" y="1868448"/>
            <a:ext cx="3138488" cy="3138488"/>
          </a:xfrm>
          <a:prstGeom prst="rect">
            <a:avLst/>
          </a:prstGeom>
        </p:spPr>
      </p:pic>
      <p:sp>
        <p:nvSpPr>
          <p:cNvPr id="7" name="Text 1"/>
          <p:cNvSpPr/>
          <p:nvPr/>
        </p:nvSpPr>
        <p:spPr>
          <a:xfrm>
            <a:off x="767596" y="5395079"/>
            <a:ext cx="13095208" cy="1052632"/>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Many candidates struggle with common mistakes that can be easily avoided. Rushing through questions often leads to misinterpreting what's being asked. Over-reliance on notes creates time pressure and prevents finishing all questions. Overthinking straightforward questions can lead to second-guessing correct instincts.</a:t>
            </a:r>
            <a:endParaRPr lang="en-US" sz="1700" dirty="0"/>
          </a:p>
        </p:txBody>
      </p:sp>
      <p:sp>
        <p:nvSpPr>
          <p:cNvPr id="8" name="Text 2"/>
          <p:cNvSpPr/>
          <p:nvPr/>
        </p:nvSpPr>
        <p:spPr>
          <a:xfrm>
            <a:off x="767596" y="6694408"/>
            <a:ext cx="13095208" cy="1052632"/>
          </a:xfrm>
          <a:prstGeom prst="rect">
            <a:avLst/>
          </a:prstGeom>
          <a:noFill/>
          <a:ln/>
        </p:spPr>
        <p:txBody>
          <a:bodyPr wrap="square" lIns="0" tIns="0" rIns="0" bIns="0" rtlCol="0" anchor="t"/>
          <a:lstStyle/>
          <a:p>
            <a:pPr marL="0" indent="0" algn="l">
              <a:lnSpc>
                <a:spcPts val="2750"/>
              </a:lnSpc>
              <a:buNone/>
            </a:pPr>
            <a:r>
              <a:rPr lang="en-US" sz="1700" dirty="0">
                <a:solidFill>
                  <a:srgbClr val="4C4C4D"/>
                </a:solidFill>
                <a:latin typeface="Heebo" pitchFamily="34" charset="0"/>
                <a:ea typeface="Heebo" pitchFamily="34" charset="-122"/>
                <a:cs typeface="Heebo" pitchFamily="34" charset="-120"/>
              </a:rPr>
              <a:t>External distractions during the online exam environment can break concentration and lead to careless errors. Remember that while the test is open-book, it's designed to be completed by someone who already understands the material well, not someone learning concepts for the first time.</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543973"/>
            <a:ext cx="11147941"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After Passing: Next Steps in Your Scrum Journey</a:t>
            </a:r>
            <a:endParaRPr lang="en-US" sz="4450" dirty="0"/>
          </a:p>
        </p:txBody>
      </p:sp>
      <p:sp>
        <p:nvSpPr>
          <p:cNvPr id="3" name="Text 1"/>
          <p:cNvSpPr/>
          <p:nvPr/>
        </p:nvSpPr>
        <p:spPr>
          <a:xfrm>
            <a:off x="1857256" y="1972961"/>
            <a:ext cx="2835235" cy="354330"/>
          </a:xfrm>
          <a:prstGeom prst="rect">
            <a:avLst/>
          </a:prstGeom>
          <a:noFill/>
          <a:ln/>
        </p:spPr>
        <p:txBody>
          <a:bodyPr wrap="none" lIns="0" tIns="0" rIns="0" bIns="0" rtlCol="0" anchor="t"/>
          <a:lstStyle/>
          <a:p>
            <a:pPr marL="0" indent="0" algn="r">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Claim Your Credentials</a:t>
            </a:r>
            <a:endParaRPr lang="en-US" sz="2200" dirty="0"/>
          </a:p>
        </p:txBody>
      </p:sp>
      <p:sp>
        <p:nvSpPr>
          <p:cNvPr id="4" name="Text 2"/>
          <p:cNvSpPr/>
          <p:nvPr/>
        </p:nvSpPr>
        <p:spPr>
          <a:xfrm>
            <a:off x="793790" y="2463379"/>
            <a:ext cx="3898702" cy="1088708"/>
          </a:xfrm>
          <a:prstGeom prst="rect">
            <a:avLst/>
          </a:prstGeom>
          <a:noFill/>
          <a:ln/>
        </p:spPr>
        <p:txBody>
          <a:bodyPr wrap="square" lIns="0" tIns="0" rIns="0" bIns="0" rtlCol="0" anchor="t"/>
          <a:lstStyle/>
          <a:p>
            <a:pPr marL="0" indent="0" algn="r">
              <a:lnSpc>
                <a:spcPts val="2850"/>
              </a:lnSpc>
              <a:buNone/>
            </a:pPr>
            <a:r>
              <a:rPr lang="en-US" sz="1750" dirty="0">
                <a:solidFill>
                  <a:srgbClr val="4C4C4D"/>
                </a:solidFill>
                <a:latin typeface="Heebo" pitchFamily="34" charset="0"/>
                <a:ea typeface="Heebo" pitchFamily="34" charset="-122"/>
                <a:cs typeface="Heebo" pitchFamily="34" charset="-120"/>
              </a:rPr>
              <a:t>Download your official CSM certificate and update your professional profiles to showcase your new certification</a:t>
            </a:r>
            <a:endParaRPr lang="en-US" sz="1750" dirty="0"/>
          </a:p>
        </p:txBody>
      </p:sp>
      <p:pic>
        <p:nvPicPr>
          <p:cNvPr id="5" name="Image 0" descr="preencoded.png"/>
          <p:cNvPicPr>
            <a:picLocks noChangeAspect="1"/>
          </p:cNvPicPr>
          <p:nvPr/>
        </p:nvPicPr>
        <p:blipFill>
          <a:blip r:embed="rId3"/>
          <a:stretch>
            <a:fillRect/>
          </a:stretch>
        </p:blipFill>
        <p:spPr>
          <a:xfrm>
            <a:off x="5032653" y="1706380"/>
            <a:ext cx="4564975" cy="4564975"/>
          </a:xfrm>
          <a:prstGeom prst="rect">
            <a:avLst/>
          </a:prstGeom>
        </p:spPr>
      </p:pic>
      <p:pic>
        <p:nvPicPr>
          <p:cNvPr id="6" name="Image 1" descr="preencoded.png"/>
          <p:cNvPicPr>
            <a:picLocks noChangeAspect="1"/>
          </p:cNvPicPr>
          <p:nvPr/>
        </p:nvPicPr>
        <p:blipFill>
          <a:blip r:embed="rId4"/>
          <a:stretch>
            <a:fillRect/>
          </a:stretch>
        </p:blipFill>
        <p:spPr>
          <a:xfrm>
            <a:off x="6226731" y="2469452"/>
            <a:ext cx="339328" cy="424220"/>
          </a:xfrm>
          <a:prstGeom prst="rect">
            <a:avLst/>
          </a:prstGeom>
        </p:spPr>
      </p:pic>
      <p:sp>
        <p:nvSpPr>
          <p:cNvPr id="7" name="Text 3"/>
          <p:cNvSpPr/>
          <p:nvPr/>
        </p:nvSpPr>
        <p:spPr>
          <a:xfrm>
            <a:off x="9937790" y="1972961"/>
            <a:ext cx="2942272"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Join Scrum Communities</a:t>
            </a:r>
            <a:endParaRPr lang="en-US" sz="2200" dirty="0"/>
          </a:p>
        </p:txBody>
      </p:sp>
      <p:sp>
        <p:nvSpPr>
          <p:cNvPr id="8" name="Text 4"/>
          <p:cNvSpPr/>
          <p:nvPr/>
        </p:nvSpPr>
        <p:spPr>
          <a:xfrm>
            <a:off x="9937790" y="2463379"/>
            <a:ext cx="38988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Connect with local user groups and online forums to share experiences and continue learning</a:t>
            </a:r>
            <a:endParaRPr lang="en-US" sz="1750" dirty="0"/>
          </a:p>
        </p:txBody>
      </p:sp>
      <p:pic>
        <p:nvPicPr>
          <p:cNvPr id="9" name="Image 2" descr="preencoded.png"/>
          <p:cNvPicPr>
            <a:picLocks noChangeAspect="1"/>
          </p:cNvPicPr>
          <p:nvPr/>
        </p:nvPicPr>
        <p:blipFill>
          <a:blip r:embed="rId5"/>
          <a:stretch>
            <a:fillRect/>
          </a:stretch>
        </p:blipFill>
        <p:spPr>
          <a:xfrm>
            <a:off x="5032653" y="1706380"/>
            <a:ext cx="4564975" cy="4564975"/>
          </a:xfrm>
          <a:prstGeom prst="rect">
            <a:avLst/>
          </a:prstGeom>
        </p:spPr>
      </p:pic>
      <p:pic>
        <p:nvPicPr>
          <p:cNvPr id="10" name="Image 3" descr="preencoded.png"/>
          <p:cNvPicPr>
            <a:picLocks noChangeAspect="1"/>
          </p:cNvPicPr>
          <p:nvPr/>
        </p:nvPicPr>
        <p:blipFill>
          <a:blip r:embed="rId6"/>
          <a:stretch>
            <a:fillRect/>
          </a:stretch>
        </p:blipFill>
        <p:spPr>
          <a:xfrm>
            <a:off x="8452604" y="2857952"/>
            <a:ext cx="339328" cy="424220"/>
          </a:xfrm>
          <a:prstGeom prst="rect">
            <a:avLst/>
          </a:prstGeom>
        </p:spPr>
      </p:pic>
      <p:sp>
        <p:nvSpPr>
          <p:cNvPr id="11" name="Text 5"/>
          <p:cNvSpPr/>
          <p:nvPr/>
        </p:nvSpPr>
        <p:spPr>
          <a:xfrm>
            <a:off x="9937790" y="44255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Apply Your Knowledge</a:t>
            </a:r>
            <a:endParaRPr lang="en-US" sz="2200" dirty="0"/>
          </a:p>
        </p:txBody>
      </p:sp>
      <p:sp>
        <p:nvSpPr>
          <p:cNvPr id="12" name="Text 6"/>
          <p:cNvSpPr/>
          <p:nvPr/>
        </p:nvSpPr>
        <p:spPr>
          <a:xfrm>
            <a:off x="9937790" y="4915948"/>
            <a:ext cx="38988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Implement Scrum practices in real projects to solidify understanding and build practical expertise</a:t>
            </a:r>
            <a:endParaRPr lang="en-US" sz="1750" dirty="0"/>
          </a:p>
        </p:txBody>
      </p:sp>
      <p:pic>
        <p:nvPicPr>
          <p:cNvPr id="13" name="Image 4" descr="preencoded.png"/>
          <p:cNvPicPr>
            <a:picLocks noChangeAspect="1"/>
          </p:cNvPicPr>
          <p:nvPr/>
        </p:nvPicPr>
        <p:blipFill>
          <a:blip r:embed="rId7"/>
          <a:stretch>
            <a:fillRect/>
          </a:stretch>
        </p:blipFill>
        <p:spPr>
          <a:xfrm>
            <a:off x="5032653" y="1706380"/>
            <a:ext cx="4564975" cy="4564975"/>
          </a:xfrm>
          <a:prstGeom prst="rect">
            <a:avLst/>
          </a:prstGeom>
        </p:spPr>
      </p:pic>
      <p:pic>
        <p:nvPicPr>
          <p:cNvPr id="14" name="Image 5" descr="preencoded.png"/>
          <p:cNvPicPr>
            <a:picLocks noChangeAspect="1"/>
          </p:cNvPicPr>
          <p:nvPr/>
        </p:nvPicPr>
        <p:blipFill>
          <a:blip r:embed="rId8"/>
          <a:stretch>
            <a:fillRect/>
          </a:stretch>
        </p:blipFill>
        <p:spPr>
          <a:xfrm>
            <a:off x="8064103" y="5083826"/>
            <a:ext cx="339328" cy="424220"/>
          </a:xfrm>
          <a:prstGeom prst="rect">
            <a:avLst/>
          </a:prstGeom>
        </p:spPr>
      </p:pic>
      <p:sp>
        <p:nvSpPr>
          <p:cNvPr id="15" name="Text 7"/>
          <p:cNvSpPr/>
          <p:nvPr/>
        </p:nvSpPr>
        <p:spPr>
          <a:xfrm>
            <a:off x="1854637" y="4425529"/>
            <a:ext cx="2837855" cy="354330"/>
          </a:xfrm>
          <a:prstGeom prst="rect">
            <a:avLst/>
          </a:prstGeom>
          <a:noFill/>
          <a:ln/>
        </p:spPr>
        <p:txBody>
          <a:bodyPr wrap="none" lIns="0" tIns="0" rIns="0" bIns="0" rtlCol="0" anchor="t"/>
          <a:lstStyle/>
          <a:p>
            <a:pPr marL="0" indent="0" algn="r">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Plan Advanced Learning</a:t>
            </a:r>
            <a:endParaRPr lang="en-US" sz="2200" dirty="0"/>
          </a:p>
        </p:txBody>
      </p:sp>
      <p:sp>
        <p:nvSpPr>
          <p:cNvPr id="16" name="Text 8"/>
          <p:cNvSpPr/>
          <p:nvPr/>
        </p:nvSpPr>
        <p:spPr>
          <a:xfrm>
            <a:off x="793790" y="4915948"/>
            <a:ext cx="3898702" cy="1088708"/>
          </a:xfrm>
          <a:prstGeom prst="rect">
            <a:avLst/>
          </a:prstGeom>
          <a:noFill/>
          <a:ln/>
        </p:spPr>
        <p:txBody>
          <a:bodyPr wrap="square" lIns="0" tIns="0" rIns="0" bIns="0" rtlCol="0" anchor="t"/>
          <a:lstStyle/>
          <a:p>
            <a:pPr marL="0" indent="0" algn="r">
              <a:lnSpc>
                <a:spcPts val="2850"/>
              </a:lnSpc>
              <a:buNone/>
            </a:pPr>
            <a:r>
              <a:rPr lang="en-US" sz="1750" dirty="0">
                <a:solidFill>
                  <a:srgbClr val="4C4C4D"/>
                </a:solidFill>
                <a:latin typeface="Heebo" pitchFamily="34" charset="0"/>
                <a:ea typeface="Heebo" pitchFamily="34" charset="-122"/>
                <a:cs typeface="Heebo" pitchFamily="34" charset="-120"/>
              </a:rPr>
              <a:t>Consider pursuing A-CSM, CSP-SM, or complementary certifications like PMI-ACP</a:t>
            </a:r>
            <a:endParaRPr lang="en-US" sz="1750" dirty="0"/>
          </a:p>
        </p:txBody>
      </p:sp>
      <p:pic>
        <p:nvPicPr>
          <p:cNvPr id="17" name="Image 6" descr="preencoded.png"/>
          <p:cNvPicPr>
            <a:picLocks noChangeAspect="1"/>
          </p:cNvPicPr>
          <p:nvPr/>
        </p:nvPicPr>
        <p:blipFill>
          <a:blip r:embed="rId9"/>
          <a:stretch>
            <a:fillRect/>
          </a:stretch>
        </p:blipFill>
        <p:spPr>
          <a:xfrm>
            <a:off x="5032653" y="1706380"/>
            <a:ext cx="4564975" cy="4564975"/>
          </a:xfrm>
          <a:prstGeom prst="rect">
            <a:avLst/>
          </a:prstGeom>
        </p:spPr>
      </p:pic>
      <p:pic>
        <p:nvPicPr>
          <p:cNvPr id="18" name="Image 7" descr="preencoded.png"/>
          <p:cNvPicPr>
            <a:picLocks noChangeAspect="1"/>
          </p:cNvPicPr>
          <p:nvPr/>
        </p:nvPicPr>
        <p:blipFill>
          <a:blip r:embed="rId10"/>
          <a:stretch>
            <a:fillRect/>
          </a:stretch>
        </p:blipFill>
        <p:spPr>
          <a:xfrm>
            <a:off x="5838230" y="4695325"/>
            <a:ext cx="339328" cy="42422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702826"/>
            <a:ext cx="8880038"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Key Takeaways for CSM Exam Success</a:t>
            </a:r>
            <a:endParaRPr lang="en-US" sz="4450" dirty="0"/>
          </a:p>
        </p:txBody>
      </p:sp>
      <p:sp>
        <p:nvSpPr>
          <p:cNvPr id="4" name="Text 1"/>
          <p:cNvSpPr/>
          <p:nvPr/>
        </p:nvSpPr>
        <p:spPr>
          <a:xfrm>
            <a:off x="4451390" y="1865114"/>
            <a:ext cx="2901553" cy="748427"/>
          </a:xfrm>
          <a:prstGeom prst="rect">
            <a:avLst/>
          </a:prstGeom>
          <a:noFill/>
          <a:ln/>
        </p:spPr>
        <p:txBody>
          <a:bodyPr wrap="none" lIns="0" tIns="0" rIns="0" bIns="0" rtlCol="0" anchor="t"/>
          <a:lstStyle/>
          <a:p>
            <a:pPr marL="0" indent="0" algn="ctr">
              <a:lnSpc>
                <a:spcPts val="5850"/>
              </a:lnSpc>
              <a:buNone/>
            </a:pPr>
            <a:r>
              <a:rPr lang="en-US" sz="5850" dirty="0">
                <a:solidFill>
                  <a:srgbClr val="4C4C4D"/>
                </a:solidFill>
                <a:latin typeface="Crimson Pro Semi Bold" pitchFamily="34" charset="0"/>
                <a:ea typeface="Crimson Pro Semi Bold" pitchFamily="34" charset="-122"/>
                <a:cs typeface="Crimson Pro Semi Bold" pitchFamily="34" charset="-120"/>
              </a:rPr>
              <a:t>2</a:t>
            </a:r>
            <a:endParaRPr lang="en-US" sz="5850" dirty="0"/>
          </a:p>
        </p:txBody>
      </p:sp>
      <p:sp>
        <p:nvSpPr>
          <p:cNvPr id="5" name="Text 2"/>
          <p:cNvSpPr/>
          <p:nvPr/>
        </p:nvSpPr>
        <p:spPr>
          <a:xfrm>
            <a:off x="4484489" y="2896910"/>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Day Course</a:t>
            </a:r>
            <a:endParaRPr lang="en-US" sz="2200" dirty="0"/>
          </a:p>
        </p:txBody>
      </p:sp>
      <p:sp>
        <p:nvSpPr>
          <p:cNvPr id="6" name="Text 3"/>
          <p:cNvSpPr/>
          <p:nvPr/>
        </p:nvSpPr>
        <p:spPr>
          <a:xfrm>
            <a:off x="4451390" y="3387328"/>
            <a:ext cx="2901553" cy="1451610"/>
          </a:xfrm>
          <a:prstGeom prst="rect">
            <a:avLst/>
          </a:prstGeom>
          <a:noFill/>
          <a:ln/>
        </p:spPr>
        <p:txBody>
          <a:bodyPr wrap="square" lIns="0" tIns="0" rIns="0" bIns="0" rtlCol="0" anchor="t"/>
          <a:lstStyle/>
          <a:p>
            <a:pPr marL="0" indent="0" algn="ctr">
              <a:lnSpc>
                <a:spcPts val="2850"/>
              </a:lnSpc>
              <a:buNone/>
            </a:pPr>
            <a:r>
              <a:rPr lang="en-US" sz="1750" dirty="0">
                <a:solidFill>
                  <a:srgbClr val="4C4C4D"/>
                </a:solidFill>
                <a:latin typeface="Heebo" pitchFamily="34" charset="0"/>
                <a:ea typeface="Heebo" pitchFamily="34" charset="-122"/>
                <a:cs typeface="Heebo" pitchFamily="34" charset="-120"/>
              </a:rPr>
              <a:t>The mandatory training provides essential foundation and context for the exam</a:t>
            </a:r>
            <a:endParaRPr lang="en-US" sz="1750" dirty="0"/>
          </a:p>
        </p:txBody>
      </p:sp>
      <p:sp>
        <p:nvSpPr>
          <p:cNvPr id="7" name="Text 4"/>
          <p:cNvSpPr/>
          <p:nvPr/>
        </p:nvSpPr>
        <p:spPr>
          <a:xfrm>
            <a:off x="7693104" y="1865114"/>
            <a:ext cx="2901672" cy="748427"/>
          </a:xfrm>
          <a:prstGeom prst="rect">
            <a:avLst/>
          </a:prstGeom>
          <a:noFill/>
          <a:ln/>
        </p:spPr>
        <p:txBody>
          <a:bodyPr wrap="none" lIns="0" tIns="0" rIns="0" bIns="0" rtlCol="0" anchor="t"/>
          <a:lstStyle/>
          <a:p>
            <a:pPr marL="0" indent="0" algn="ctr">
              <a:lnSpc>
                <a:spcPts val="5850"/>
              </a:lnSpc>
              <a:buNone/>
            </a:pPr>
            <a:r>
              <a:rPr lang="en-US" sz="5850" dirty="0">
                <a:solidFill>
                  <a:srgbClr val="4C4C4D"/>
                </a:solidFill>
                <a:latin typeface="Crimson Pro Semi Bold" pitchFamily="34" charset="0"/>
                <a:ea typeface="Crimson Pro Semi Bold" pitchFamily="34" charset="-122"/>
                <a:cs typeface="Crimson Pro Semi Bold" pitchFamily="34" charset="-120"/>
              </a:rPr>
              <a:t>74%</a:t>
            </a:r>
            <a:endParaRPr lang="en-US" sz="5850" dirty="0"/>
          </a:p>
        </p:txBody>
      </p:sp>
      <p:sp>
        <p:nvSpPr>
          <p:cNvPr id="8" name="Text 5"/>
          <p:cNvSpPr/>
          <p:nvPr/>
        </p:nvSpPr>
        <p:spPr>
          <a:xfrm>
            <a:off x="7726323" y="2896910"/>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Passing Score</a:t>
            </a:r>
            <a:endParaRPr lang="en-US" sz="2200" dirty="0"/>
          </a:p>
        </p:txBody>
      </p:sp>
      <p:sp>
        <p:nvSpPr>
          <p:cNvPr id="9" name="Text 6"/>
          <p:cNvSpPr/>
          <p:nvPr/>
        </p:nvSpPr>
        <p:spPr>
          <a:xfrm>
            <a:off x="7693104" y="3387328"/>
            <a:ext cx="2901672" cy="1088708"/>
          </a:xfrm>
          <a:prstGeom prst="rect">
            <a:avLst/>
          </a:prstGeom>
          <a:noFill/>
          <a:ln/>
        </p:spPr>
        <p:txBody>
          <a:bodyPr wrap="square" lIns="0" tIns="0" rIns="0" bIns="0" rtlCol="0" anchor="t"/>
          <a:lstStyle/>
          <a:p>
            <a:pPr marL="0" indent="0" algn="ctr">
              <a:lnSpc>
                <a:spcPts val="2850"/>
              </a:lnSpc>
              <a:buNone/>
            </a:pPr>
            <a:r>
              <a:rPr lang="en-US" sz="1750" dirty="0">
                <a:solidFill>
                  <a:srgbClr val="4C4C4D"/>
                </a:solidFill>
                <a:latin typeface="Heebo" pitchFamily="34" charset="0"/>
                <a:ea typeface="Heebo" pitchFamily="34" charset="-122"/>
                <a:cs typeface="Heebo" pitchFamily="34" charset="-120"/>
              </a:rPr>
              <a:t>Aim higher with consistent 80%+ on practice tests to build confidence</a:t>
            </a:r>
            <a:endParaRPr lang="en-US" sz="1750" dirty="0"/>
          </a:p>
        </p:txBody>
      </p:sp>
      <p:sp>
        <p:nvSpPr>
          <p:cNvPr id="10" name="Text 7"/>
          <p:cNvSpPr/>
          <p:nvPr/>
        </p:nvSpPr>
        <p:spPr>
          <a:xfrm>
            <a:off x="10934938" y="1865114"/>
            <a:ext cx="2901672" cy="748427"/>
          </a:xfrm>
          <a:prstGeom prst="rect">
            <a:avLst/>
          </a:prstGeom>
          <a:noFill/>
          <a:ln/>
        </p:spPr>
        <p:txBody>
          <a:bodyPr wrap="none" lIns="0" tIns="0" rIns="0" bIns="0" rtlCol="0" anchor="t"/>
          <a:lstStyle/>
          <a:p>
            <a:pPr marL="0" indent="0" algn="ctr">
              <a:lnSpc>
                <a:spcPts val="5850"/>
              </a:lnSpc>
              <a:buNone/>
            </a:pPr>
            <a:r>
              <a:rPr lang="en-US" sz="5850" dirty="0">
                <a:solidFill>
                  <a:srgbClr val="4C4C4D"/>
                </a:solidFill>
                <a:latin typeface="Crimson Pro Semi Bold" pitchFamily="34" charset="0"/>
                <a:ea typeface="Crimson Pro Semi Bold" pitchFamily="34" charset="-122"/>
                <a:cs typeface="Crimson Pro Semi Bold" pitchFamily="34" charset="-120"/>
              </a:rPr>
              <a:t>90</a:t>
            </a:r>
            <a:endParaRPr lang="en-US" sz="5850" dirty="0"/>
          </a:p>
        </p:txBody>
      </p:sp>
      <p:sp>
        <p:nvSpPr>
          <p:cNvPr id="11" name="Text 8"/>
          <p:cNvSpPr/>
          <p:nvPr/>
        </p:nvSpPr>
        <p:spPr>
          <a:xfrm>
            <a:off x="10968157" y="2896910"/>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Days to Complete</a:t>
            </a:r>
            <a:endParaRPr lang="en-US" sz="2200" dirty="0"/>
          </a:p>
        </p:txBody>
      </p:sp>
      <p:sp>
        <p:nvSpPr>
          <p:cNvPr id="12" name="Text 9"/>
          <p:cNvSpPr/>
          <p:nvPr/>
        </p:nvSpPr>
        <p:spPr>
          <a:xfrm>
            <a:off x="10934938" y="3387328"/>
            <a:ext cx="2901672" cy="1088708"/>
          </a:xfrm>
          <a:prstGeom prst="rect">
            <a:avLst/>
          </a:prstGeom>
          <a:noFill/>
          <a:ln/>
        </p:spPr>
        <p:txBody>
          <a:bodyPr wrap="square" lIns="0" tIns="0" rIns="0" bIns="0" rtlCol="0" anchor="t"/>
          <a:lstStyle/>
          <a:p>
            <a:pPr marL="0" indent="0" algn="ctr">
              <a:lnSpc>
                <a:spcPts val="2850"/>
              </a:lnSpc>
              <a:buNone/>
            </a:pPr>
            <a:r>
              <a:rPr lang="en-US" sz="1750" dirty="0">
                <a:solidFill>
                  <a:srgbClr val="4C4C4D"/>
                </a:solidFill>
                <a:latin typeface="Heebo" pitchFamily="34" charset="0"/>
                <a:ea typeface="Heebo" pitchFamily="34" charset="-122"/>
                <a:cs typeface="Heebo" pitchFamily="34" charset="-120"/>
              </a:rPr>
              <a:t>Take the exam within 90 days of training while knowledge is fresh</a:t>
            </a:r>
            <a:endParaRPr lang="en-US" sz="1750" dirty="0"/>
          </a:p>
        </p:txBody>
      </p:sp>
      <p:sp>
        <p:nvSpPr>
          <p:cNvPr id="13" name="Text 10"/>
          <p:cNvSpPr/>
          <p:nvPr/>
        </p:nvSpPr>
        <p:spPr>
          <a:xfrm>
            <a:off x="4451390" y="5094089"/>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Remember that the CSM is more than just a credential—it's the beginning of your journey as an Agile practitioner. The most successful Scrum Masters combine theoretical knowledge with practical application and continuous improvement mindset.</a:t>
            </a:r>
            <a:endParaRPr lang="en-US" sz="1750" dirty="0"/>
          </a:p>
        </p:txBody>
      </p:sp>
      <p:sp>
        <p:nvSpPr>
          <p:cNvPr id="14" name="Text 11"/>
          <p:cNvSpPr/>
          <p:nvPr/>
        </p:nvSpPr>
        <p:spPr>
          <a:xfrm>
            <a:off x="4451390" y="6437948"/>
            <a:ext cx="93852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Your certification demonstrates commitment to Agile values and principles. As you apply what you've learned, you'll develop the confidence and competence to help teams achieve their highest potential through effective Scrum implementation.</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864525"/>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Final Thoughts</a:t>
            </a:r>
            <a:endParaRPr lang="en-US" sz="4450" dirty="0"/>
          </a:p>
        </p:txBody>
      </p:sp>
      <p:sp>
        <p:nvSpPr>
          <p:cNvPr id="4" name="Text 1"/>
          <p:cNvSpPr/>
          <p:nvPr/>
        </p:nvSpPr>
        <p:spPr>
          <a:xfrm>
            <a:off x="793790" y="3913465"/>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The CSM certification is more than just a test—it's a commitment to learning and leading with agility. With the right mindset, an engaging course, and focused review, you can pass the exam and begin your journey as a trusted Scrum Master.</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58666" y="597932"/>
            <a:ext cx="7186374" cy="541972"/>
          </a:xfrm>
          <a:prstGeom prst="rect">
            <a:avLst/>
          </a:prstGeom>
          <a:noFill/>
          <a:ln/>
        </p:spPr>
        <p:txBody>
          <a:bodyPr wrap="none" lIns="0" tIns="0" rIns="0" bIns="0" rtlCol="0" anchor="t"/>
          <a:lstStyle/>
          <a:p>
            <a:pPr marL="0" indent="0" algn="l">
              <a:lnSpc>
                <a:spcPts val="4250"/>
              </a:lnSpc>
              <a:buNone/>
            </a:pPr>
            <a:r>
              <a:rPr lang="en-US" sz="3400" dirty="0">
                <a:solidFill>
                  <a:srgbClr val="152D47"/>
                </a:solidFill>
                <a:latin typeface="Crimson Pro Semi Bold" pitchFamily="34" charset="0"/>
                <a:ea typeface="Crimson Pro Semi Bold" pitchFamily="34" charset="-122"/>
                <a:cs typeface="Crimson Pro Semi Bold" pitchFamily="34" charset="-120"/>
              </a:rPr>
              <a:t>Understanding the CSM Exam Structure</a:t>
            </a:r>
            <a:endParaRPr lang="en-US" sz="3400" dirty="0"/>
          </a:p>
        </p:txBody>
      </p:sp>
      <p:sp>
        <p:nvSpPr>
          <p:cNvPr id="4" name="Shape 1"/>
          <p:cNvSpPr/>
          <p:nvPr/>
        </p:nvSpPr>
        <p:spPr>
          <a:xfrm>
            <a:off x="758666" y="1383744"/>
            <a:ext cx="487680" cy="487680"/>
          </a:xfrm>
          <a:prstGeom prst="roundRect">
            <a:avLst>
              <a:gd name="adj" fmla="val 6668"/>
            </a:avLst>
          </a:prstGeom>
          <a:solidFill>
            <a:srgbClr val="F2EEEE"/>
          </a:solidFill>
          <a:ln/>
        </p:spPr>
        <p:txBody>
          <a:bodyPr/>
          <a:lstStyle/>
          <a:p>
            <a:endParaRPr lang="en-US"/>
          </a:p>
        </p:txBody>
      </p:sp>
      <p:pic>
        <p:nvPicPr>
          <p:cNvPr id="5" name="Image 1" descr="preencoded.png"/>
          <p:cNvPicPr>
            <a:picLocks noChangeAspect="1"/>
          </p:cNvPicPr>
          <p:nvPr/>
        </p:nvPicPr>
        <p:blipFill>
          <a:blip r:embed="rId4"/>
          <a:stretch>
            <a:fillRect/>
          </a:stretch>
        </p:blipFill>
        <p:spPr>
          <a:xfrm>
            <a:off x="839926" y="1424345"/>
            <a:ext cx="325160" cy="406479"/>
          </a:xfrm>
          <a:prstGeom prst="rect">
            <a:avLst/>
          </a:prstGeom>
        </p:spPr>
      </p:pic>
      <p:sp>
        <p:nvSpPr>
          <p:cNvPr id="6" name="Text 2"/>
          <p:cNvSpPr/>
          <p:nvPr/>
        </p:nvSpPr>
        <p:spPr>
          <a:xfrm>
            <a:off x="1463040" y="1458158"/>
            <a:ext cx="2709863" cy="338733"/>
          </a:xfrm>
          <a:prstGeom prst="rect">
            <a:avLst/>
          </a:prstGeom>
          <a:noFill/>
          <a:ln/>
        </p:spPr>
        <p:txBody>
          <a:bodyPr wrap="none" lIns="0" tIns="0" rIns="0" bIns="0" rtlCol="0" anchor="t"/>
          <a:lstStyle/>
          <a:p>
            <a:pPr marL="0" indent="0" algn="l">
              <a:lnSpc>
                <a:spcPts val="2650"/>
              </a:lnSpc>
              <a:buNone/>
            </a:pPr>
            <a:r>
              <a:rPr lang="en-US" sz="2100" dirty="0">
                <a:solidFill>
                  <a:srgbClr val="4C4C4D"/>
                </a:solidFill>
                <a:latin typeface="Crimson Pro Semi Bold" pitchFamily="34" charset="0"/>
                <a:ea typeface="Crimson Pro Semi Bold" pitchFamily="34" charset="-122"/>
                <a:cs typeface="Crimson Pro Semi Bold" pitchFamily="34" charset="-120"/>
              </a:rPr>
              <a:t>60-Minute Time Limit</a:t>
            </a:r>
            <a:endParaRPr lang="en-US" sz="2100" dirty="0"/>
          </a:p>
        </p:txBody>
      </p:sp>
      <p:sp>
        <p:nvSpPr>
          <p:cNvPr id="7" name="Text 3"/>
          <p:cNvSpPr/>
          <p:nvPr/>
        </p:nvSpPr>
        <p:spPr>
          <a:xfrm>
            <a:off x="1463040" y="1926907"/>
            <a:ext cx="8751094" cy="693658"/>
          </a:xfrm>
          <a:prstGeom prst="rect">
            <a:avLst/>
          </a:prstGeom>
          <a:noFill/>
          <a:ln/>
        </p:spPr>
        <p:txBody>
          <a:bodyPr wrap="square" lIns="0" tIns="0" rIns="0" bIns="0" rtlCol="0" anchor="t"/>
          <a:lstStyle/>
          <a:p>
            <a:pPr marL="0" indent="0" algn="l">
              <a:lnSpc>
                <a:spcPts val="2700"/>
              </a:lnSpc>
              <a:buNone/>
            </a:pPr>
            <a:r>
              <a:rPr lang="en-US" sz="1700" dirty="0">
                <a:solidFill>
                  <a:srgbClr val="4C4C4D"/>
                </a:solidFill>
                <a:latin typeface="Heebo" pitchFamily="34" charset="0"/>
                <a:ea typeface="Heebo" pitchFamily="34" charset="-122"/>
                <a:cs typeface="Heebo" pitchFamily="34" charset="-120"/>
              </a:rPr>
              <a:t>You'll have one hour to complete the exam, which is sufficient time for most candidates to review all questions.</a:t>
            </a:r>
            <a:endParaRPr lang="en-US" sz="1700" dirty="0"/>
          </a:p>
        </p:txBody>
      </p:sp>
      <p:sp>
        <p:nvSpPr>
          <p:cNvPr id="8" name="Shape 4"/>
          <p:cNvSpPr/>
          <p:nvPr/>
        </p:nvSpPr>
        <p:spPr>
          <a:xfrm>
            <a:off x="758666" y="3054072"/>
            <a:ext cx="487680" cy="487680"/>
          </a:xfrm>
          <a:prstGeom prst="roundRect">
            <a:avLst>
              <a:gd name="adj" fmla="val 6668"/>
            </a:avLst>
          </a:prstGeom>
          <a:solidFill>
            <a:srgbClr val="F2EEEE"/>
          </a:solidFill>
          <a:ln/>
        </p:spPr>
        <p:txBody>
          <a:bodyPr/>
          <a:lstStyle/>
          <a:p>
            <a:endParaRPr lang="en-US"/>
          </a:p>
        </p:txBody>
      </p:sp>
      <p:pic>
        <p:nvPicPr>
          <p:cNvPr id="9" name="Image 2" descr="preencoded.png"/>
          <p:cNvPicPr>
            <a:picLocks noChangeAspect="1"/>
          </p:cNvPicPr>
          <p:nvPr/>
        </p:nvPicPr>
        <p:blipFill>
          <a:blip r:embed="rId5"/>
          <a:stretch>
            <a:fillRect/>
          </a:stretch>
        </p:blipFill>
        <p:spPr>
          <a:xfrm>
            <a:off x="839926" y="3094673"/>
            <a:ext cx="325160" cy="406479"/>
          </a:xfrm>
          <a:prstGeom prst="rect">
            <a:avLst/>
          </a:prstGeom>
        </p:spPr>
      </p:pic>
      <p:sp>
        <p:nvSpPr>
          <p:cNvPr id="10" name="Text 5"/>
          <p:cNvSpPr/>
          <p:nvPr/>
        </p:nvSpPr>
        <p:spPr>
          <a:xfrm>
            <a:off x="1463040" y="3128486"/>
            <a:ext cx="3377684" cy="338733"/>
          </a:xfrm>
          <a:prstGeom prst="rect">
            <a:avLst/>
          </a:prstGeom>
          <a:noFill/>
          <a:ln/>
        </p:spPr>
        <p:txBody>
          <a:bodyPr wrap="none" lIns="0" tIns="0" rIns="0" bIns="0" rtlCol="0" anchor="t"/>
          <a:lstStyle/>
          <a:p>
            <a:pPr marL="0" indent="0" algn="l">
              <a:lnSpc>
                <a:spcPts val="2650"/>
              </a:lnSpc>
              <a:buNone/>
            </a:pPr>
            <a:r>
              <a:rPr lang="en-US" sz="2100" dirty="0">
                <a:solidFill>
                  <a:srgbClr val="4C4C4D"/>
                </a:solidFill>
                <a:latin typeface="Crimson Pro Semi Bold" pitchFamily="34" charset="0"/>
                <a:ea typeface="Crimson Pro Semi Bold" pitchFamily="34" charset="-122"/>
                <a:cs typeface="Crimson Pro Semi Bold" pitchFamily="34" charset="-120"/>
              </a:rPr>
              <a:t>50 Multiple-Choice Questions</a:t>
            </a:r>
            <a:endParaRPr lang="en-US" sz="2100" dirty="0"/>
          </a:p>
        </p:txBody>
      </p:sp>
      <p:sp>
        <p:nvSpPr>
          <p:cNvPr id="11" name="Text 6"/>
          <p:cNvSpPr/>
          <p:nvPr/>
        </p:nvSpPr>
        <p:spPr>
          <a:xfrm>
            <a:off x="1463040" y="3597235"/>
            <a:ext cx="8751094" cy="693658"/>
          </a:xfrm>
          <a:prstGeom prst="rect">
            <a:avLst/>
          </a:prstGeom>
          <a:noFill/>
          <a:ln/>
        </p:spPr>
        <p:txBody>
          <a:bodyPr wrap="square" lIns="0" tIns="0" rIns="0" bIns="0" rtlCol="0" anchor="t"/>
          <a:lstStyle/>
          <a:p>
            <a:pPr marL="0" indent="0" algn="l">
              <a:lnSpc>
                <a:spcPts val="2700"/>
              </a:lnSpc>
              <a:buNone/>
            </a:pPr>
            <a:r>
              <a:rPr lang="en-US" sz="1700" dirty="0">
                <a:solidFill>
                  <a:srgbClr val="4C4C4D"/>
                </a:solidFill>
                <a:latin typeface="Heebo" pitchFamily="34" charset="0"/>
                <a:ea typeface="Heebo" pitchFamily="34" charset="-122"/>
                <a:cs typeface="Heebo" pitchFamily="34" charset="-120"/>
              </a:rPr>
              <a:t>The exam consists of 50 questions covering all aspects of the Scrum framework and the Scrum Master role.</a:t>
            </a:r>
            <a:endParaRPr lang="en-US" sz="1700" dirty="0"/>
          </a:p>
        </p:txBody>
      </p:sp>
      <p:sp>
        <p:nvSpPr>
          <p:cNvPr id="12" name="Shape 7"/>
          <p:cNvSpPr/>
          <p:nvPr/>
        </p:nvSpPr>
        <p:spPr>
          <a:xfrm>
            <a:off x="758666" y="4724400"/>
            <a:ext cx="487680" cy="487680"/>
          </a:xfrm>
          <a:prstGeom prst="roundRect">
            <a:avLst>
              <a:gd name="adj" fmla="val 6668"/>
            </a:avLst>
          </a:prstGeom>
          <a:solidFill>
            <a:srgbClr val="F2EEEE"/>
          </a:solidFill>
          <a:ln/>
        </p:spPr>
        <p:txBody>
          <a:bodyPr/>
          <a:lstStyle/>
          <a:p>
            <a:endParaRPr lang="en-US"/>
          </a:p>
        </p:txBody>
      </p:sp>
      <p:pic>
        <p:nvPicPr>
          <p:cNvPr id="13" name="Image 3" descr="preencoded.png"/>
          <p:cNvPicPr>
            <a:picLocks noChangeAspect="1"/>
          </p:cNvPicPr>
          <p:nvPr/>
        </p:nvPicPr>
        <p:blipFill>
          <a:blip r:embed="rId6"/>
          <a:stretch>
            <a:fillRect/>
          </a:stretch>
        </p:blipFill>
        <p:spPr>
          <a:xfrm>
            <a:off x="839926" y="4765000"/>
            <a:ext cx="325160" cy="406479"/>
          </a:xfrm>
          <a:prstGeom prst="rect">
            <a:avLst/>
          </a:prstGeom>
        </p:spPr>
      </p:pic>
      <p:sp>
        <p:nvSpPr>
          <p:cNvPr id="14" name="Text 8"/>
          <p:cNvSpPr/>
          <p:nvPr/>
        </p:nvSpPr>
        <p:spPr>
          <a:xfrm>
            <a:off x="1463040" y="4798814"/>
            <a:ext cx="3089672" cy="338733"/>
          </a:xfrm>
          <a:prstGeom prst="rect">
            <a:avLst/>
          </a:prstGeom>
          <a:noFill/>
          <a:ln/>
        </p:spPr>
        <p:txBody>
          <a:bodyPr wrap="none" lIns="0" tIns="0" rIns="0" bIns="0" rtlCol="0" anchor="t"/>
          <a:lstStyle/>
          <a:p>
            <a:pPr marL="0" indent="0" algn="l">
              <a:lnSpc>
                <a:spcPts val="2650"/>
              </a:lnSpc>
              <a:buNone/>
            </a:pPr>
            <a:r>
              <a:rPr lang="en-US" sz="2100" dirty="0">
                <a:solidFill>
                  <a:srgbClr val="4C4C4D"/>
                </a:solidFill>
                <a:latin typeface="Crimson Pro Semi Bold" pitchFamily="34" charset="0"/>
                <a:ea typeface="Crimson Pro Semi Bold" pitchFamily="34" charset="-122"/>
                <a:cs typeface="Crimson Pro Semi Bold" pitchFamily="34" charset="-120"/>
              </a:rPr>
              <a:t>74% Passing Score Required</a:t>
            </a:r>
            <a:endParaRPr lang="en-US" sz="2100" dirty="0"/>
          </a:p>
        </p:txBody>
      </p:sp>
      <p:sp>
        <p:nvSpPr>
          <p:cNvPr id="15" name="Text 9"/>
          <p:cNvSpPr/>
          <p:nvPr/>
        </p:nvSpPr>
        <p:spPr>
          <a:xfrm>
            <a:off x="1463040" y="5267563"/>
            <a:ext cx="8751094" cy="693658"/>
          </a:xfrm>
          <a:prstGeom prst="rect">
            <a:avLst/>
          </a:prstGeom>
          <a:noFill/>
          <a:ln/>
        </p:spPr>
        <p:txBody>
          <a:bodyPr wrap="square" lIns="0" tIns="0" rIns="0" bIns="0" rtlCol="0" anchor="t"/>
          <a:lstStyle/>
          <a:p>
            <a:pPr marL="0" indent="0" algn="l">
              <a:lnSpc>
                <a:spcPts val="2700"/>
              </a:lnSpc>
              <a:buNone/>
            </a:pPr>
            <a:r>
              <a:rPr lang="en-US" sz="1700" dirty="0">
                <a:solidFill>
                  <a:srgbClr val="4C4C4D"/>
                </a:solidFill>
                <a:latin typeface="Heebo" pitchFamily="34" charset="0"/>
                <a:ea typeface="Heebo" pitchFamily="34" charset="-122"/>
                <a:cs typeface="Heebo" pitchFamily="34" charset="-120"/>
              </a:rPr>
              <a:t>You must answer at least 37 questions correctly to pass, which equates to a 74% passing score.</a:t>
            </a:r>
            <a:endParaRPr lang="en-US" sz="1700" dirty="0"/>
          </a:p>
        </p:txBody>
      </p:sp>
      <p:sp>
        <p:nvSpPr>
          <p:cNvPr id="16" name="Shape 10"/>
          <p:cNvSpPr/>
          <p:nvPr/>
        </p:nvSpPr>
        <p:spPr>
          <a:xfrm>
            <a:off x="758666" y="6394728"/>
            <a:ext cx="487680" cy="487680"/>
          </a:xfrm>
          <a:prstGeom prst="roundRect">
            <a:avLst>
              <a:gd name="adj" fmla="val 6668"/>
            </a:avLst>
          </a:prstGeom>
          <a:solidFill>
            <a:srgbClr val="F2EEEE"/>
          </a:solidFill>
          <a:ln/>
        </p:spPr>
        <p:txBody>
          <a:bodyPr/>
          <a:lstStyle/>
          <a:p>
            <a:endParaRPr lang="en-US"/>
          </a:p>
        </p:txBody>
      </p:sp>
      <p:pic>
        <p:nvPicPr>
          <p:cNvPr id="17" name="Image 4" descr="preencoded.png"/>
          <p:cNvPicPr>
            <a:picLocks noChangeAspect="1"/>
          </p:cNvPicPr>
          <p:nvPr/>
        </p:nvPicPr>
        <p:blipFill>
          <a:blip r:embed="rId7"/>
          <a:stretch>
            <a:fillRect/>
          </a:stretch>
        </p:blipFill>
        <p:spPr>
          <a:xfrm>
            <a:off x="839926" y="6435328"/>
            <a:ext cx="325160" cy="406479"/>
          </a:xfrm>
          <a:prstGeom prst="rect">
            <a:avLst/>
          </a:prstGeom>
        </p:spPr>
      </p:pic>
      <p:sp>
        <p:nvSpPr>
          <p:cNvPr id="18" name="Text 11"/>
          <p:cNvSpPr/>
          <p:nvPr/>
        </p:nvSpPr>
        <p:spPr>
          <a:xfrm>
            <a:off x="1463040" y="6469142"/>
            <a:ext cx="2709863" cy="338733"/>
          </a:xfrm>
          <a:prstGeom prst="rect">
            <a:avLst/>
          </a:prstGeom>
          <a:noFill/>
          <a:ln/>
        </p:spPr>
        <p:txBody>
          <a:bodyPr wrap="none" lIns="0" tIns="0" rIns="0" bIns="0" rtlCol="0" anchor="t"/>
          <a:lstStyle/>
          <a:p>
            <a:pPr marL="0" indent="0" algn="l">
              <a:lnSpc>
                <a:spcPts val="2650"/>
              </a:lnSpc>
              <a:buNone/>
            </a:pPr>
            <a:r>
              <a:rPr lang="en-US" sz="2100" dirty="0">
                <a:solidFill>
                  <a:srgbClr val="4C4C4D"/>
                </a:solidFill>
                <a:latin typeface="Crimson Pro Semi Bold" pitchFamily="34" charset="0"/>
                <a:ea typeface="Crimson Pro Semi Bold" pitchFamily="34" charset="-122"/>
                <a:cs typeface="Crimson Pro Semi Bold" pitchFamily="34" charset="-120"/>
              </a:rPr>
              <a:t>Open-Book Format</a:t>
            </a:r>
            <a:endParaRPr lang="en-US" sz="2100" dirty="0"/>
          </a:p>
        </p:txBody>
      </p:sp>
      <p:sp>
        <p:nvSpPr>
          <p:cNvPr id="19" name="Text 12"/>
          <p:cNvSpPr/>
          <p:nvPr/>
        </p:nvSpPr>
        <p:spPr>
          <a:xfrm>
            <a:off x="1463040" y="6937891"/>
            <a:ext cx="8751094" cy="693658"/>
          </a:xfrm>
          <a:prstGeom prst="rect">
            <a:avLst/>
          </a:prstGeom>
          <a:noFill/>
          <a:ln/>
        </p:spPr>
        <p:txBody>
          <a:bodyPr wrap="square" lIns="0" tIns="0" rIns="0" bIns="0" rtlCol="0" anchor="t"/>
          <a:lstStyle/>
          <a:p>
            <a:pPr marL="0" indent="0" algn="l">
              <a:lnSpc>
                <a:spcPts val="2700"/>
              </a:lnSpc>
              <a:buNone/>
            </a:pPr>
            <a:r>
              <a:rPr lang="en-US" sz="1700" dirty="0">
                <a:solidFill>
                  <a:srgbClr val="4C4C4D"/>
                </a:solidFill>
                <a:latin typeface="Heebo" pitchFamily="34" charset="0"/>
                <a:ea typeface="Heebo" pitchFamily="34" charset="-122"/>
                <a:cs typeface="Heebo" pitchFamily="34" charset="-120"/>
              </a:rPr>
              <a:t>The exam allows reference materials, but time constraints mean you should still know the content well.</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466558"/>
            <a:ext cx="9532858"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Selecting the Right CSM Training Course</a:t>
            </a:r>
            <a:endParaRPr lang="en-US" sz="4450" dirty="0"/>
          </a:p>
        </p:txBody>
      </p:sp>
      <p:pic>
        <p:nvPicPr>
          <p:cNvPr id="3" name="Image 0" descr="preencoded.png"/>
          <p:cNvPicPr>
            <a:picLocks noChangeAspect="1"/>
          </p:cNvPicPr>
          <p:nvPr/>
        </p:nvPicPr>
        <p:blipFill>
          <a:blip r:embed="rId3"/>
          <a:stretch>
            <a:fillRect/>
          </a:stretch>
        </p:blipFill>
        <p:spPr>
          <a:xfrm>
            <a:off x="2978348" y="1628965"/>
            <a:ext cx="2152055" cy="1306949"/>
          </a:xfrm>
          <a:prstGeom prst="rect">
            <a:avLst/>
          </a:prstGeom>
        </p:spPr>
      </p:pic>
      <p:pic>
        <p:nvPicPr>
          <p:cNvPr id="4" name="Image 1" descr="preencoded.png"/>
          <p:cNvPicPr>
            <a:picLocks noChangeAspect="1"/>
          </p:cNvPicPr>
          <p:nvPr/>
        </p:nvPicPr>
        <p:blipFill>
          <a:blip r:embed="rId4"/>
          <a:stretch>
            <a:fillRect/>
          </a:stretch>
        </p:blipFill>
        <p:spPr>
          <a:xfrm>
            <a:off x="3894892" y="2244995"/>
            <a:ext cx="318968" cy="398621"/>
          </a:xfrm>
          <a:prstGeom prst="rect">
            <a:avLst/>
          </a:prstGeom>
        </p:spPr>
      </p:pic>
      <p:sp>
        <p:nvSpPr>
          <p:cNvPr id="5" name="Text 1"/>
          <p:cNvSpPr/>
          <p:nvPr/>
        </p:nvSpPr>
        <p:spPr>
          <a:xfrm>
            <a:off x="5357217" y="185578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High-Quality Instructor</a:t>
            </a:r>
            <a:endParaRPr lang="en-US" sz="2200" dirty="0"/>
          </a:p>
        </p:txBody>
      </p:sp>
      <p:sp>
        <p:nvSpPr>
          <p:cNvPr id="6" name="Text 2"/>
          <p:cNvSpPr/>
          <p:nvPr/>
        </p:nvSpPr>
        <p:spPr>
          <a:xfrm>
            <a:off x="5357217" y="2346198"/>
            <a:ext cx="4811078"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Choose a certified trainer with excellent reviews</a:t>
            </a:r>
            <a:endParaRPr lang="en-US" sz="1750" dirty="0"/>
          </a:p>
        </p:txBody>
      </p:sp>
      <p:sp>
        <p:nvSpPr>
          <p:cNvPr id="7" name="Shape 3"/>
          <p:cNvSpPr/>
          <p:nvPr/>
        </p:nvSpPr>
        <p:spPr>
          <a:xfrm>
            <a:off x="5187077" y="2949011"/>
            <a:ext cx="8592860" cy="15240"/>
          </a:xfrm>
          <a:prstGeom prst="roundRect">
            <a:avLst>
              <a:gd name="adj" fmla="val 223256"/>
            </a:avLst>
          </a:prstGeom>
          <a:solidFill>
            <a:srgbClr val="D8D4D4"/>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902381" y="2992588"/>
            <a:ext cx="4304109" cy="1306949"/>
          </a:xfrm>
          <a:prstGeom prst="rect">
            <a:avLst/>
          </a:prstGeom>
        </p:spPr>
      </p:pic>
      <p:pic>
        <p:nvPicPr>
          <p:cNvPr id="9" name="Image 3" descr="preencoded.png"/>
          <p:cNvPicPr>
            <a:picLocks noChangeAspect="1"/>
          </p:cNvPicPr>
          <p:nvPr/>
        </p:nvPicPr>
        <p:blipFill>
          <a:blip r:embed="rId6"/>
          <a:stretch>
            <a:fillRect/>
          </a:stretch>
        </p:blipFill>
        <p:spPr>
          <a:xfrm>
            <a:off x="3894892" y="3446693"/>
            <a:ext cx="318968" cy="398621"/>
          </a:xfrm>
          <a:prstGeom prst="rect">
            <a:avLst/>
          </a:prstGeom>
        </p:spPr>
      </p:pic>
      <p:sp>
        <p:nvSpPr>
          <p:cNvPr id="10" name="Text 4"/>
          <p:cNvSpPr/>
          <p:nvPr/>
        </p:nvSpPr>
        <p:spPr>
          <a:xfrm>
            <a:off x="6433304" y="3219402"/>
            <a:ext cx="3743087"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Interactive Learning Experience</a:t>
            </a:r>
            <a:endParaRPr lang="en-US" sz="2200" dirty="0"/>
          </a:p>
        </p:txBody>
      </p:sp>
      <p:sp>
        <p:nvSpPr>
          <p:cNvPr id="11" name="Text 5"/>
          <p:cNvSpPr/>
          <p:nvPr/>
        </p:nvSpPr>
        <p:spPr>
          <a:xfrm>
            <a:off x="6433304" y="3709821"/>
            <a:ext cx="4294227"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Look for scenario-based, hands-on training</a:t>
            </a:r>
            <a:endParaRPr lang="en-US" sz="1750" dirty="0"/>
          </a:p>
        </p:txBody>
      </p:sp>
      <p:sp>
        <p:nvSpPr>
          <p:cNvPr id="12" name="Shape 6"/>
          <p:cNvSpPr/>
          <p:nvPr/>
        </p:nvSpPr>
        <p:spPr>
          <a:xfrm>
            <a:off x="6263164" y="4312634"/>
            <a:ext cx="7516773" cy="15240"/>
          </a:xfrm>
          <a:prstGeom prst="roundRect">
            <a:avLst>
              <a:gd name="adj" fmla="val 223256"/>
            </a:avLst>
          </a:prstGeom>
          <a:solidFill>
            <a:srgbClr val="D8D4D4"/>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26294" y="4356211"/>
            <a:ext cx="6456164" cy="1306949"/>
          </a:xfrm>
          <a:prstGeom prst="rect">
            <a:avLst/>
          </a:prstGeom>
        </p:spPr>
      </p:pic>
      <p:pic>
        <p:nvPicPr>
          <p:cNvPr id="14" name="Image 5" descr="preencoded.png"/>
          <p:cNvPicPr>
            <a:picLocks noChangeAspect="1"/>
          </p:cNvPicPr>
          <p:nvPr/>
        </p:nvPicPr>
        <p:blipFill>
          <a:blip r:embed="rId8"/>
          <a:stretch>
            <a:fillRect/>
          </a:stretch>
        </p:blipFill>
        <p:spPr>
          <a:xfrm>
            <a:off x="3894773" y="4810316"/>
            <a:ext cx="318968" cy="398621"/>
          </a:xfrm>
          <a:prstGeom prst="rect">
            <a:avLst/>
          </a:prstGeom>
        </p:spPr>
      </p:pic>
      <p:sp>
        <p:nvSpPr>
          <p:cNvPr id="15" name="Text 7"/>
          <p:cNvSpPr/>
          <p:nvPr/>
        </p:nvSpPr>
        <p:spPr>
          <a:xfrm>
            <a:off x="7509272" y="4583025"/>
            <a:ext cx="3184684"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Practical Application Focus</a:t>
            </a:r>
            <a:endParaRPr lang="en-US" sz="2200" dirty="0"/>
          </a:p>
        </p:txBody>
      </p:sp>
      <p:sp>
        <p:nvSpPr>
          <p:cNvPr id="16" name="Text 8"/>
          <p:cNvSpPr/>
          <p:nvPr/>
        </p:nvSpPr>
        <p:spPr>
          <a:xfrm>
            <a:off x="7509272" y="5073444"/>
            <a:ext cx="4903946"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Ensure real-world implementation is emphasized</a:t>
            </a:r>
            <a:endParaRPr lang="en-US" sz="1750" dirty="0"/>
          </a:p>
        </p:txBody>
      </p:sp>
      <p:sp>
        <p:nvSpPr>
          <p:cNvPr id="17" name="Text 9"/>
          <p:cNvSpPr/>
          <p:nvPr/>
        </p:nvSpPr>
        <p:spPr>
          <a:xfrm>
            <a:off x="793790" y="5918311"/>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Your mandatory 2-day CSM course is the foundation of your certification journey. The right trainer makes all the difference in your learning experience and exam readiness. Look for courses that provide additional resources like practice questions, study guides, and post-training support to maximize your investment.</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522708"/>
            <a:ext cx="7829193"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Core Scrum Framework Concepts</a:t>
            </a:r>
            <a:endParaRPr lang="en-US" sz="4450" dirty="0"/>
          </a:p>
        </p:txBody>
      </p:sp>
      <p:pic>
        <p:nvPicPr>
          <p:cNvPr id="3" name="Image 0" descr="preencoded.png"/>
          <p:cNvPicPr>
            <a:picLocks noChangeAspect="1"/>
          </p:cNvPicPr>
          <p:nvPr/>
        </p:nvPicPr>
        <p:blipFill>
          <a:blip r:embed="rId3"/>
          <a:stretch>
            <a:fillRect/>
          </a:stretch>
        </p:blipFill>
        <p:spPr>
          <a:xfrm>
            <a:off x="793790" y="1584960"/>
            <a:ext cx="762000" cy="862155"/>
          </a:xfrm>
          <a:prstGeom prst="rect">
            <a:avLst/>
          </a:prstGeom>
        </p:spPr>
      </p:pic>
      <p:sp>
        <p:nvSpPr>
          <p:cNvPr id="4" name="Text 1"/>
          <p:cNvSpPr/>
          <p:nvPr/>
        </p:nvSpPr>
        <p:spPr>
          <a:xfrm>
            <a:off x="793790" y="26739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Scrum Roles</a:t>
            </a:r>
            <a:endParaRPr lang="en-US" sz="2200" dirty="0"/>
          </a:p>
        </p:txBody>
      </p:sp>
      <p:sp>
        <p:nvSpPr>
          <p:cNvPr id="5" name="Text 2"/>
          <p:cNvSpPr/>
          <p:nvPr/>
        </p:nvSpPr>
        <p:spPr>
          <a:xfrm>
            <a:off x="793790" y="3164348"/>
            <a:ext cx="304800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Scrum Master</a:t>
            </a:r>
            <a:endParaRPr lang="en-US" sz="1750" dirty="0"/>
          </a:p>
        </p:txBody>
      </p:sp>
      <p:sp>
        <p:nvSpPr>
          <p:cNvPr id="6" name="Text 3"/>
          <p:cNvSpPr/>
          <p:nvPr/>
        </p:nvSpPr>
        <p:spPr>
          <a:xfrm>
            <a:off x="793790" y="3606546"/>
            <a:ext cx="304800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Product Owner</a:t>
            </a:r>
            <a:endParaRPr lang="en-US" sz="1750" dirty="0"/>
          </a:p>
        </p:txBody>
      </p:sp>
      <p:sp>
        <p:nvSpPr>
          <p:cNvPr id="7" name="Text 4"/>
          <p:cNvSpPr/>
          <p:nvPr/>
        </p:nvSpPr>
        <p:spPr>
          <a:xfrm>
            <a:off x="793790" y="4048744"/>
            <a:ext cx="3048000"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Developers</a:t>
            </a:r>
            <a:endParaRPr lang="en-US" sz="1750" dirty="0"/>
          </a:p>
        </p:txBody>
      </p:sp>
      <p:pic>
        <p:nvPicPr>
          <p:cNvPr id="8" name="Image 1" descr="preencoded.png"/>
          <p:cNvPicPr>
            <a:picLocks noChangeAspect="1"/>
          </p:cNvPicPr>
          <p:nvPr/>
        </p:nvPicPr>
        <p:blipFill>
          <a:blip r:embed="rId4"/>
          <a:stretch>
            <a:fillRect/>
          </a:stretch>
        </p:blipFill>
        <p:spPr>
          <a:xfrm>
            <a:off x="4125278" y="1584960"/>
            <a:ext cx="762000" cy="862155"/>
          </a:xfrm>
          <a:prstGeom prst="rect">
            <a:avLst/>
          </a:prstGeom>
        </p:spPr>
      </p:pic>
      <p:sp>
        <p:nvSpPr>
          <p:cNvPr id="9" name="Text 5"/>
          <p:cNvSpPr/>
          <p:nvPr/>
        </p:nvSpPr>
        <p:spPr>
          <a:xfrm>
            <a:off x="4125278" y="26739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Scrum Events</a:t>
            </a:r>
            <a:endParaRPr lang="en-US" sz="2200" dirty="0"/>
          </a:p>
        </p:txBody>
      </p:sp>
      <p:sp>
        <p:nvSpPr>
          <p:cNvPr id="10" name="Text 6"/>
          <p:cNvSpPr/>
          <p:nvPr/>
        </p:nvSpPr>
        <p:spPr>
          <a:xfrm>
            <a:off x="4125278" y="3164348"/>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Sprint Planning</a:t>
            </a:r>
            <a:endParaRPr lang="en-US" sz="1750" dirty="0"/>
          </a:p>
        </p:txBody>
      </p:sp>
      <p:sp>
        <p:nvSpPr>
          <p:cNvPr id="11" name="Text 7"/>
          <p:cNvSpPr/>
          <p:nvPr/>
        </p:nvSpPr>
        <p:spPr>
          <a:xfrm>
            <a:off x="4125278" y="3606546"/>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Daily Scrum</a:t>
            </a:r>
            <a:endParaRPr lang="en-US" sz="1750" dirty="0"/>
          </a:p>
        </p:txBody>
      </p:sp>
      <p:sp>
        <p:nvSpPr>
          <p:cNvPr id="12" name="Text 8"/>
          <p:cNvSpPr/>
          <p:nvPr/>
        </p:nvSpPr>
        <p:spPr>
          <a:xfrm>
            <a:off x="4125278" y="4048744"/>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Sprint Review</a:t>
            </a:r>
            <a:endParaRPr lang="en-US" sz="1750" dirty="0"/>
          </a:p>
        </p:txBody>
      </p:sp>
      <p:sp>
        <p:nvSpPr>
          <p:cNvPr id="13" name="Text 9"/>
          <p:cNvSpPr/>
          <p:nvPr/>
        </p:nvSpPr>
        <p:spPr>
          <a:xfrm>
            <a:off x="4125278" y="4490942"/>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Sprint Retrospective</a:t>
            </a:r>
            <a:endParaRPr lang="en-US" sz="1750" dirty="0"/>
          </a:p>
        </p:txBody>
      </p:sp>
      <p:pic>
        <p:nvPicPr>
          <p:cNvPr id="14" name="Image 2" descr="preencoded.png"/>
          <p:cNvPicPr>
            <a:picLocks noChangeAspect="1"/>
          </p:cNvPicPr>
          <p:nvPr/>
        </p:nvPicPr>
        <p:blipFill>
          <a:blip r:embed="rId5"/>
          <a:stretch>
            <a:fillRect/>
          </a:stretch>
        </p:blipFill>
        <p:spPr>
          <a:xfrm>
            <a:off x="7456884" y="1584960"/>
            <a:ext cx="762000" cy="862155"/>
          </a:xfrm>
          <a:prstGeom prst="rect">
            <a:avLst/>
          </a:prstGeom>
        </p:spPr>
      </p:pic>
      <p:sp>
        <p:nvSpPr>
          <p:cNvPr id="15" name="Text 10"/>
          <p:cNvSpPr/>
          <p:nvPr/>
        </p:nvSpPr>
        <p:spPr>
          <a:xfrm>
            <a:off x="7456884" y="26739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Scrum Artifacts</a:t>
            </a:r>
            <a:endParaRPr lang="en-US" sz="2200" dirty="0"/>
          </a:p>
        </p:txBody>
      </p:sp>
      <p:sp>
        <p:nvSpPr>
          <p:cNvPr id="16" name="Text 11"/>
          <p:cNvSpPr/>
          <p:nvPr/>
        </p:nvSpPr>
        <p:spPr>
          <a:xfrm>
            <a:off x="7456884" y="3164348"/>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Product Backlog</a:t>
            </a:r>
            <a:endParaRPr lang="en-US" sz="1750" dirty="0"/>
          </a:p>
        </p:txBody>
      </p:sp>
      <p:sp>
        <p:nvSpPr>
          <p:cNvPr id="17" name="Text 12"/>
          <p:cNvSpPr/>
          <p:nvPr/>
        </p:nvSpPr>
        <p:spPr>
          <a:xfrm>
            <a:off x="7456884" y="3606546"/>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Sprint Backlog</a:t>
            </a:r>
            <a:endParaRPr lang="en-US" sz="1750" dirty="0"/>
          </a:p>
        </p:txBody>
      </p:sp>
      <p:sp>
        <p:nvSpPr>
          <p:cNvPr id="18" name="Text 13"/>
          <p:cNvSpPr/>
          <p:nvPr/>
        </p:nvSpPr>
        <p:spPr>
          <a:xfrm>
            <a:off x="7456884" y="4048744"/>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Increment</a:t>
            </a:r>
            <a:endParaRPr lang="en-US" sz="1750" dirty="0"/>
          </a:p>
        </p:txBody>
      </p:sp>
      <p:pic>
        <p:nvPicPr>
          <p:cNvPr id="19" name="Image 3" descr="preencoded.png"/>
          <p:cNvPicPr>
            <a:picLocks noChangeAspect="1"/>
          </p:cNvPicPr>
          <p:nvPr/>
        </p:nvPicPr>
        <p:blipFill>
          <a:blip r:embed="rId6"/>
          <a:stretch>
            <a:fillRect/>
          </a:stretch>
        </p:blipFill>
        <p:spPr>
          <a:xfrm>
            <a:off x="10788491" y="1584960"/>
            <a:ext cx="762000" cy="862155"/>
          </a:xfrm>
          <a:prstGeom prst="rect">
            <a:avLst/>
          </a:prstGeom>
        </p:spPr>
      </p:pic>
      <p:sp>
        <p:nvSpPr>
          <p:cNvPr id="20" name="Text 14"/>
          <p:cNvSpPr/>
          <p:nvPr/>
        </p:nvSpPr>
        <p:spPr>
          <a:xfrm>
            <a:off x="10788491" y="26739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Scrum Values</a:t>
            </a:r>
            <a:endParaRPr lang="en-US" sz="2200" dirty="0"/>
          </a:p>
        </p:txBody>
      </p:sp>
      <p:sp>
        <p:nvSpPr>
          <p:cNvPr id="21" name="Text 15"/>
          <p:cNvSpPr/>
          <p:nvPr/>
        </p:nvSpPr>
        <p:spPr>
          <a:xfrm>
            <a:off x="10788491" y="3164348"/>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Commitment, Courage</a:t>
            </a:r>
            <a:endParaRPr lang="en-US" sz="1750" dirty="0"/>
          </a:p>
        </p:txBody>
      </p:sp>
      <p:sp>
        <p:nvSpPr>
          <p:cNvPr id="22" name="Text 16"/>
          <p:cNvSpPr/>
          <p:nvPr/>
        </p:nvSpPr>
        <p:spPr>
          <a:xfrm>
            <a:off x="10788491" y="3606546"/>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Focus, Openness</a:t>
            </a:r>
            <a:endParaRPr lang="en-US" sz="1750" dirty="0"/>
          </a:p>
        </p:txBody>
      </p:sp>
      <p:sp>
        <p:nvSpPr>
          <p:cNvPr id="23" name="Text 17"/>
          <p:cNvSpPr/>
          <p:nvPr/>
        </p:nvSpPr>
        <p:spPr>
          <a:xfrm>
            <a:off x="10788491" y="4048744"/>
            <a:ext cx="304811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Respect</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470845"/>
            <a:ext cx="6429494"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Mastering the Scrum Guide</a:t>
            </a:r>
            <a:endParaRPr lang="en-US" sz="4450" dirty="0"/>
          </a:p>
        </p:txBody>
      </p:sp>
      <p:sp>
        <p:nvSpPr>
          <p:cNvPr id="3" name="Shape 1"/>
          <p:cNvSpPr/>
          <p:nvPr/>
        </p:nvSpPr>
        <p:spPr>
          <a:xfrm>
            <a:off x="793790" y="1633252"/>
            <a:ext cx="2173724" cy="1306949"/>
          </a:xfrm>
          <a:prstGeom prst="roundRect">
            <a:avLst>
              <a:gd name="adj" fmla="val 2603"/>
            </a:avLst>
          </a:prstGeom>
          <a:solidFill>
            <a:srgbClr val="F2EEEE"/>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1721167" y="2087356"/>
            <a:ext cx="318968" cy="398621"/>
          </a:xfrm>
          <a:prstGeom prst="rect">
            <a:avLst/>
          </a:prstGeom>
        </p:spPr>
      </p:pic>
      <p:sp>
        <p:nvSpPr>
          <p:cNvPr id="5" name="Text 2"/>
          <p:cNvSpPr/>
          <p:nvPr/>
        </p:nvSpPr>
        <p:spPr>
          <a:xfrm>
            <a:off x="3194328" y="186006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Read the Official Guide</a:t>
            </a:r>
            <a:endParaRPr lang="en-US" sz="2200" dirty="0"/>
          </a:p>
        </p:txBody>
      </p:sp>
      <p:sp>
        <p:nvSpPr>
          <p:cNvPr id="6" name="Text 3"/>
          <p:cNvSpPr/>
          <p:nvPr/>
        </p:nvSpPr>
        <p:spPr>
          <a:xfrm>
            <a:off x="3194328" y="2350484"/>
            <a:ext cx="4129683"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Study the Schwaber &amp; Sutherland version</a:t>
            </a:r>
            <a:endParaRPr lang="en-US" sz="1750" dirty="0"/>
          </a:p>
        </p:txBody>
      </p:sp>
      <p:sp>
        <p:nvSpPr>
          <p:cNvPr id="7" name="Shape 4"/>
          <p:cNvSpPr/>
          <p:nvPr/>
        </p:nvSpPr>
        <p:spPr>
          <a:xfrm>
            <a:off x="3080861" y="2924961"/>
            <a:ext cx="10642402" cy="15240"/>
          </a:xfrm>
          <a:prstGeom prst="roundRect">
            <a:avLst>
              <a:gd name="adj" fmla="val 223256"/>
            </a:avLst>
          </a:prstGeom>
          <a:solidFill>
            <a:srgbClr val="D8D4D4"/>
          </a:solidFill>
          <a:ln/>
        </p:spPr>
        <p:txBody>
          <a:bodyPr/>
          <a:lstStyle/>
          <a:p>
            <a:endParaRPr lang="en-US"/>
          </a:p>
        </p:txBody>
      </p:sp>
      <p:sp>
        <p:nvSpPr>
          <p:cNvPr id="8" name="Shape 5"/>
          <p:cNvSpPr/>
          <p:nvPr/>
        </p:nvSpPr>
        <p:spPr>
          <a:xfrm>
            <a:off x="793790" y="3053548"/>
            <a:ext cx="4347567" cy="1306949"/>
          </a:xfrm>
          <a:prstGeom prst="roundRect">
            <a:avLst>
              <a:gd name="adj" fmla="val 2603"/>
            </a:avLst>
          </a:prstGeom>
          <a:solidFill>
            <a:srgbClr val="F2EEEE"/>
          </a:solidFill>
          <a:ln/>
        </p:spPr>
        <p:txBody>
          <a:bodyPr/>
          <a:lstStyle/>
          <a:p>
            <a:endParaRPr lang="en-US"/>
          </a:p>
        </p:txBody>
      </p:sp>
      <p:pic>
        <p:nvPicPr>
          <p:cNvPr id="9" name="Image 1" descr="preencoded.png"/>
          <p:cNvPicPr>
            <a:picLocks noChangeAspect="1"/>
          </p:cNvPicPr>
          <p:nvPr/>
        </p:nvPicPr>
        <p:blipFill>
          <a:blip r:embed="rId4"/>
          <a:stretch>
            <a:fillRect/>
          </a:stretch>
        </p:blipFill>
        <p:spPr>
          <a:xfrm>
            <a:off x="2808089" y="3507653"/>
            <a:ext cx="318968" cy="398621"/>
          </a:xfrm>
          <a:prstGeom prst="rect">
            <a:avLst/>
          </a:prstGeom>
        </p:spPr>
      </p:pic>
      <p:sp>
        <p:nvSpPr>
          <p:cNvPr id="10" name="Text 6"/>
          <p:cNvSpPr/>
          <p:nvPr/>
        </p:nvSpPr>
        <p:spPr>
          <a:xfrm>
            <a:off x="5368171" y="328036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Highlight Key Concepts</a:t>
            </a:r>
            <a:endParaRPr lang="en-US" sz="2200" dirty="0"/>
          </a:p>
        </p:txBody>
      </p:sp>
      <p:sp>
        <p:nvSpPr>
          <p:cNvPr id="11" name="Text 7"/>
          <p:cNvSpPr/>
          <p:nvPr/>
        </p:nvSpPr>
        <p:spPr>
          <a:xfrm>
            <a:off x="5368171" y="3770781"/>
            <a:ext cx="3841313"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Focus on definitions and relationships</a:t>
            </a:r>
            <a:endParaRPr lang="en-US" sz="1750" dirty="0"/>
          </a:p>
        </p:txBody>
      </p:sp>
      <p:sp>
        <p:nvSpPr>
          <p:cNvPr id="12" name="Shape 8"/>
          <p:cNvSpPr/>
          <p:nvPr/>
        </p:nvSpPr>
        <p:spPr>
          <a:xfrm>
            <a:off x="5254704" y="4345257"/>
            <a:ext cx="8468558" cy="15240"/>
          </a:xfrm>
          <a:prstGeom prst="roundRect">
            <a:avLst>
              <a:gd name="adj" fmla="val 223256"/>
            </a:avLst>
          </a:prstGeom>
          <a:solidFill>
            <a:srgbClr val="D8D4D4"/>
          </a:solidFill>
          <a:ln/>
        </p:spPr>
        <p:txBody>
          <a:bodyPr/>
          <a:lstStyle/>
          <a:p>
            <a:endParaRPr lang="en-US"/>
          </a:p>
        </p:txBody>
      </p:sp>
      <p:sp>
        <p:nvSpPr>
          <p:cNvPr id="13" name="Shape 9"/>
          <p:cNvSpPr/>
          <p:nvPr/>
        </p:nvSpPr>
        <p:spPr>
          <a:xfrm>
            <a:off x="793790" y="4473845"/>
            <a:ext cx="6521410" cy="1306949"/>
          </a:xfrm>
          <a:prstGeom prst="roundRect">
            <a:avLst>
              <a:gd name="adj" fmla="val 2603"/>
            </a:avLst>
          </a:prstGeom>
          <a:solidFill>
            <a:srgbClr val="F2EEEE"/>
          </a:solidFill>
          <a:ln/>
        </p:spPr>
        <p:txBody>
          <a:bodyPr/>
          <a:lstStyle/>
          <a:p>
            <a:endParaRPr lang="en-US"/>
          </a:p>
        </p:txBody>
      </p:sp>
      <p:pic>
        <p:nvPicPr>
          <p:cNvPr id="14" name="Image 2" descr="preencoded.png"/>
          <p:cNvPicPr>
            <a:picLocks noChangeAspect="1"/>
          </p:cNvPicPr>
          <p:nvPr/>
        </p:nvPicPr>
        <p:blipFill>
          <a:blip r:embed="rId5"/>
          <a:stretch>
            <a:fillRect/>
          </a:stretch>
        </p:blipFill>
        <p:spPr>
          <a:xfrm>
            <a:off x="3895011" y="4927949"/>
            <a:ext cx="318968" cy="398621"/>
          </a:xfrm>
          <a:prstGeom prst="rect">
            <a:avLst/>
          </a:prstGeom>
        </p:spPr>
      </p:pic>
      <p:sp>
        <p:nvSpPr>
          <p:cNvPr id="15" name="Text 10"/>
          <p:cNvSpPr/>
          <p:nvPr/>
        </p:nvSpPr>
        <p:spPr>
          <a:xfrm>
            <a:off x="7542014" y="4700659"/>
            <a:ext cx="2880836"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Understand Interactions</a:t>
            </a:r>
            <a:endParaRPr lang="en-US" sz="2200" dirty="0"/>
          </a:p>
        </p:txBody>
      </p:sp>
      <p:sp>
        <p:nvSpPr>
          <p:cNvPr id="16" name="Text 11"/>
          <p:cNvSpPr/>
          <p:nvPr/>
        </p:nvSpPr>
        <p:spPr>
          <a:xfrm>
            <a:off x="7542014" y="5191077"/>
            <a:ext cx="3484245" cy="362903"/>
          </a:xfrm>
          <a:prstGeom prst="rect">
            <a:avLst/>
          </a:prstGeom>
          <a:noFill/>
          <a:ln/>
        </p:spPr>
        <p:txBody>
          <a:bodyPr wrap="non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Learn how elements work together</a:t>
            </a:r>
            <a:endParaRPr lang="en-US" sz="1750" dirty="0"/>
          </a:p>
        </p:txBody>
      </p:sp>
      <p:sp>
        <p:nvSpPr>
          <p:cNvPr id="17" name="Text 12"/>
          <p:cNvSpPr/>
          <p:nvPr/>
        </p:nvSpPr>
        <p:spPr>
          <a:xfrm>
            <a:off x="793790" y="6035945"/>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The official Scrum Guide, authored by Ken Schwaber and Jeff Sutherland, is your essential reference for the exam. At only 14 pages, it's concise but dense with information. Pay special attention to the three pillars of empiricism (transparency, inspection, and adaptation) and how they support the five Scrum values in real-world implementation.</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356949"/>
            <a:ext cx="7542371"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Effective Note-Taking Strategies</a:t>
            </a:r>
            <a:endParaRPr lang="en-US" sz="4450" dirty="0"/>
          </a:p>
        </p:txBody>
      </p:sp>
      <p:sp>
        <p:nvSpPr>
          <p:cNvPr id="3" name="Text 1"/>
          <p:cNvSpPr/>
          <p:nvPr/>
        </p:nvSpPr>
        <p:spPr>
          <a:xfrm>
            <a:off x="793790" y="163270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D47"/>
                </a:solidFill>
                <a:latin typeface="Crimson Pro Semi Bold" pitchFamily="34" charset="0"/>
                <a:ea typeface="Crimson Pro Semi Bold" pitchFamily="34" charset="-122"/>
                <a:cs typeface="Crimson Pro Semi Bold" pitchFamily="34" charset="-120"/>
              </a:rPr>
              <a:t>During Your Course</a:t>
            </a:r>
            <a:endParaRPr lang="en-US" sz="2200" dirty="0"/>
          </a:p>
        </p:txBody>
      </p:sp>
      <p:sp>
        <p:nvSpPr>
          <p:cNvPr id="4" name="Text 2"/>
          <p:cNvSpPr/>
          <p:nvPr/>
        </p:nvSpPr>
        <p:spPr>
          <a:xfrm>
            <a:off x="793790" y="2213848"/>
            <a:ext cx="4251484"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Capture instructor insights beyond the slides</a:t>
            </a:r>
            <a:endParaRPr lang="en-US" sz="1750" dirty="0"/>
          </a:p>
        </p:txBody>
      </p:sp>
      <p:sp>
        <p:nvSpPr>
          <p:cNvPr id="5" name="Text 3"/>
          <p:cNvSpPr/>
          <p:nvPr/>
        </p:nvSpPr>
        <p:spPr>
          <a:xfrm>
            <a:off x="793790" y="3018949"/>
            <a:ext cx="4251484"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Document real-world examples and scenarios</a:t>
            </a:r>
            <a:endParaRPr lang="en-US" sz="1750" dirty="0"/>
          </a:p>
        </p:txBody>
      </p:sp>
      <p:sp>
        <p:nvSpPr>
          <p:cNvPr id="6" name="Text 4"/>
          <p:cNvSpPr/>
          <p:nvPr/>
        </p:nvSpPr>
        <p:spPr>
          <a:xfrm>
            <a:off x="793790" y="3824049"/>
            <a:ext cx="4251484"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Write down questions and their answers</a:t>
            </a:r>
            <a:endParaRPr lang="en-US" sz="1750" dirty="0"/>
          </a:p>
        </p:txBody>
      </p:sp>
      <p:sp>
        <p:nvSpPr>
          <p:cNvPr id="7" name="Text 5"/>
          <p:cNvSpPr/>
          <p:nvPr/>
        </p:nvSpPr>
        <p:spPr>
          <a:xfrm>
            <a:off x="793790" y="4629150"/>
            <a:ext cx="4251484"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Note common pitfalls and misconceptions</a:t>
            </a:r>
            <a:endParaRPr lang="en-US" sz="1750" dirty="0"/>
          </a:p>
        </p:txBody>
      </p:sp>
      <p:sp>
        <p:nvSpPr>
          <p:cNvPr id="8" name="Text 6"/>
          <p:cNvSpPr/>
          <p:nvPr/>
        </p:nvSpPr>
        <p:spPr>
          <a:xfrm>
            <a:off x="5606296" y="163270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D47"/>
                </a:solidFill>
                <a:latin typeface="Crimson Pro Semi Bold" pitchFamily="34" charset="0"/>
                <a:ea typeface="Crimson Pro Semi Bold" pitchFamily="34" charset="-122"/>
                <a:cs typeface="Crimson Pro Semi Bold" pitchFamily="34" charset="-120"/>
              </a:rPr>
              <a:t>After Your Course</a:t>
            </a:r>
            <a:endParaRPr lang="en-US" sz="2200" dirty="0"/>
          </a:p>
        </p:txBody>
      </p:sp>
      <p:sp>
        <p:nvSpPr>
          <p:cNvPr id="9" name="Text 7"/>
          <p:cNvSpPr/>
          <p:nvPr/>
        </p:nvSpPr>
        <p:spPr>
          <a:xfrm>
            <a:off x="5606296" y="2213848"/>
            <a:ext cx="4369713"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Organize notes by Scrum component</a:t>
            </a:r>
            <a:endParaRPr lang="en-US" sz="1750" dirty="0"/>
          </a:p>
        </p:txBody>
      </p:sp>
      <p:sp>
        <p:nvSpPr>
          <p:cNvPr id="10" name="Text 8"/>
          <p:cNvSpPr/>
          <p:nvPr/>
        </p:nvSpPr>
        <p:spPr>
          <a:xfrm>
            <a:off x="5606296" y="2656046"/>
            <a:ext cx="4369713"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Create summary sheets for quick review</a:t>
            </a:r>
            <a:endParaRPr lang="en-US" sz="1750" dirty="0"/>
          </a:p>
        </p:txBody>
      </p:sp>
      <p:sp>
        <p:nvSpPr>
          <p:cNvPr id="11" name="Text 9"/>
          <p:cNvSpPr/>
          <p:nvPr/>
        </p:nvSpPr>
        <p:spPr>
          <a:xfrm>
            <a:off x="5606296" y="3461147"/>
            <a:ext cx="4369713"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Develop personal mnemonics for complex concepts</a:t>
            </a:r>
            <a:endParaRPr lang="en-US" sz="1750" dirty="0"/>
          </a:p>
        </p:txBody>
      </p:sp>
      <p:sp>
        <p:nvSpPr>
          <p:cNvPr id="12" name="Text 10"/>
          <p:cNvSpPr/>
          <p:nvPr/>
        </p:nvSpPr>
        <p:spPr>
          <a:xfrm>
            <a:off x="5606296" y="4266248"/>
            <a:ext cx="4369713"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C4C4D"/>
                </a:solidFill>
                <a:latin typeface="Heebo" pitchFamily="34" charset="0"/>
                <a:ea typeface="Heebo" pitchFamily="34" charset="-122"/>
                <a:cs typeface="Heebo" pitchFamily="34" charset="-120"/>
              </a:rPr>
              <a:t>Record reflections on how concepts apply to your work</a:t>
            </a:r>
            <a:endParaRPr lang="en-US" sz="1750" dirty="0"/>
          </a:p>
        </p:txBody>
      </p:sp>
      <p:pic>
        <p:nvPicPr>
          <p:cNvPr id="13" name="Image 0" descr="preencoded.png"/>
          <p:cNvPicPr>
            <a:picLocks noChangeAspect="1"/>
          </p:cNvPicPr>
          <p:nvPr/>
        </p:nvPicPr>
        <p:blipFill>
          <a:blip r:embed="rId3"/>
          <a:stretch>
            <a:fillRect/>
          </a:stretch>
        </p:blipFill>
        <p:spPr>
          <a:xfrm>
            <a:off x="10537031" y="1661041"/>
            <a:ext cx="3314700" cy="19888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220867"/>
          </a:xfrm>
          <a:prstGeom prst="rect">
            <a:avLst/>
          </a:prstGeom>
        </p:spPr>
      </p:pic>
      <p:sp>
        <p:nvSpPr>
          <p:cNvPr id="3" name="Text 0"/>
          <p:cNvSpPr/>
          <p:nvPr/>
        </p:nvSpPr>
        <p:spPr>
          <a:xfrm>
            <a:off x="683657" y="1564767"/>
            <a:ext cx="5269468" cy="610433"/>
          </a:xfrm>
          <a:prstGeom prst="rect">
            <a:avLst/>
          </a:prstGeom>
          <a:noFill/>
          <a:ln/>
        </p:spPr>
        <p:txBody>
          <a:bodyPr wrap="none" lIns="0" tIns="0" rIns="0" bIns="0" rtlCol="0" anchor="t"/>
          <a:lstStyle/>
          <a:p>
            <a:pPr marL="0" indent="0" algn="l">
              <a:lnSpc>
                <a:spcPts val="4800"/>
              </a:lnSpc>
              <a:buNone/>
            </a:pPr>
            <a:r>
              <a:rPr lang="en-US" sz="3800" dirty="0">
                <a:solidFill>
                  <a:srgbClr val="152D47"/>
                </a:solidFill>
                <a:latin typeface="Crimson Pro Semi Bold" pitchFamily="34" charset="0"/>
                <a:ea typeface="Crimson Pro Semi Bold" pitchFamily="34" charset="-122"/>
                <a:cs typeface="Crimson Pro Semi Bold" pitchFamily="34" charset="-120"/>
              </a:rPr>
              <a:t>Practice Testing Approach</a:t>
            </a:r>
            <a:endParaRPr lang="en-US" sz="3800" dirty="0"/>
          </a:p>
        </p:txBody>
      </p:sp>
      <p:pic>
        <p:nvPicPr>
          <p:cNvPr id="4" name="Image 1" descr="preencoded.png"/>
          <p:cNvPicPr>
            <a:picLocks noChangeAspect="1"/>
          </p:cNvPicPr>
          <p:nvPr/>
        </p:nvPicPr>
        <p:blipFill>
          <a:blip r:embed="rId4"/>
          <a:stretch>
            <a:fillRect/>
          </a:stretch>
        </p:blipFill>
        <p:spPr>
          <a:xfrm>
            <a:off x="683657" y="2468213"/>
            <a:ext cx="976670" cy="1172051"/>
          </a:xfrm>
          <a:prstGeom prst="rect">
            <a:avLst/>
          </a:prstGeom>
        </p:spPr>
      </p:pic>
      <p:sp>
        <p:nvSpPr>
          <p:cNvPr id="5" name="Text 1"/>
          <p:cNvSpPr/>
          <p:nvPr/>
        </p:nvSpPr>
        <p:spPr>
          <a:xfrm>
            <a:off x="1953339" y="2663476"/>
            <a:ext cx="2685097" cy="305157"/>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Find Quality Practice Tests</a:t>
            </a:r>
            <a:endParaRPr lang="en-US" sz="1900" dirty="0"/>
          </a:p>
        </p:txBody>
      </p:sp>
      <p:sp>
        <p:nvSpPr>
          <p:cNvPr id="6" name="Text 2"/>
          <p:cNvSpPr/>
          <p:nvPr/>
        </p:nvSpPr>
        <p:spPr>
          <a:xfrm>
            <a:off x="1953339" y="3085790"/>
            <a:ext cx="11993404" cy="312539"/>
          </a:xfrm>
          <a:prstGeom prst="rect">
            <a:avLst/>
          </a:prstGeom>
          <a:noFill/>
          <a:ln/>
        </p:spPr>
        <p:txBody>
          <a:bodyPr wrap="non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Source practice exams from your trainer, Scrum Alliance resources, or reputable online providers that closely mimic the actual test format.</a:t>
            </a:r>
            <a:endParaRPr lang="en-US" sz="1500" dirty="0"/>
          </a:p>
        </p:txBody>
      </p:sp>
      <p:pic>
        <p:nvPicPr>
          <p:cNvPr id="7" name="Image 2" descr="preencoded.png"/>
          <p:cNvPicPr>
            <a:picLocks noChangeAspect="1"/>
          </p:cNvPicPr>
          <p:nvPr/>
        </p:nvPicPr>
        <p:blipFill>
          <a:blip r:embed="rId5"/>
          <a:stretch>
            <a:fillRect/>
          </a:stretch>
        </p:blipFill>
        <p:spPr>
          <a:xfrm>
            <a:off x="683657" y="3640265"/>
            <a:ext cx="976670" cy="1172051"/>
          </a:xfrm>
          <a:prstGeom prst="rect">
            <a:avLst/>
          </a:prstGeom>
        </p:spPr>
      </p:pic>
      <p:sp>
        <p:nvSpPr>
          <p:cNvPr id="8" name="Text 3"/>
          <p:cNvSpPr/>
          <p:nvPr/>
        </p:nvSpPr>
        <p:spPr>
          <a:xfrm>
            <a:off x="1953339" y="3835527"/>
            <a:ext cx="3165634" cy="305157"/>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Simulate Real Exam Conditions</a:t>
            </a:r>
            <a:endParaRPr lang="en-US" sz="1900" dirty="0"/>
          </a:p>
        </p:txBody>
      </p:sp>
      <p:sp>
        <p:nvSpPr>
          <p:cNvPr id="9" name="Text 4"/>
          <p:cNvSpPr/>
          <p:nvPr/>
        </p:nvSpPr>
        <p:spPr>
          <a:xfrm>
            <a:off x="1953339" y="4257842"/>
            <a:ext cx="11993404" cy="312539"/>
          </a:xfrm>
          <a:prstGeom prst="rect">
            <a:avLst/>
          </a:prstGeom>
          <a:noFill/>
          <a:ln/>
        </p:spPr>
        <p:txBody>
          <a:bodyPr wrap="non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Take timed practice tests in a quiet environment without interruptions to build stamina and improve time management skills.</a:t>
            </a:r>
            <a:endParaRPr lang="en-US" sz="1500" dirty="0"/>
          </a:p>
        </p:txBody>
      </p:sp>
      <p:pic>
        <p:nvPicPr>
          <p:cNvPr id="10" name="Image 3" descr="preencoded.png"/>
          <p:cNvPicPr>
            <a:picLocks noChangeAspect="1"/>
          </p:cNvPicPr>
          <p:nvPr/>
        </p:nvPicPr>
        <p:blipFill>
          <a:blip r:embed="rId6"/>
          <a:stretch>
            <a:fillRect/>
          </a:stretch>
        </p:blipFill>
        <p:spPr>
          <a:xfrm>
            <a:off x="683657" y="4812316"/>
            <a:ext cx="976670" cy="1172051"/>
          </a:xfrm>
          <a:prstGeom prst="rect">
            <a:avLst/>
          </a:prstGeom>
        </p:spPr>
      </p:pic>
      <p:sp>
        <p:nvSpPr>
          <p:cNvPr id="11" name="Text 5"/>
          <p:cNvSpPr/>
          <p:nvPr/>
        </p:nvSpPr>
        <p:spPr>
          <a:xfrm>
            <a:off x="1953339" y="5007578"/>
            <a:ext cx="2660094" cy="305157"/>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Analyze Your Performance</a:t>
            </a:r>
            <a:endParaRPr lang="en-US" sz="1900" dirty="0"/>
          </a:p>
        </p:txBody>
      </p:sp>
      <p:sp>
        <p:nvSpPr>
          <p:cNvPr id="12" name="Text 6"/>
          <p:cNvSpPr/>
          <p:nvPr/>
        </p:nvSpPr>
        <p:spPr>
          <a:xfrm>
            <a:off x="1953339" y="5429893"/>
            <a:ext cx="11993404" cy="312539"/>
          </a:xfrm>
          <a:prstGeom prst="rect">
            <a:avLst/>
          </a:prstGeom>
          <a:noFill/>
          <a:ln/>
        </p:spPr>
        <p:txBody>
          <a:bodyPr wrap="non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Review both correct and incorrect answers to identify knowledge gaps and misunderstandings that need further study.</a:t>
            </a:r>
            <a:endParaRPr lang="en-US" sz="1500" dirty="0"/>
          </a:p>
        </p:txBody>
      </p:sp>
      <p:pic>
        <p:nvPicPr>
          <p:cNvPr id="13" name="Image 4" descr="preencoded.png"/>
          <p:cNvPicPr>
            <a:picLocks noChangeAspect="1"/>
          </p:cNvPicPr>
          <p:nvPr/>
        </p:nvPicPr>
        <p:blipFill>
          <a:blip r:embed="rId7"/>
          <a:stretch>
            <a:fillRect/>
          </a:stretch>
        </p:blipFill>
        <p:spPr>
          <a:xfrm>
            <a:off x="683657" y="5984367"/>
            <a:ext cx="976670" cy="1437918"/>
          </a:xfrm>
          <a:prstGeom prst="rect">
            <a:avLst/>
          </a:prstGeom>
        </p:spPr>
      </p:pic>
      <p:sp>
        <p:nvSpPr>
          <p:cNvPr id="14" name="Text 7"/>
          <p:cNvSpPr/>
          <p:nvPr/>
        </p:nvSpPr>
        <p:spPr>
          <a:xfrm>
            <a:off x="1953339" y="6179630"/>
            <a:ext cx="2714982" cy="305157"/>
          </a:xfrm>
          <a:prstGeom prst="rect">
            <a:avLst/>
          </a:prstGeom>
          <a:noFill/>
          <a:ln/>
        </p:spPr>
        <p:txBody>
          <a:bodyPr wrap="none" lIns="0" tIns="0" rIns="0" bIns="0" rtlCol="0" anchor="t"/>
          <a:lstStyle/>
          <a:p>
            <a:pPr marL="0" indent="0" algn="l">
              <a:lnSpc>
                <a:spcPts val="2400"/>
              </a:lnSpc>
              <a:buNone/>
            </a:pPr>
            <a:r>
              <a:rPr lang="en-US" sz="1900" dirty="0">
                <a:solidFill>
                  <a:srgbClr val="4C4C4D"/>
                </a:solidFill>
                <a:latin typeface="Crimson Pro Semi Bold" pitchFamily="34" charset="0"/>
                <a:ea typeface="Crimson Pro Semi Bold" pitchFamily="34" charset="-122"/>
                <a:cs typeface="Crimson Pro Semi Bold" pitchFamily="34" charset="-120"/>
              </a:rPr>
              <a:t>Aim for 80%+ Consistently</a:t>
            </a:r>
            <a:endParaRPr lang="en-US" sz="1900" dirty="0"/>
          </a:p>
        </p:txBody>
      </p:sp>
      <p:sp>
        <p:nvSpPr>
          <p:cNvPr id="15" name="Text 8"/>
          <p:cNvSpPr/>
          <p:nvPr/>
        </p:nvSpPr>
        <p:spPr>
          <a:xfrm>
            <a:off x="1953339" y="6601944"/>
            <a:ext cx="11993404" cy="625078"/>
          </a:xfrm>
          <a:prstGeom prst="rect">
            <a:avLst/>
          </a:prstGeom>
          <a:noFill/>
          <a:ln/>
        </p:spPr>
        <p:txBody>
          <a:bodyPr wrap="square" lIns="0" tIns="0" rIns="0" bIns="0" rtlCol="0" anchor="t"/>
          <a:lstStyle/>
          <a:p>
            <a:pPr marL="0" indent="0" algn="l">
              <a:lnSpc>
                <a:spcPts val="2450"/>
              </a:lnSpc>
              <a:buNone/>
            </a:pPr>
            <a:r>
              <a:rPr lang="en-US" sz="1500" dirty="0">
                <a:solidFill>
                  <a:srgbClr val="4C4C4D"/>
                </a:solidFill>
                <a:latin typeface="Heebo" pitchFamily="34" charset="0"/>
                <a:ea typeface="Heebo" pitchFamily="34" charset="-122"/>
                <a:cs typeface="Heebo" pitchFamily="34" charset="-120"/>
              </a:rPr>
              <a:t>Continue practicing until you consistently score at least 80% on practice exams to build a safety margin above the required 74% passing score.</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32219"/>
          </a:xfrm>
          <a:prstGeom prst="rect">
            <a:avLst/>
          </a:prstGeom>
        </p:spPr>
      </p:pic>
      <p:sp>
        <p:nvSpPr>
          <p:cNvPr id="3" name="Text 0"/>
          <p:cNvSpPr/>
          <p:nvPr/>
        </p:nvSpPr>
        <p:spPr>
          <a:xfrm>
            <a:off x="676870" y="531852"/>
            <a:ext cx="7768352" cy="604361"/>
          </a:xfrm>
          <a:prstGeom prst="rect">
            <a:avLst/>
          </a:prstGeom>
          <a:noFill/>
          <a:ln/>
        </p:spPr>
        <p:txBody>
          <a:bodyPr wrap="none" lIns="0" tIns="0" rIns="0" bIns="0" rtlCol="0" anchor="t"/>
          <a:lstStyle/>
          <a:p>
            <a:pPr marL="0" indent="0" algn="l">
              <a:lnSpc>
                <a:spcPts val="4750"/>
              </a:lnSpc>
              <a:buNone/>
            </a:pPr>
            <a:r>
              <a:rPr lang="en-US" sz="3800" dirty="0">
                <a:solidFill>
                  <a:srgbClr val="152D47"/>
                </a:solidFill>
                <a:latin typeface="Crimson Pro Semi Bold" pitchFamily="34" charset="0"/>
                <a:ea typeface="Crimson Pro Semi Bold" pitchFamily="34" charset="-122"/>
                <a:cs typeface="Crimson Pro Semi Bold" pitchFamily="34" charset="-120"/>
              </a:rPr>
              <a:t>Learning to Think Like a Scrum Master</a:t>
            </a:r>
            <a:endParaRPr lang="en-US" sz="3800" dirty="0"/>
          </a:p>
        </p:txBody>
      </p:sp>
      <p:sp>
        <p:nvSpPr>
          <p:cNvPr id="4" name="Shape 1"/>
          <p:cNvSpPr/>
          <p:nvPr/>
        </p:nvSpPr>
        <p:spPr>
          <a:xfrm>
            <a:off x="676870" y="1426250"/>
            <a:ext cx="9619059" cy="1423511"/>
          </a:xfrm>
          <a:prstGeom prst="roundRect">
            <a:avLst>
              <a:gd name="adj" fmla="val 2038"/>
            </a:avLst>
          </a:prstGeom>
          <a:solidFill>
            <a:srgbClr val="F2EEEE"/>
          </a:solidFill>
          <a:ln/>
        </p:spPr>
        <p:txBody>
          <a:bodyPr/>
          <a:lstStyle/>
          <a:p>
            <a:endParaRPr lang="en-US"/>
          </a:p>
        </p:txBody>
      </p:sp>
      <p:sp>
        <p:nvSpPr>
          <p:cNvPr id="5" name="Text 2"/>
          <p:cNvSpPr/>
          <p:nvPr/>
        </p:nvSpPr>
        <p:spPr>
          <a:xfrm>
            <a:off x="870228" y="1619607"/>
            <a:ext cx="2804636" cy="302181"/>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Servant Leadership Mindset</a:t>
            </a:r>
            <a:endParaRPr lang="en-US" sz="1900" dirty="0"/>
          </a:p>
        </p:txBody>
      </p:sp>
      <p:sp>
        <p:nvSpPr>
          <p:cNvPr id="6" name="Text 3"/>
          <p:cNvSpPr/>
          <p:nvPr/>
        </p:nvSpPr>
        <p:spPr>
          <a:xfrm>
            <a:off x="870228" y="2037755"/>
            <a:ext cx="9232344" cy="618649"/>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Understand that a Scrum Master serves the team, organization, and Product Owner by facilitating, coaching, and removing obstacles rather than directing or controlling.</a:t>
            </a:r>
            <a:endParaRPr lang="en-US" sz="1500" dirty="0"/>
          </a:p>
        </p:txBody>
      </p:sp>
      <p:sp>
        <p:nvSpPr>
          <p:cNvPr id="7" name="Shape 4"/>
          <p:cNvSpPr/>
          <p:nvPr/>
        </p:nvSpPr>
        <p:spPr>
          <a:xfrm>
            <a:off x="676870" y="3043118"/>
            <a:ext cx="9619059" cy="1423511"/>
          </a:xfrm>
          <a:prstGeom prst="roundRect">
            <a:avLst>
              <a:gd name="adj" fmla="val 2038"/>
            </a:avLst>
          </a:prstGeom>
          <a:solidFill>
            <a:srgbClr val="F2EEEE"/>
          </a:solidFill>
          <a:ln/>
        </p:spPr>
        <p:txBody>
          <a:bodyPr/>
          <a:lstStyle/>
          <a:p>
            <a:endParaRPr lang="en-US"/>
          </a:p>
        </p:txBody>
      </p:sp>
      <p:sp>
        <p:nvSpPr>
          <p:cNvPr id="8" name="Text 5"/>
          <p:cNvSpPr/>
          <p:nvPr/>
        </p:nvSpPr>
        <p:spPr>
          <a:xfrm>
            <a:off x="870228" y="3236476"/>
            <a:ext cx="2918817" cy="302181"/>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Process Guardian Perspective</a:t>
            </a:r>
            <a:endParaRPr lang="en-US" sz="1900" dirty="0"/>
          </a:p>
        </p:txBody>
      </p:sp>
      <p:sp>
        <p:nvSpPr>
          <p:cNvPr id="9" name="Text 6"/>
          <p:cNvSpPr/>
          <p:nvPr/>
        </p:nvSpPr>
        <p:spPr>
          <a:xfrm>
            <a:off x="870228" y="3654623"/>
            <a:ext cx="9232344" cy="618649"/>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Recognize that protecting the team from interruptions, ensuring Scrum events happen properly, and maintaining focus on Sprint goals are key responsibilities.</a:t>
            </a:r>
            <a:endParaRPr lang="en-US" sz="1500" dirty="0"/>
          </a:p>
        </p:txBody>
      </p:sp>
      <p:sp>
        <p:nvSpPr>
          <p:cNvPr id="10" name="Shape 7"/>
          <p:cNvSpPr/>
          <p:nvPr/>
        </p:nvSpPr>
        <p:spPr>
          <a:xfrm>
            <a:off x="676870" y="4659987"/>
            <a:ext cx="9619059" cy="1423511"/>
          </a:xfrm>
          <a:prstGeom prst="roundRect">
            <a:avLst>
              <a:gd name="adj" fmla="val 2038"/>
            </a:avLst>
          </a:prstGeom>
          <a:solidFill>
            <a:srgbClr val="F2EEEE"/>
          </a:solidFill>
          <a:ln/>
        </p:spPr>
        <p:txBody>
          <a:bodyPr/>
          <a:lstStyle/>
          <a:p>
            <a:endParaRPr lang="en-US"/>
          </a:p>
        </p:txBody>
      </p:sp>
      <p:sp>
        <p:nvSpPr>
          <p:cNvPr id="11" name="Text 8"/>
          <p:cNvSpPr/>
          <p:nvPr/>
        </p:nvSpPr>
        <p:spPr>
          <a:xfrm>
            <a:off x="870228" y="4853345"/>
            <a:ext cx="2761178" cy="302181"/>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Empirical Decision-Making</a:t>
            </a:r>
            <a:endParaRPr lang="en-US" sz="1900" dirty="0"/>
          </a:p>
        </p:txBody>
      </p:sp>
      <p:sp>
        <p:nvSpPr>
          <p:cNvPr id="12" name="Text 9"/>
          <p:cNvSpPr/>
          <p:nvPr/>
        </p:nvSpPr>
        <p:spPr>
          <a:xfrm>
            <a:off x="870228" y="5271492"/>
            <a:ext cx="9232344" cy="618649"/>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Learn to base decisions on observable evidence and measured outcomes rather than assumptions or predictions, embodying the inspection and adaptation principles.</a:t>
            </a:r>
            <a:endParaRPr lang="en-US" sz="1500" dirty="0"/>
          </a:p>
        </p:txBody>
      </p:sp>
      <p:sp>
        <p:nvSpPr>
          <p:cNvPr id="13" name="Shape 10"/>
          <p:cNvSpPr/>
          <p:nvPr/>
        </p:nvSpPr>
        <p:spPr>
          <a:xfrm>
            <a:off x="676870" y="6276856"/>
            <a:ext cx="9619059" cy="1423511"/>
          </a:xfrm>
          <a:prstGeom prst="roundRect">
            <a:avLst>
              <a:gd name="adj" fmla="val 2038"/>
            </a:avLst>
          </a:prstGeom>
          <a:solidFill>
            <a:srgbClr val="F2EEEE"/>
          </a:solidFill>
          <a:ln/>
        </p:spPr>
        <p:txBody>
          <a:bodyPr/>
          <a:lstStyle/>
          <a:p>
            <a:endParaRPr lang="en-US"/>
          </a:p>
        </p:txBody>
      </p:sp>
      <p:sp>
        <p:nvSpPr>
          <p:cNvPr id="14" name="Text 11"/>
          <p:cNvSpPr/>
          <p:nvPr/>
        </p:nvSpPr>
        <p:spPr>
          <a:xfrm>
            <a:off x="870228" y="6470213"/>
            <a:ext cx="3218617" cy="302181"/>
          </a:xfrm>
          <a:prstGeom prst="rect">
            <a:avLst/>
          </a:prstGeom>
          <a:noFill/>
          <a:ln/>
        </p:spPr>
        <p:txBody>
          <a:bodyPr wrap="none" lIns="0" tIns="0" rIns="0" bIns="0" rtlCol="0" anchor="t"/>
          <a:lstStyle/>
          <a:p>
            <a:pPr marL="0" indent="0" algn="l">
              <a:lnSpc>
                <a:spcPts val="2350"/>
              </a:lnSpc>
              <a:buNone/>
            </a:pPr>
            <a:r>
              <a:rPr lang="en-US" sz="1900" dirty="0">
                <a:solidFill>
                  <a:srgbClr val="4C4C4D"/>
                </a:solidFill>
                <a:latin typeface="Crimson Pro Semi Bold" pitchFamily="34" charset="0"/>
                <a:ea typeface="Crimson Pro Semi Bold" pitchFamily="34" charset="-122"/>
                <a:cs typeface="Crimson Pro Semi Bold" pitchFamily="34" charset="-120"/>
              </a:rPr>
              <a:t>Continuous Improvement Focus</a:t>
            </a:r>
            <a:endParaRPr lang="en-US" sz="1900" dirty="0"/>
          </a:p>
        </p:txBody>
      </p:sp>
      <p:sp>
        <p:nvSpPr>
          <p:cNvPr id="15" name="Text 12"/>
          <p:cNvSpPr/>
          <p:nvPr/>
        </p:nvSpPr>
        <p:spPr>
          <a:xfrm>
            <a:off x="870228" y="6888361"/>
            <a:ext cx="9232344" cy="618649"/>
          </a:xfrm>
          <a:prstGeom prst="rect">
            <a:avLst/>
          </a:prstGeom>
          <a:noFill/>
          <a:ln/>
        </p:spPr>
        <p:txBody>
          <a:bodyPr wrap="square" lIns="0" tIns="0" rIns="0" bIns="0" rtlCol="0" anchor="t"/>
          <a:lstStyle/>
          <a:p>
            <a:pPr marL="0" indent="0" algn="l">
              <a:lnSpc>
                <a:spcPts val="2400"/>
              </a:lnSpc>
              <a:buNone/>
            </a:pPr>
            <a:r>
              <a:rPr lang="en-US" sz="1500" dirty="0">
                <a:solidFill>
                  <a:srgbClr val="4C4C4D"/>
                </a:solidFill>
                <a:latin typeface="Heebo" pitchFamily="34" charset="0"/>
                <a:ea typeface="Heebo" pitchFamily="34" charset="-122"/>
                <a:cs typeface="Heebo" pitchFamily="34" charset="-120"/>
              </a:rPr>
              <a:t>Embrace the mindset that every Sprint is an opportunity to improve processes, team dynamics, and product quality through reflection and incremental change.</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704255"/>
            <a:ext cx="8264366" cy="708779"/>
          </a:xfrm>
          <a:prstGeom prst="rect">
            <a:avLst/>
          </a:prstGeom>
          <a:noFill/>
          <a:ln/>
        </p:spPr>
        <p:txBody>
          <a:bodyPr wrap="none" lIns="0" tIns="0" rIns="0" bIns="0" rtlCol="0" anchor="t"/>
          <a:lstStyle/>
          <a:p>
            <a:pPr marL="0" indent="0" algn="l">
              <a:lnSpc>
                <a:spcPts val="5550"/>
              </a:lnSpc>
              <a:buNone/>
            </a:pPr>
            <a:r>
              <a:rPr lang="en-US" sz="4450" dirty="0">
                <a:solidFill>
                  <a:srgbClr val="152D47"/>
                </a:solidFill>
                <a:latin typeface="Crimson Pro Semi Bold" pitchFamily="34" charset="0"/>
                <a:ea typeface="Crimson Pro Semi Bold" pitchFamily="34" charset="-122"/>
                <a:cs typeface="Crimson Pro Semi Bold" pitchFamily="34" charset="-120"/>
              </a:rPr>
              <a:t>Tackling Scenario-Based Questions</a:t>
            </a:r>
            <a:endParaRPr lang="en-US" sz="4450" dirty="0"/>
          </a:p>
        </p:txBody>
      </p:sp>
      <p:sp>
        <p:nvSpPr>
          <p:cNvPr id="4" name="Shape 1"/>
          <p:cNvSpPr/>
          <p:nvPr/>
        </p:nvSpPr>
        <p:spPr>
          <a:xfrm>
            <a:off x="793790" y="1753195"/>
            <a:ext cx="170021" cy="1216223"/>
          </a:xfrm>
          <a:prstGeom prst="roundRect">
            <a:avLst>
              <a:gd name="adj" fmla="val 20012"/>
            </a:avLst>
          </a:prstGeom>
          <a:solidFill>
            <a:srgbClr val="F2EEEE"/>
          </a:solidFill>
          <a:ln/>
        </p:spPr>
        <p:txBody>
          <a:bodyPr/>
          <a:lstStyle/>
          <a:p>
            <a:endParaRPr lang="en-US"/>
          </a:p>
        </p:txBody>
      </p:sp>
      <p:sp>
        <p:nvSpPr>
          <p:cNvPr id="5" name="Text 2"/>
          <p:cNvSpPr/>
          <p:nvPr/>
        </p:nvSpPr>
        <p:spPr>
          <a:xfrm>
            <a:off x="1303973" y="1753195"/>
            <a:ext cx="3169682"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Identify the Scrum Context</a:t>
            </a:r>
            <a:endParaRPr lang="en-US" sz="2200" dirty="0"/>
          </a:p>
        </p:txBody>
      </p:sp>
      <p:sp>
        <p:nvSpPr>
          <p:cNvPr id="6" name="Text 3"/>
          <p:cNvSpPr/>
          <p:nvPr/>
        </p:nvSpPr>
        <p:spPr>
          <a:xfrm>
            <a:off x="1303973" y="2243614"/>
            <a:ext cx="8875038"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Determine which Scrum event, artifact, or role is central to the scenario and what phase of the Sprint the situation occurs in.</a:t>
            </a:r>
            <a:endParaRPr lang="en-US" sz="1750" dirty="0"/>
          </a:p>
        </p:txBody>
      </p:sp>
      <p:sp>
        <p:nvSpPr>
          <p:cNvPr id="7" name="Shape 4"/>
          <p:cNvSpPr/>
          <p:nvPr/>
        </p:nvSpPr>
        <p:spPr>
          <a:xfrm>
            <a:off x="1133951" y="3196233"/>
            <a:ext cx="170021" cy="1216223"/>
          </a:xfrm>
          <a:prstGeom prst="roundRect">
            <a:avLst>
              <a:gd name="adj" fmla="val 20012"/>
            </a:avLst>
          </a:prstGeom>
          <a:solidFill>
            <a:srgbClr val="F2EEEE"/>
          </a:solidFill>
          <a:ln/>
        </p:spPr>
        <p:txBody>
          <a:bodyPr/>
          <a:lstStyle/>
          <a:p>
            <a:endParaRPr lang="en-US"/>
          </a:p>
        </p:txBody>
      </p:sp>
      <p:sp>
        <p:nvSpPr>
          <p:cNvPr id="8" name="Text 5"/>
          <p:cNvSpPr/>
          <p:nvPr/>
        </p:nvSpPr>
        <p:spPr>
          <a:xfrm>
            <a:off x="1644134" y="3196233"/>
            <a:ext cx="3633192"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Consider Multiple Perspectives</a:t>
            </a:r>
            <a:endParaRPr lang="en-US" sz="2200" dirty="0"/>
          </a:p>
        </p:txBody>
      </p:sp>
      <p:sp>
        <p:nvSpPr>
          <p:cNvPr id="9" name="Text 6"/>
          <p:cNvSpPr/>
          <p:nvPr/>
        </p:nvSpPr>
        <p:spPr>
          <a:xfrm>
            <a:off x="1644134" y="3686651"/>
            <a:ext cx="8534876"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Analyze the scenario from the viewpoint of all involved Scrum roles to understand the dynamics and potential consequences of different actions.</a:t>
            </a:r>
            <a:endParaRPr lang="en-US" sz="1750" dirty="0"/>
          </a:p>
        </p:txBody>
      </p:sp>
      <p:sp>
        <p:nvSpPr>
          <p:cNvPr id="10" name="Shape 7"/>
          <p:cNvSpPr/>
          <p:nvPr/>
        </p:nvSpPr>
        <p:spPr>
          <a:xfrm>
            <a:off x="1474232" y="4639270"/>
            <a:ext cx="170021" cy="1216223"/>
          </a:xfrm>
          <a:prstGeom prst="roundRect">
            <a:avLst>
              <a:gd name="adj" fmla="val 20012"/>
            </a:avLst>
          </a:prstGeom>
          <a:solidFill>
            <a:srgbClr val="F2EEEE"/>
          </a:solidFill>
          <a:ln/>
        </p:spPr>
        <p:txBody>
          <a:bodyPr/>
          <a:lstStyle/>
          <a:p>
            <a:endParaRPr lang="en-US"/>
          </a:p>
        </p:txBody>
      </p:sp>
      <p:sp>
        <p:nvSpPr>
          <p:cNvPr id="11" name="Text 8"/>
          <p:cNvSpPr/>
          <p:nvPr/>
        </p:nvSpPr>
        <p:spPr>
          <a:xfrm>
            <a:off x="1984415" y="4639270"/>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Apply Scrum Values</a:t>
            </a:r>
            <a:endParaRPr lang="en-US" sz="2200" dirty="0"/>
          </a:p>
        </p:txBody>
      </p:sp>
      <p:sp>
        <p:nvSpPr>
          <p:cNvPr id="12" name="Text 9"/>
          <p:cNvSpPr/>
          <p:nvPr/>
        </p:nvSpPr>
        <p:spPr>
          <a:xfrm>
            <a:off x="1984415" y="5129689"/>
            <a:ext cx="8194596"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Evaluate potential responses against the five Scrum values (Commitment, Courage, Focus, Openness, Respect) to identify the most aligned approach.</a:t>
            </a:r>
            <a:endParaRPr lang="en-US" sz="1750" dirty="0"/>
          </a:p>
        </p:txBody>
      </p:sp>
      <p:sp>
        <p:nvSpPr>
          <p:cNvPr id="13" name="Shape 10"/>
          <p:cNvSpPr/>
          <p:nvPr/>
        </p:nvSpPr>
        <p:spPr>
          <a:xfrm>
            <a:off x="1814513" y="6082308"/>
            <a:ext cx="170021" cy="1216223"/>
          </a:xfrm>
          <a:prstGeom prst="roundRect">
            <a:avLst>
              <a:gd name="adj" fmla="val 20012"/>
            </a:avLst>
          </a:prstGeom>
          <a:solidFill>
            <a:srgbClr val="F2EEEE"/>
          </a:solidFill>
          <a:ln/>
        </p:spPr>
        <p:txBody>
          <a:bodyPr/>
          <a:lstStyle/>
          <a:p>
            <a:endParaRPr lang="en-US"/>
          </a:p>
        </p:txBody>
      </p:sp>
      <p:sp>
        <p:nvSpPr>
          <p:cNvPr id="14" name="Text 11"/>
          <p:cNvSpPr/>
          <p:nvPr/>
        </p:nvSpPr>
        <p:spPr>
          <a:xfrm>
            <a:off x="2324695" y="6082308"/>
            <a:ext cx="3235523" cy="354330"/>
          </a:xfrm>
          <a:prstGeom prst="rect">
            <a:avLst/>
          </a:prstGeom>
          <a:noFill/>
          <a:ln/>
        </p:spPr>
        <p:txBody>
          <a:bodyPr wrap="none" lIns="0" tIns="0" rIns="0" bIns="0" rtlCol="0" anchor="t"/>
          <a:lstStyle/>
          <a:p>
            <a:pPr marL="0" indent="0" algn="l">
              <a:lnSpc>
                <a:spcPts val="2750"/>
              </a:lnSpc>
              <a:buNone/>
            </a:pPr>
            <a:r>
              <a:rPr lang="en-US" sz="2200" dirty="0">
                <a:solidFill>
                  <a:srgbClr val="4C4C4D"/>
                </a:solidFill>
                <a:latin typeface="Crimson Pro Semi Bold" pitchFamily="34" charset="0"/>
                <a:ea typeface="Crimson Pro Semi Bold" pitchFamily="34" charset="-122"/>
                <a:cs typeface="Crimson Pro Semi Bold" pitchFamily="34" charset="-120"/>
              </a:rPr>
              <a:t>Choose Empirical Solutions</a:t>
            </a:r>
            <a:endParaRPr lang="en-US" sz="2200" dirty="0"/>
          </a:p>
        </p:txBody>
      </p:sp>
      <p:sp>
        <p:nvSpPr>
          <p:cNvPr id="15" name="Text 12"/>
          <p:cNvSpPr/>
          <p:nvPr/>
        </p:nvSpPr>
        <p:spPr>
          <a:xfrm>
            <a:off x="2324695" y="6572726"/>
            <a:ext cx="7854315" cy="725805"/>
          </a:xfrm>
          <a:prstGeom prst="rect">
            <a:avLst/>
          </a:prstGeom>
          <a:noFill/>
          <a:ln/>
        </p:spPr>
        <p:txBody>
          <a:bodyPr wrap="square" lIns="0" tIns="0" rIns="0" bIns="0" rtlCol="0" anchor="t"/>
          <a:lstStyle/>
          <a:p>
            <a:pPr marL="0" indent="0" algn="l">
              <a:lnSpc>
                <a:spcPts val="2850"/>
              </a:lnSpc>
              <a:buNone/>
            </a:pPr>
            <a:r>
              <a:rPr lang="en-US" sz="1750" dirty="0">
                <a:solidFill>
                  <a:srgbClr val="4C4C4D"/>
                </a:solidFill>
                <a:latin typeface="Heebo" pitchFamily="34" charset="0"/>
                <a:ea typeface="Heebo" pitchFamily="34" charset="-122"/>
                <a:cs typeface="Heebo" pitchFamily="34" charset="-120"/>
              </a:rPr>
              <a:t>Select answers that promote transparency, enable inspection, and facilitate adaptation rather than prescriptive or command-and-control approaches.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1382</Words>
  <Application>Microsoft Office PowerPoint</Application>
  <PresentationFormat>Custom</PresentationFormat>
  <Paragraphs>145</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Heebo Medium</vt:lpstr>
      <vt:lpstr>Crimson Pro Semi Bold</vt:lpstr>
      <vt:lpstr>Heebo</vt:lpstr>
      <vt:lpstr>Heebo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2025-05-05T21:09:35Z</dcterms:created>
  <dcterms:modified xsi:type="dcterms:W3CDTF">2025-05-05T21:15:33Z</dcterms:modified>
</cp:coreProperties>
</file>