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5143500" type="screen16x9"/>
  <p:notesSz cx="5143500" cy="9144000"/>
  <p:embeddedFontLst>
    <p:embeddedFont>
      <p:font typeface="Kanit Light" panose="020B0604020202020204" charset="-34"/>
      <p:regular r:id="rId14"/>
    </p:embeddedFont>
    <p:embeddedFont>
      <p:font typeface="Martel Sans" panose="020B0604020202020204" charset="0"/>
      <p:regular r:id="rId15"/>
    </p:embeddedFont>
    <p:embeddedFont>
      <p:font typeface="Martel Sans Bold" panose="020B0604020202020204" charset="0"/>
      <p:regular r:id="rId16"/>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146" d="100"/>
          <a:sy n="146" d="100"/>
        </p:scale>
        <p:origin x="59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577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master 1">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EBF4F3"/>
          </a:solidFill>
          <a:ln/>
        </p:spPr>
        <p:txBody>
          <a:bodyPr/>
          <a:lstStyle/>
          <a:p>
            <a:endParaRPr lang="en-US"/>
          </a:p>
        </p:txBody>
      </p:sp>
      <p:sp>
        <p:nvSpPr>
          <p:cNvPr id="3" name="Shape 1"/>
          <p:cNvSpPr/>
          <p:nvPr/>
        </p:nvSpPr>
        <p:spPr>
          <a:xfrm>
            <a:off x="0" y="0"/>
            <a:ext cx="9144000" cy="5143500"/>
          </a:xfrm>
          <a:prstGeom prst="rect">
            <a:avLst/>
          </a:prstGeom>
          <a:solidFill>
            <a:srgbClr val="FFFFFF"/>
          </a:solidFill>
          <a:ln/>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svg"/><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2286000" cy="5143500"/>
          </a:xfrm>
          <a:prstGeom prst="rect">
            <a:avLst/>
          </a:prstGeom>
        </p:spPr>
      </p:pic>
      <p:sp>
        <p:nvSpPr>
          <p:cNvPr id="3" name="Text 0"/>
          <p:cNvSpPr/>
          <p:nvPr/>
        </p:nvSpPr>
        <p:spPr>
          <a:xfrm>
            <a:off x="2782119" y="422821"/>
            <a:ext cx="5865763" cy="775097"/>
          </a:xfrm>
          <a:prstGeom prst="rect">
            <a:avLst/>
          </a:prstGeom>
          <a:noFill/>
          <a:ln/>
        </p:spPr>
        <p:txBody>
          <a:bodyPr wrap="square" lIns="0" tIns="0" rIns="0" bIns="0" rtlCol="0" anchor="t">
            <a:normAutofit/>
          </a:bodyPr>
          <a:lstStyle/>
          <a:p>
            <a:pPr marL="0" indent="0" algn="l">
              <a:lnSpc>
                <a:spcPct val="104000"/>
              </a:lnSpc>
              <a:buNone/>
            </a:pPr>
            <a:r>
              <a:rPr lang="en-US" sz="2400" dirty="0">
                <a:solidFill>
                  <a:srgbClr val="272D45"/>
                </a:solidFill>
                <a:latin typeface="Kanit Light" pitchFamily="34" charset="0"/>
                <a:ea typeface="Kanit Light" pitchFamily="34" charset="-122"/>
                <a:cs typeface="Kanit Light" pitchFamily="34" charset="-120"/>
              </a:rPr>
              <a:t>Mentoring the Next Generation of Scrum Masters</a:t>
            </a:r>
            <a:endParaRPr lang="en-US" sz="2400" dirty="0"/>
          </a:p>
        </p:txBody>
      </p:sp>
      <p:sp>
        <p:nvSpPr>
          <p:cNvPr id="4" name="Text 1"/>
          <p:cNvSpPr/>
          <p:nvPr/>
        </p:nvSpPr>
        <p:spPr>
          <a:xfrm>
            <a:off x="2782119" y="1383953"/>
            <a:ext cx="5865763" cy="1330300"/>
          </a:xfrm>
          <a:prstGeom prst="rect">
            <a:avLst/>
          </a:prstGeom>
          <a:noFill/>
          <a:ln/>
        </p:spPr>
        <p:txBody>
          <a:bodyPr wrap="square" lIns="0" tIns="0" rIns="0" bIns="0" rtlCol="0" anchor="t"/>
          <a:lstStyle/>
          <a:p>
            <a:pPr marL="0" indent="0" algn="l">
              <a:lnSpc>
                <a:spcPct val="133000"/>
              </a:lnSpc>
              <a:spcAft>
                <a:spcPts val="1050"/>
              </a:spcAft>
              <a:buNone/>
            </a:pPr>
            <a:r>
              <a:rPr lang="en-US" sz="950" dirty="0">
                <a:solidFill>
                  <a:srgbClr val="2C3249"/>
                </a:solidFill>
                <a:latin typeface="Martel Sans" pitchFamily="34" charset="0"/>
                <a:ea typeface="Martel Sans" pitchFamily="34" charset="-122"/>
                <a:cs typeface="Martel Sans" pitchFamily="34" charset="-120"/>
              </a:rPr>
              <a:t>Building Agile Leaders for Tomorrow</a:t>
            </a:r>
            <a:endParaRPr lang="en-US" sz="950" dirty="0"/>
          </a:p>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As organizations deepen their commitment to Agile ways of working, the Scrum Master role has expanded far beyond ceremony facilitation. Today's Scrum Masters are servant leaders, coaches, and change agents. Developing them requires intentional mentoring, hands-on coaching, and room to grow. This presentation explores how Agile Coaches can shape the next generation of Scrum Masters — and why it matters.</a:t>
            </a:r>
            <a:endParaRPr lang="en-US" sz="950" dirty="0"/>
          </a:p>
        </p:txBody>
      </p:sp>
      <p:pic>
        <p:nvPicPr>
          <p:cNvPr id="5" name="Image 1" descr="preencoded.png"/>
          <p:cNvPicPr>
            <a:picLocks noChangeAspect="1"/>
          </p:cNvPicPr>
          <p:nvPr/>
        </p:nvPicPr>
        <p:blipFill>
          <a:blip r:embed="rId4"/>
          <a:stretch>
            <a:fillRect/>
          </a:stretch>
        </p:blipFill>
        <p:spPr>
          <a:xfrm>
            <a:off x="2782119" y="2853779"/>
            <a:ext cx="3969469" cy="735062"/>
          </a:xfrm>
          <a:prstGeom prst="rect">
            <a:avLst/>
          </a:prstGeom>
        </p:spPr>
      </p:pic>
      <p:sp>
        <p:nvSpPr>
          <p:cNvPr id="6" name="Text 2"/>
          <p:cNvSpPr/>
          <p:nvPr/>
        </p:nvSpPr>
        <p:spPr>
          <a:xfrm>
            <a:off x="2782119" y="3728368"/>
            <a:ext cx="5865763" cy="992312"/>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#ScrumMaster #AgileCoaching #AgileLeadership #ServantLeadership #AgileTransformation #LeadershipDevelopment #ContinuousImprovement #EnterpriseAgility #Mentoring #ProfessionalDevelopment #Scrum #ProductManagement #TeamPerformance #AgileTeams #DigitalTransformation #ArtificialIntelligence #GenerativeAI #FutureOfWork #ProjectManagement #Leadership</a:t>
            </a:r>
            <a:endParaRPr lang="en-US" sz="9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2286000" cy="5143500"/>
          </a:xfrm>
          <a:prstGeom prst="rect">
            <a:avLst/>
          </a:prstGeom>
        </p:spPr>
      </p:pic>
      <p:sp>
        <p:nvSpPr>
          <p:cNvPr id="3" name="Shape 0"/>
          <p:cNvSpPr/>
          <p:nvPr/>
        </p:nvSpPr>
        <p:spPr>
          <a:xfrm>
            <a:off x="2782119" y="343644"/>
            <a:ext cx="1826344" cy="228302"/>
          </a:xfrm>
          <a:prstGeom prst="roundRect">
            <a:avLst>
              <a:gd name="adj" fmla="val 17971"/>
            </a:avLst>
          </a:prstGeom>
          <a:solidFill>
            <a:srgbClr val="DFECE9"/>
          </a:solidFill>
          <a:ln/>
        </p:spPr>
        <p:txBody>
          <a:bodyPr/>
          <a:lstStyle/>
          <a:p>
            <a:endParaRPr lang="en-US"/>
          </a:p>
        </p:txBody>
      </p:sp>
      <p:sp>
        <p:nvSpPr>
          <p:cNvPr id="4" name="Text 1"/>
          <p:cNvSpPr/>
          <p:nvPr/>
        </p:nvSpPr>
        <p:spPr>
          <a:xfrm>
            <a:off x="2855342" y="380256"/>
            <a:ext cx="2137097" cy="155079"/>
          </a:xfrm>
          <a:prstGeom prst="rect">
            <a:avLst/>
          </a:prstGeom>
          <a:noFill/>
          <a:ln/>
        </p:spPr>
        <p:txBody>
          <a:bodyPr wrap="none" lIns="0" tIns="0" rIns="0" bIns="0" rtlCol="0" anchor="t"/>
          <a:lstStyle/>
          <a:p>
            <a:pPr marL="0" indent="0" algn="l">
              <a:lnSpc>
                <a:spcPct val="132000"/>
              </a:lnSpc>
              <a:buNone/>
            </a:pPr>
            <a:r>
              <a:rPr lang="en-US" sz="750" dirty="0">
                <a:solidFill>
                  <a:srgbClr val="2C3249"/>
                </a:solidFill>
                <a:latin typeface="Martel Sans" pitchFamily="34" charset="0"/>
                <a:ea typeface="Martel Sans" pitchFamily="34" charset="-122"/>
                <a:cs typeface="Martel Sans" pitchFamily="34" charset="-120"/>
              </a:rPr>
              <a:t>THE EXCEPTIONAL SCRUM MASTER</a:t>
            </a:r>
            <a:endParaRPr lang="en-US" sz="750" dirty="0"/>
          </a:p>
        </p:txBody>
      </p:sp>
      <p:sp>
        <p:nvSpPr>
          <p:cNvPr id="5" name="Text 2"/>
          <p:cNvSpPr/>
          <p:nvPr/>
        </p:nvSpPr>
        <p:spPr>
          <a:xfrm>
            <a:off x="2782119" y="620018"/>
            <a:ext cx="4440957" cy="381521"/>
          </a:xfrm>
          <a:prstGeom prst="rect">
            <a:avLst/>
          </a:prstGeom>
          <a:noFill/>
          <a:ln/>
        </p:spPr>
        <p:txBody>
          <a:bodyPr wrap="none" lIns="0" tIns="0" rIns="0" bIns="0" rtlCol="0" anchor="t"/>
          <a:lstStyle/>
          <a:p>
            <a:pPr marL="0" indent="0" algn="l">
              <a:lnSpc>
                <a:spcPct val="104000"/>
              </a:lnSpc>
              <a:buNone/>
            </a:pPr>
            <a:r>
              <a:rPr lang="en-US" sz="2400" dirty="0">
                <a:solidFill>
                  <a:srgbClr val="272D45"/>
                </a:solidFill>
                <a:latin typeface="Kanit Light" pitchFamily="34" charset="0"/>
                <a:ea typeface="Kanit Light" pitchFamily="34" charset="-122"/>
                <a:cs typeface="Kanit Light" pitchFamily="34" charset="-120"/>
              </a:rPr>
              <a:t>Qualities That Define the Best</a:t>
            </a:r>
            <a:endParaRPr lang="en-US" sz="2400" dirty="0"/>
          </a:p>
        </p:txBody>
      </p:sp>
      <p:sp>
        <p:nvSpPr>
          <p:cNvPr id="6" name="Text 3"/>
          <p:cNvSpPr/>
          <p:nvPr/>
        </p:nvSpPr>
        <p:spPr>
          <a:xfrm>
            <a:off x="2782119" y="1181770"/>
            <a:ext cx="5865763" cy="581546"/>
          </a:xfrm>
          <a:prstGeom prst="rect">
            <a:avLst/>
          </a:prstGeom>
          <a:noFill/>
          <a:ln/>
        </p:spPr>
        <p:txBody>
          <a:bodyPr wrap="square" lIns="0" tIns="0" rIns="0" bIns="0" rtlCol="0" anchor="t">
            <a:normAutofit/>
          </a:bodyPr>
          <a:lstStyle/>
          <a:p>
            <a:pPr marL="0" indent="0" algn="l">
              <a:lnSpc>
                <a:spcPct val="132000"/>
              </a:lnSpc>
              <a:buNone/>
            </a:pPr>
            <a:r>
              <a:rPr lang="en-US" sz="950" dirty="0">
                <a:solidFill>
                  <a:srgbClr val="2C3249"/>
                </a:solidFill>
                <a:latin typeface="Martel Sans" pitchFamily="34" charset="0"/>
                <a:ea typeface="Martel Sans" pitchFamily="34" charset="-122"/>
                <a:cs typeface="Martel Sans" pitchFamily="34" charset="-120"/>
              </a:rPr>
              <a:t>Certifications establish a foundation. Mentoring builds what lies beyond it. Over time, great Scrum Masters develop a distinctive set of qualities that separate exceptional leaders from competent facilitators.</a:t>
            </a:r>
            <a:endParaRPr lang="en-US" sz="950" dirty="0"/>
          </a:p>
        </p:txBody>
      </p:sp>
      <p:sp>
        <p:nvSpPr>
          <p:cNvPr id="7" name="Shape 4"/>
          <p:cNvSpPr/>
          <p:nvPr/>
        </p:nvSpPr>
        <p:spPr>
          <a:xfrm>
            <a:off x="2782119" y="1898526"/>
            <a:ext cx="2872755" cy="1390576"/>
          </a:xfrm>
          <a:prstGeom prst="roundRect">
            <a:avLst>
              <a:gd name="adj" fmla="val 3688"/>
            </a:avLst>
          </a:prstGeom>
          <a:solidFill>
            <a:srgbClr val="DFECE9"/>
          </a:solidFill>
          <a:ln w="4763">
            <a:solidFill>
              <a:srgbClr val="C5D2CF"/>
            </a:solidFill>
            <a:prstDash val="solid"/>
          </a:ln>
        </p:spPr>
        <p:txBody>
          <a:bodyPr/>
          <a:lstStyle/>
          <a:p>
            <a:endParaRPr lang="en-US"/>
          </a:p>
        </p:txBody>
      </p:sp>
      <p:sp>
        <p:nvSpPr>
          <p:cNvPr id="8" name="Shape 5"/>
          <p:cNvSpPr/>
          <p:nvPr/>
        </p:nvSpPr>
        <p:spPr>
          <a:xfrm>
            <a:off x="2908920" y="2025328"/>
            <a:ext cx="366266" cy="366266"/>
          </a:xfrm>
          <a:prstGeom prst="roundRect">
            <a:avLst>
              <a:gd name="adj" fmla="val 15601854"/>
            </a:avLst>
          </a:prstGeom>
          <a:solidFill>
            <a:srgbClr val="437066"/>
          </a:solidFill>
          <a:ln/>
        </p:spPr>
        <p:txBody>
          <a:bodyPr/>
          <a:lstStyle/>
          <a:p>
            <a:endParaRPr lang="en-US"/>
          </a:p>
        </p:txBody>
      </p:sp>
      <p:pic>
        <p:nvPicPr>
          <p:cNvPr id="9"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009602" y="2126010"/>
            <a:ext cx="164827" cy="164827"/>
          </a:xfrm>
          <a:prstGeom prst="rect">
            <a:avLst/>
          </a:prstGeom>
        </p:spPr>
      </p:pic>
      <p:sp>
        <p:nvSpPr>
          <p:cNvPr id="10" name="Text 6"/>
          <p:cNvSpPr/>
          <p:nvPr/>
        </p:nvSpPr>
        <p:spPr>
          <a:xfrm>
            <a:off x="2908920" y="2511772"/>
            <a:ext cx="1847850" cy="190723"/>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Empathy &amp; Active Listening</a:t>
            </a:r>
            <a:endParaRPr lang="en-US" sz="1200" dirty="0"/>
          </a:p>
        </p:txBody>
      </p:sp>
      <p:sp>
        <p:nvSpPr>
          <p:cNvPr id="11" name="Text 7"/>
          <p:cNvSpPr/>
          <p:nvPr/>
        </p:nvSpPr>
        <p:spPr>
          <a:xfrm>
            <a:off x="2908920" y="2774603"/>
            <a:ext cx="2619152" cy="387697"/>
          </a:xfrm>
          <a:prstGeom prst="rect">
            <a:avLst/>
          </a:prstGeom>
          <a:noFill/>
          <a:ln/>
        </p:spPr>
        <p:txBody>
          <a:bodyPr wrap="square" lIns="0" tIns="0" rIns="0" bIns="0" rtlCol="0" anchor="t">
            <a:normAutofit/>
          </a:bodyPr>
          <a:lstStyle/>
          <a:p>
            <a:pPr marL="0" indent="0" algn="l">
              <a:lnSpc>
                <a:spcPct val="132000"/>
              </a:lnSpc>
              <a:buNone/>
            </a:pPr>
            <a:r>
              <a:rPr lang="en-US" sz="950" dirty="0">
                <a:solidFill>
                  <a:srgbClr val="2C3249"/>
                </a:solidFill>
                <a:latin typeface="Martel Sans" pitchFamily="34" charset="0"/>
                <a:ea typeface="Martel Sans" pitchFamily="34" charset="-122"/>
                <a:cs typeface="Martel Sans" pitchFamily="34" charset="-120"/>
              </a:rPr>
              <a:t>Understanding team members as whole people, not just contributors.</a:t>
            </a:r>
            <a:endParaRPr lang="en-US" sz="950" dirty="0"/>
          </a:p>
        </p:txBody>
      </p:sp>
      <p:sp>
        <p:nvSpPr>
          <p:cNvPr id="12" name="Shape 8"/>
          <p:cNvSpPr/>
          <p:nvPr/>
        </p:nvSpPr>
        <p:spPr>
          <a:xfrm>
            <a:off x="5775052" y="1898526"/>
            <a:ext cx="2872829" cy="1390576"/>
          </a:xfrm>
          <a:prstGeom prst="roundRect">
            <a:avLst>
              <a:gd name="adj" fmla="val 3688"/>
            </a:avLst>
          </a:prstGeom>
          <a:solidFill>
            <a:srgbClr val="DFECE9"/>
          </a:solidFill>
          <a:ln w="4763">
            <a:solidFill>
              <a:srgbClr val="C5D2CF"/>
            </a:solidFill>
            <a:prstDash val="solid"/>
          </a:ln>
        </p:spPr>
        <p:txBody>
          <a:bodyPr/>
          <a:lstStyle/>
          <a:p>
            <a:endParaRPr lang="en-US"/>
          </a:p>
        </p:txBody>
      </p:sp>
      <p:sp>
        <p:nvSpPr>
          <p:cNvPr id="13" name="Shape 9"/>
          <p:cNvSpPr/>
          <p:nvPr/>
        </p:nvSpPr>
        <p:spPr>
          <a:xfrm>
            <a:off x="5901854" y="2025328"/>
            <a:ext cx="366266" cy="366266"/>
          </a:xfrm>
          <a:prstGeom prst="roundRect">
            <a:avLst>
              <a:gd name="adj" fmla="val 15601854"/>
            </a:avLst>
          </a:prstGeom>
          <a:solidFill>
            <a:srgbClr val="437066"/>
          </a:solidFill>
          <a:ln/>
        </p:spPr>
        <p:txBody>
          <a:bodyPr/>
          <a:lstStyle/>
          <a:p>
            <a:endParaRPr lang="en-US"/>
          </a:p>
        </p:txBody>
      </p:sp>
      <p:pic>
        <p:nvPicPr>
          <p:cNvPr id="14"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02536" y="2126010"/>
            <a:ext cx="164827" cy="164827"/>
          </a:xfrm>
          <a:prstGeom prst="rect">
            <a:avLst/>
          </a:prstGeom>
        </p:spPr>
      </p:pic>
      <p:sp>
        <p:nvSpPr>
          <p:cNvPr id="15" name="Text 10"/>
          <p:cNvSpPr/>
          <p:nvPr/>
        </p:nvSpPr>
        <p:spPr>
          <a:xfrm>
            <a:off x="5901854" y="2511772"/>
            <a:ext cx="1603028" cy="190723"/>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Curiosity &amp; Adaptability</a:t>
            </a:r>
            <a:endParaRPr lang="en-US" sz="1200" dirty="0"/>
          </a:p>
        </p:txBody>
      </p:sp>
      <p:sp>
        <p:nvSpPr>
          <p:cNvPr id="16" name="Text 11"/>
          <p:cNvSpPr/>
          <p:nvPr/>
        </p:nvSpPr>
        <p:spPr>
          <a:xfrm>
            <a:off x="5901854" y="2774603"/>
            <a:ext cx="2619226" cy="387697"/>
          </a:xfrm>
          <a:prstGeom prst="rect">
            <a:avLst/>
          </a:prstGeom>
          <a:noFill/>
          <a:ln/>
        </p:spPr>
        <p:txBody>
          <a:bodyPr wrap="square" lIns="0" tIns="0" rIns="0" bIns="0" rtlCol="0" anchor="t">
            <a:normAutofit/>
          </a:bodyPr>
          <a:lstStyle/>
          <a:p>
            <a:pPr marL="0" indent="0" algn="l">
              <a:lnSpc>
                <a:spcPct val="132000"/>
              </a:lnSpc>
              <a:buNone/>
            </a:pPr>
            <a:r>
              <a:rPr lang="en-US" sz="950" dirty="0">
                <a:solidFill>
                  <a:srgbClr val="2C3249"/>
                </a:solidFill>
                <a:latin typeface="Martel Sans" pitchFamily="34" charset="0"/>
                <a:ea typeface="Martel Sans" pitchFamily="34" charset="-122"/>
                <a:cs typeface="Martel Sans" pitchFamily="34" charset="-120"/>
              </a:rPr>
              <a:t>Embracing change and continuously questioning assumptions.</a:t>
            </a:r>
            <a:endParaRPr lang="en-US" sz="950" dirty="0"/>
          </a:p>
        </p:txBody>
      </p:sp>
      <p:sp>
        <p:nvSpPr>
          <p:cNvPr id="17" name="Shape 12"/>
          <p:cNvSpPr/>
          <p:nvPr/>
        </p:nvSpPr>
        <p:spPr>
          <a:xfrm>
            <a:off x="2782119" y="3409280"/>
            <a:ext cx="2872755" cy="1390576"/>
          </a:xfrm>
          <a:prstGeom prst="roundRect">
            <a:avLst>
              <a:gd name="adj" fmla="val 3688"/>
            </a:avLst>
          </a:prstGeom>
          <a:solidFill>
            <a:srgbClr val="DFECE9"/>
          </a:solidFill>
          <a:ln w="4763">
            <a:solidFill>
              <a:srgbClr val="C5D2CF"/>
            </a:solidFill>
            <a:prstDash val="solid"/>
          </a:ln>
        </p:spPr>
        <p:txBody>
          <a:bodyPr/>
          <a:lstStyle/>
          <a:p>
            <a:endParaRPr lang="en-US"/>
          </a:p>
        </p:txBody>
      </p:sp>
      <p:sp>
        <p:nvSpPr>
          <p:cNvPr id="18" name="Shape 13"/>
          <p:cNvSpPr/>
          <p:nvPr/>
        </p:nvSpPr>
        <p:spPr>
          <a:xfrm>
            <a:off x="2908920" y="3536082"/>
            <a:ext cx="366266" cy="366266"/>
          </a:xfrm>
          <a:prstGeom prst="roundRect">
            <a:avLst>
              <a:gd name="adj" fmla="val 15601854"/>
            </a:avLst>
          </a:prstGeom>
          <a:solidFill>
            <a:srgbClr val="437066"/>
          </a:solidFill>
          <a:ln/>
        </p:spPr>
        <p:txBody>
          <a:bodyPr/>
          <a:lstStyle/>
          <a:p>
            <a:endParaRPr lang="en-US"/>
          </a:p>
        </p:txBody>
      </p:sp>
      <p:pic>
        <p:nvPicPr>
          <p:cNvPr id="19"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009602" y="3636764"/>
            <a:ext cx="164827" cy="164827"/>
          </a:xfrm>
          <a:prstGeom prst="rect">
            <a:avLst/>
          </a:prstGeom>
        </p:spPr>
      </p:pic>
      <p:sp>
        <p:nvSpPr>
          <p:cNvPr id="20" name="Text 14"/>
          <p:cNvSpPr/>
          <p:nvPr/>
        </p:nvSpPr>
        <p:spPr>
          <a:xfrm>
            <a:off x="2908920" y="4022527"/>
            <a:ext cx="1526307" cy="190723"/>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Resilience &amp; Courage</a:t>
            </a:r>
            <a:endParaRPr lang="en-US" sz="1200" dirty="0"/>
          </a:p>
        </p:txBody>
      </p:sp>
      <p:sp>
        <p:nvSpPr>
          <p:cNvPr id="21" name="Text 15"/>
          <p:cNvSpPr/>
          <p:nvPr/>
        </p:nvSpPr>
        <p:spPr>
          <a:xfrm>
            <a:off x="2908920" y="4285357"/>
            <a:ext cx="2619152" cy="387697"/>
          </a:xfrm>
          <a:prstGeom prst="rect">
            <a:avLst/>
          </a:prstGeom>
          <a:noFill/>
          <a:ln/>
        </p:spPr>
        <p:txBody>
          <a:bodyPr wrap="square" lIns="0" tIns="0" rIns="0" bIns="0" rtlCol="0" anchor="t">
            <a:normAutofit/>
          </a:bodyPr>
          <a:lstStyle/>
          <a:p>
            <a:pPr marL="0" indent="0" algn="l">
              <a:lnSpc>
                <a:spcPct val="132000"/>
              </a:lnSpc>
              <a:buNone/>
            </a:pPr>
            <a:r>
              <a:rPr lang="en-US" sz="950" dirty="0">
                <a:solidFill>
                  <a:srgbClr val="2C3249"/>
                </a:solidFill>
                <a:latin typeface="Martel Sans" pitchFamily="34" charset="0"/>
                <a:ea typeface="Martel Sans" pitchFamily="34" charset="-122"/>
                <a:cs typeface="Martel Sans" pitchFamily="34" charset="-120"/>
              </a:rPr>
              <a:t>Challenging the status quo with confidence and perseverance.</a:t>
            </a:r>
            <a:endParaRPr lang="en-US" sz="950" dirty="0"/>
          </a:p>
        </p:txBody>
      </p:sp>
      <p:sp>
        <p:nvSpPr>
          <p:cNvPr id="22" name="Shape 16"/>
          <p:cNvSpPr/>
          <p:nvPr/>
        </p:nvSpPr>
        <p:spPr>
          <a:xfrm>
            <a:off x="5775052" y="3409280"/>
            <a:ext cx="2872829" cy="1390576"/>
          </a:xfrm>
          <a:prstGeom prst="roundRect">
            <a:avLst>
              <a:gd name="adj" fmla="val 3688"/>
            </a:avLst>
          </a:prstGeom>
          <a:solidFill>
            <a:srgbClr val="DFECE9"/>
          </a:solidFill>
          <a:ln w="4763">
            <a:solidFill>
              <a:srgbClr val="C5D2CF"/>
            </a:solidFill>
            <a:prstDash val="solid"/>
          </a:ln>
        </p:spPr>
        <p:txBody>
          <a:bodyPr/>
          <a:lstStyle/>
          <a:p>
            <a:endParaRPr lang="en-US"/>
          </a:p>
        </p:txBody>
      </p:sp>
      <p:sp>
        <p:nvSpPr>
          <p:cNvPr id="23" name="Shape 17"/>
          <p:cNvSpPr/>
          <p:nvPr/>
        </p:nvSpPr>
        <p:spPr>
          <a:xfrm>
            <a:off x="5901854" y="3536082"/>
            <a:ext cx="366266" cy="366266"/>
          </a:xfrm>
          <a:prstGeom prst="roundRect">
            <a:avLst>
              <a:gd name="adj" fmla="val 15601854"/>
            </a:avLst>
          </a:prstGeom>
          <a:solidFill>
            <a:srgbClr val="437066"/>
          </a:solidFill>
          <a:ln/>
        </p:spPr>
        <p:txBody>
          <a:bodyPr/>
          <a:lstStyle/>
          <a:p>
            <a:endParaRPr lang="en-US"/>
          </a:p>
        </p:txBody>
      </p:sp>
      <p:pic>
        <p:nvPicPr>
          <p:cNvPr id="24"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002536" y="3636764"/>
            <a:ext cx="164827" cy="164827"/>
          </a:xfrm>
          <a:prstGeom prst="rect">
            <a:avLst/>
          </a:prstGeom>
        </p:spPr>
      </p:pic>
      <p:sp>
        <p:nvSpPr>
          <p:cNvPr id="25" name="Text 18"/>
          <p:cNvSpPr/>
          <p:nvPr/>
        </p:nvSpPr>
        <p:spPr>
          <a:xfrm>
            <a:off x="5901854" y="4022527"/>
            <a:ext cx="1526307" cy="190723"/>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Systems Thinking</a:t>
            </a:r>
            <a:endParaRPr lang="en-US" sz="1200" dirty="0"/>
          </a:p>
        </p:txBody>
      </p:sp>
      <p:sp>
        <p:nvSpPr>
          <p:cNvPr id="26" name="Text 19"/>
          <p:cNvSpPr/>
          <p:nvPr/>
        </p:nvSpPr>
        <p:spPr>
          <a:xfrm>
            <a:off x="5901854" y="4285357"/>
            <a:ext cx="2619226" cy="387697"/>
          </a:xfrm>
          <a:prstGeom prst="rect">
            <a:avLst/>
          </a:prstGeom>
          <a:noFill/>
          <a:ln/>
        </p:spPr>
        <p:txBody>
          <a:bodyPr wrap="square" lIns="0" tIns="0" rIns="0" bIns="0" rtlCol="0" anchor="t">
            <a:normAutofit/>
          </a:bodyPr>
          <a:lstStyle/>
          <a:p>
            <a:pPr marL="0" indent="0" algn="l">
              <a:lnSpc>
                <a:spcPct val="132000"/>
              </a:lnSpc>
              <a:buNone/>
            </a:pPr>
            <a:r>
              <a:rPr lang="en-US" sz="950" dirty="0">
                <a:solidFill>
                  <a:srgbClr val="2C3249"/>
                </a:solidFill>
                <a:latin typeface="Martel Sans" pitchFamily="34" charset="0"/>
                <a:ea typeface="Martel Sans" pitchFamily="34" charset="-122"/>
                <a:cs typeface="Martel Sans" pitchFamily="34" charset="-120"/>
              </a:rPr>
              <a:t>Seeing the organizational whole, not just the team-level parts.</a:t>
            </a:r>
            <a:endParaRPr lang="en-US" sz="9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496119" y="348035"/>
            <a:ext cx="762967" cy="213792"/>
          </a:xfrm>
          <a:prstGeom prst="roundRect">
            <a:avLst>
              <a:gd name="adj" fmla="val 18277"/>
            </a:avLst>
          </a:prstGeom>
          <a:solidFill>
            <a:srgbClr val="DFECE9"/>
          </a:solidFill>
          <a:ln/>
        </p:spPr>
        <p:txBody>
          <a:bodyPr/>
          <a:lstStyle/>
          <a:p>
            <a:endParaRPr lang="en-US"/>
          </a:p>
        </p:txBody>
      </p:sp>
      <p:sp>
        <p:nvSpPr>
          <p:cNvPr id="3" name="Text 1"/>
          <p:cNvSpPr/>
          <p:nvPr/>
        </p:nvSpPr>
        <p:spPr>
          <a:xfrm>
            <a:off x="565845" y="382860"/>
            <a:ext cx="1080715" cy="144140"/>
          </a:xfrm>
          <a:prstGeom prst="rect">
            <a:avLst/>
          </a:prstGeom>
          <a:noFill/>
          <a:ln/>
        </p:spPr>
        <p:txBody>
          <a:bodyPr wrap="none" lIns="0" tIns="0" rIns="0" bIns="0" rtlCol="0" anchor="t"/>
          <a:lstStyle/>
          <a:p>
            <a:pPr marL="0" indent="0" algn="l">
              <a:lnSpc>
                <a:spcPct val="129000"/>
              </a:lnSpc>
              <a:buNone/>
            </a:pPr>
            <a:r>
              <a:rPr lang="en-US" sz="700" dirty="0">
                <a:solidFill>
                  <a:srgbClr val="2C3249"/>
                </a:solidFill>
                <a:latin typeface="Martel Sans" pitchFamily="34" charset="0"/>
                <a:ea typeface="Martel Sans" pitchFamily="34" charset="-122"/>
                <a:cs typeface="Martel Sans" pitchFamily="34" charset="-120"/>
              </a:rPr>
              <a:t>CONCLUSION</a:t>
            </a:r>
            <a:endParaRPr lang="en-US" sz="700" dirty="0"/>
          </a:p>
        </p:txBody>
      </p:sp>
      <p:sp>
        <p:nvSpPr>
          <p:cNvPr id="4" name="Text 2"/>
          <p:cNvSpPr/>
          <p:nvPr/>
        </p:nvSpPr>
        <p:spPr>
          <a:xfrm>
            <a:off x="496119" y="605433"/>
            <a:ext cx="5123483" cy="363364"/>
          </a:xfrm>
          <a:prstGeom prst="rect">
            <a:avLst/>
          </a:prstGeom>
          <a:noFill/>
          <a:ln/>
        </p:spPr>
        <p:txBody>
          <a:bodyPr wrap="none" lIns="0" tIns="0" rIns="0" bIns="0" rtlCol="0" anchor="t"/>
          <a:lstStyle/>
          <a:p>
            <a:pPr marL="0" indent="0" algn="l">
              <a:lnSpc>
                <a:spcPct val="104000"/>
              </a:lnSpc>
              <a:buNone/>
            </a:pPr>
            <a:r>
              <a:rPr lang="en-US" sz="2250" dirty="0">
                <a:solidFill>
                  <a:srgbClr val="272D45"/>
                </a:solidFill>
                <a:latin typeface="Kanit Light" pitchFamily="34" charset="0"/>
                <a:ea typeface="Kanit Light" pitchFamily="34" charset="-122"/>
                <a:cs typeface="Kanit Light" pitchFamily="34" charset="-120"/>
              </a:rPr>
              <a:t>Invest in Mentoring. Build the Future.</a:t>
            </a:r>
            <a:endParaRPr lang="en-US" sz="2250" dirty="0"/>
          </a:p>
        </p:txBody>
      </p:sp>
      <p:sp>
        <p:nvSpPr>
          <p:cNvPr id="5" name="Shape 3"/>
          <p:cNvSpPr/>
          <p:nvPr/>
        </p:nvSpPr>
        <p:spPr>
          <a:xfrm>
            <a:off x="412403" y="1132284"/>
            <a:ext cx="4101480" cy="2934816"/>
          </a:xfrm>
          <a:prstGeom prst="roundRect">
            <a:avLst>
              <a:gd name="adj" fmla="val 2853"/>
            </a:avLst>
          </a:prstGeom>
          <a:solidFill>
            <a:srgbClr val="437066"/>
          </a:solidFill>
          <a:ln/>
        </p:spPr>
        <p:txBody>
          <a:bodyPr/>
          <a:lstStyle/>
          <a:p>
            <a:endParaRPr lang="en-US"/>
          </a:p>
        </p:txBody>
      </p:sp>
      <p:sp>
        <p:nvSpPr>
          <p:cNvPr id="6" name="Text 4"/>
          <p:cNvSpPr/>
          <p:nvPr/>
        </p:nvSpPr>
        <p:spPr>
          <a:xfrm>
            <a:off x="528638" y="1241301"/>
            <a:ext cx="3869010" cy="1504652"/>
          </a:xfrm>
          <a:prstGeom prst="rect">
            <a:avLst/>
          </a:prstGeom>
          <a:noFill/>
          <a:ln/>
        </p:spPr>
        <p:txBody>
          <a:bodyPr wrap="square" lIns="0" tIns="0" rIns="0" bIns="0" rtlCol="0" anchor="t">
            <a:normAutofit/>
          </a:bodyPr>
          <a:lstStyle/>
          <a:p>
            <a:pPr marL="0" indent="0" algn="l">
              <a:lnSpc>
                <a:spcPct val="104000"/>
              </a:lnSpc>
              <a:buNone/>
            </a:pPr>
            <a:r>
              <a:rPr lang="en-US" sz="3150" dirty="0">
                <a:solidFill>
                  <a:srgbClr val="FFFFFF"/>
                </a:solidFill>
                <a:latin typeface="Kanit Light" pitchFamily="34" charset="0"/>
                <a:ea typeface="Kanit Light" pitchFamily="34" charset="-122"/>
                <a:cs typeface="Kanit Light" pitchFamily="34" charset="-120"/>
              </a:rPr>
              <a:t>One Empowered Scrum Master at a Time</a:t>
            </a:r>
            <a:endParaRPr lang="en-US" sz="3150" dirty="0"/>
          </a:p>
        </p:txBody>
      </p:sp>
      <p:sp>
        <p:nvSpPr>
          <p:cNvPr id="7" name="Text 5"/>
          <p:cNvSpPr/>
          <p:nvPr/>
        </p:nvSpPr>
        <p:spPr>
          <a:xfrm>
            <a:off x="528638" y="2854970"/>
            <a:ext cx="3869010" cy="720923"/>
          </a:xfrm>
          <a:prstGeom prst="rect">
            <a:avLst/>
          </a:prstGeom>
          <a:noFill/>
          <a:ln/>
        </p:spPr>
        <p:txBody>
          <a:bodyPr wrap="square" lIns="0" tIns="0" rIns="0" bIns="0" rtlCol="0" anchor="t">
            <a:normAutofit/>
          </a:bodyPr>
          <a:lstStyle/>
          <a:p>
            <a:pPr marL="0" indent="0" algn="l">
              <a:lnSpc>
                <a:spcPct val="129000"/>
              </a:lnSpc>
              <a:buNone/>
            </a:pPr>
            <a:r>
              <a:rPr lang="en-US" sz="900" dirty="0">
                <a:solidFill>
                  <a:srgbClr val="FFFFFF"/>
                </a:solidFill>
                <a:latin typeface="Martel Sans" pitchFamily="34" charset="0"/>
                <a:ea typeface="Martel Sans" pitchFamily="34" charset="-122"/>
                <a:cs typeface="Martel Sans" pitchFamily="34" charset="-120"/>
              </a:rPr>
              <a:t>The future of Agile depends on leaders who can inspire teams, navigate complexity, and foster a culture of continuous improvement. That potential doesn't emerge from a framework alone — it is cultivated through mentorship.</a:t>
            </a:r>
            <a:endParaRPr lang="en-US" sz="900" dirty="0"/>
          </a:p>
        </p:txBody>
      </p:sp>
      <p:sp>
        <p:nvSpPr>
          <p:cNvPr id="8" name="Shape 6"/>
          <p:cNvSpPr/>
          <p:nvPr/>
        </p:nvSpPr>
        <p:spPr>
          <a:xfrm>
            <a:off x="4718596" y="1254919"/>
            <a:ext cx="261640" cy="261640"/>
          </a:xfrm>
          <a:prstGeom prst="roundRect">
            <a:avLst>
              <a:gd name="adj" fmla="val 18668"/>
            </a:avLst>
          </a:prstGeom>
          <a:solidFill>
            <a:srgbClr val="DFECE9"/>
          </a:solidFill>
          <a:ln w="4763">
            <a:solidFill>
              <a:srgbClr val="C5D2CF"/>
            </a:solidFill>
            <a:prstDash val="solid"/>
          </a:ln>
        </p:spPr>
        <p:txBody>
          <a:bodyPr/>
          <a:lstStyle/>
          <a:p>
            <a:endParaRPr lang="en-US"/>
          </a:p>
        </p:txBody>
      </p:sp>
      <p:sp>
        <p:nvSpPr>
          <p:cNvPr id="9" name="Text 7"/>
          <p:cNvSpPr/>
          <p:nvPr/>
        </p:nvSpPr>
        <p:spPr>
          <a:xfrm>
            <a:off x="5089252" y="1294879"/>
            <a:ext cx="2140893" cy="181645"/>
          </a:xfrm>
          <a:prstGeom prst="rect">
            <a:avLst/>
          </a:prstGeom>
          <a:noFill/>
          <a:ln/>
        </p:spPr>
        <p:txBody>
          <a:bodyPr wrap="none" lIns="0" tIns="0" rIns="0" bIns="0" rtlCol="0" anchor="t"/>
          <a:lstStyle/>
          <a:p>
            <a:pPr marL="0" indent="0" algn="l">
              <a:lnSpc>
                <a:spcPct val="104000"/>
              </a:lnSpc>
              <a:buNone/>
            </a:pPr>
            <a:r>
              <a:rPr lang="en-US" sz="1100" dirty="0">
                <a:solidFill>
                  <a:srgbClr val="2C3249"/>
                </a:solidFill>
                <a:latin typeface="Kanit Light" pitchFamily="34" charset="0"/>
                <a:ea typeface="Kanit Light" pitchFamily="34" charset="-122"/>
                <a:cs typeface="Kanit Light" pitchFamily="34" charset="-120"/>
              </a:rPr>
              <a:t>Develop Confidence &amp; Leadership</a:t>
            </a:r>
            <a:endParaRPr lang="en-US" sz="1100" dirty="0"/>
          </a:p>
        </p:txBody>
      </p:sp>
      <p:sp>
        <p:nvSpPr>
          <p:cNvPr id="10" name="Text 8"/>
          <p:cNvSpPr/>
          <p:nvPr/>
        </p:nvSpPr>
        <p:spPr>
          <a:xfrm>
            <a:off x="5089252" y="1585540"/>
            <a:ext cx="3563392" cy="360462"/>
          </a:xfrm>
          <a:prstGeom prst="rect">
            <a:avLst/>
          </a:prstGeom>
          <a:noFill/>
          <a:ln/>
        </p:spPr>
        <p:txBody>
          <a:bodyPr wrap="square" lIns="0" tIns="0" rIns="0" bIns="0" rtlCol="0" anchor="t">
            <a:normAutofit/>
          </a:bodyPr>
          <a:lstStyle/>
          <a:p>
            <a:pPr marL="0" indent="0" algn="l">
              <a:lnSpc>
                <a:spcPct val="129000"/>
              </a:lnSpc>
              <a:buNone/>
            </a:pPr>
            <a:r>
              <a:rPr lang="en-US" sz="900" dirty="0">
                <a:solidFill>
                  <a:srgbClr val="2C3249"/>
                </a:solidFill>
                <a:latin typeface="Martel Sans" pitchFamily="34" charset="0"/>
                <a:ea typeface="Martel Sans" pitchFamily="34" charset="-122"/>
                <a:cs typeface="Martel Sans" pitchFamily="34" charset="-120"/>
              </a:rPr>
              <a:t>Mentoring builds the emotional intelligence and strategic thinking that certifications cannot.</a:t>
            </a:r>
            <a:endParaRPr lang="en-US" sz="900" dirty="0"/>
          </a:p>
        </p:txBody>
      </p:sp>
      <p:sp>
        <p:nvSpPr>
          <p:cNvPr id="11" name="Shape 9"/>
          <p:cNvSpPr/>
          <p:nvPr/>
        </p:nvSpPr>
        <p:spPr>
          <a:xfrm>
            <a:off x="4718596" y="2164035"/>
            <a:ext cx="261640" cy="261640"/>
          </a:xfrm>
          <a:prstGeom prst="roundRect">
            <a:avLst>
              <a:gd name="adj" fmla="val 18668"/>
            </a:avLst>
          </a:prstGeom>
          <a:solidFill>
            <a:srgbClr val="DFECE9"/>
          </a:solidFill>
          <a:ln w="4763">
            <a:solidFill>
              <a:srgbClr val="C5D2CF"/>
            </a:solidFill>
            <a:prstDash val="solid"/>
          </a:ln>
        </p:spPr>
        <p:txBody>
          <a:bodyPr/>
          <a:lstStyle/>
          <a:p>
            <a:endParaRPr lang="en-US"/>
          </a:p>
        </p:txBody>
      </p:sp>
      <p:sp>
        <p:nvSpPr>
          <p:cNvPr id="12" name="Text 10"/>
          <p:cNvSpPr/>
          <p:nvPr/>
        </p:nvSpPr>
        <p:spPr>
          <a:xfrm>
            <a:off x="5089252" y="2203996"/>
            <a:ext cx="2241500" cy="181645"/>
          </a:xfrm>
          <a:prstGeom prst="rect">
            <a:avLst/>
          </a:prstGeom>
          <a:noFill/>
          <a:ln/>
        </p:spPr>
        <p:txBody>
          <a:bodyPr wrap="none" lIns="0" tIns="0" rIns="0" bIns="0" rtlCol="0" anchor="t"/>
          <a:lstStyle/>
          <a:p>
            <a:pPr marL="0" indent="0" algn="l">
              <a:lnSpc>
                <a:spcPct val="104000"/>
              </a:lnSpc>
              <a:buNone/>
            </a:pPr>
            <a:r>
              <a:rPr lang="en-US" sz="1100" dirty="0">
                <a:solidFill>
                  <a:srgbClr val="2C3249"/>
                </a:solidFill>
                <a:latin typeface="Kanit Light" pitchFamily="34" charset="0"/>
                <a:ea typeface="Kanit Light" pitchFamily="34" charset="-122"/>
                <a:cs typeface="Kanit Light" pitchFamily="34" charset="-120"/>
              </a:rPr>
              <a:t>Strengthen the Whole Organization</a:t>
            </a:r>
            <a:endParaRPr lang="en-US" sz="1100" dirty="0"/>
          </a:p>
        </p:txBody>
      </p:sp>
      <p:sp>
        <p:nvSpPr>
          <p:cNvPr id="13" name="Text 11"/>
          <p:cNvSpPr/>
          <p:nvPr/>
        </p:nvSpPr>
        <p:spPr>
          <a:xfrm>
            <a:off x="5089252" y="2494657"/>
            <a:ext cx="3563392" cy="360462"/>
          </a:xfrm>
          <a:prstGeom prst="rect">
            <a:avLst/>
          </a:prstGeom>
          <a:noFill/>
          <a:ln/>
        </p:spPr>
        <p:txBody>
          <a:bodyPr wrap="square" lIns="0" tIns="0" rIns="0" bIns="0" rtlCol="0" anchor="t">
            <a:normAutofit/>
          </a:bodyPr>
          <a:lstStyle/>
          <a:p>
            <a:pPr marL="0" indent="0" algn="l">
              <a:lnSpc>
                <a:spcPct val="129000"/>
              </a:lnSpc>
              <a:buNone/>
            </a:pPr>
            <a:r>
              <a:rPr lang="en-US" sz="900" dirty="0">
                <a:solidFill>
                  <a:srgbClr val="2C3249"/>
                </a:solidFill>
                <a:latin typeface="Martel Sans" pitchFamily="34" charset="0"/>
                <a:ea typeface="Martel Sans" pitchFamily="34" charset="-122"/>
                <a:cs typeface="Martel Sans" pitchFamily="34" charset="-120"/>
              </a:rPr>
              <a:t>Investing in one Scrum Master's growth creates ripple effects across every team they touch.</a:t>
            </a:r>
            <a:endParaRPr lang="en-US" sz="900" dirty="0"/>
          </a:p>
        </p:txBody>
      </p:sp>
      <p:sp>
        <p:nvSpPr>
          <p:cNvPr id="14" name="Shape 12"/>
          <p:cNvSpPr/>
          <p:nvPr/>
        </p:nvSpPr>
        <p:spPr>
          <a:xfrm>
            <a:off x="4718596" y="3073152"/>
            <a:ext cx="261640" cy="261640"/>
          </a:xfrm>
          <a:prstGeom prst="roundRect">
            <a:avLst>
              <a:gd name="adj" fmla="val 18668"/>
            </a:avLst>
          </a:prstGeom>
          <a:solidFill>
            <a:srgbClr val="DFECE9"/>
          </a:solidFill>
          <a:ln w="4763">
            <a:solidFill>
              <a:srgbClr val="C5D2CF"/>
            </a:solidFill>
            <a:prstDash val="solid"/>
          </a:ln>
        </p:spPr>
        <p:txBody>
          <a:bodyPr/>
          <a:lstStyle/>
          <a:p>
            <a:endParaRPr lang="en-US"/>
          </a:p>
        </p:txBody>
      </p:sp>
      <p:sp>
        <p:nvSpPr>
          <p:cNvPr id="15" name="Text 13"/>
          <p:cNvSpPr/>
          <p:nvPr/>
        </p:nvSpPr>
        <p:spPr>
          <a:xfrm>
            <a:off x="5089252" y="3113112"/>
            <a:ext cx="2108895" cy="181645"/>
          </a:xfrm>
          <a:prstGeom prst="rect">
            <a:avLst/>
          </a:prstGeom>
          <a:noFill/>
          <a:ln/>
        </p:spPr>
        <p:txBody>
          <a:bodyPr wrap="none" lIns="0" tIns="0" rIns="0" bIns="0" rtlCol="0" anchor="t"/>
          <a:lstStyle/>
          <a:p>
            <a:pPr marL="0" indent="0" algn="l">
              <a:lnSpc>
                <a:spcPct val="104000"/>
              </a:lnSpc>
              <a:buNone/>
            </a:pPr>
            <a:r>
              <a:rPr lang="en-US" sz="1100" dirty="0">
                <a:solidFill>
                  <a:srgbClr val="2C3249"/>
                </a:solidFill>
                <a:latin typeface="Kanit Light" pitchFamily="34" charset="0"/>
                <a:ea typeface="Kanit Light" pitchFamily="34" charset="-122"/>
                <a:cs typeface="Kanit Light" pitchFamily="34" charset="-120"/>
              </a:rPr>
              <a:t>Prepare for an AI-Enabled Future</a:t>
            </a:r>
            <a:endParaRPr lang="en-US" sz="1100" dirty="0"/>
          </a:p>
        </p:txBody>
      </p:sp>
      <p:sp>
        <p:nvSpPr>
          <p:cNvPr id="16" name="Text 14"/>
          <p:cNvSpPr/>
          <p:nvPr/>
        </p:nvSpPr>
        <p:spPr>
          <a:xfrm>
            <a:off x="5089252" y="3403774"/>
            <a:ext cx="3563392" cy="540693"/>
          </a:xfrm>
          <a:prstGeom prst="rect">
            <a:avLst/>
          </a:prstGeom>
          <a:noFill/>
          <a:ln/>
        </p:spPr>
        <p:txBody>
          <a:bodyPr wrap="square" lIns="0" tIns="0" rIns="0" bIns="0" rtlCol="0" anchor="t">
            <a:normAutofit/>
          </a:bodyPr>
          <a:lstStyle/>
          <a:p>
            <a:pPr marL="0" indent="0" algn="l">
              <a:lnSpc>
                <a:spcPct val="129000"/>
              </a:lnSpc>
              <a:buNone/>
            </a:pPr>
            <a:r>
              <a:rPr lang="en-US" sz="900" dirty="0">
                <a:solidFill>
                  <a:srgbClr val="2C3249"/>
                </a:solidFill>
                <a:latin typeface="Martel Sans" pitchFamily="34" charset="0"/>
                <a:ea typeface="Martel Sans" pitchFamily="34" charset="-122"/>
                <a:cs typeface="Martel Sans" pitchFamily="34" charset="-120"/>
              </a:rPr>
              <a:t>Tomorrow's Scrum Masters will blend human-centered leadership with data-driven insights — start building that capability today.</a:t>
            </a:r>
            <a:endParaRPr lang="en-US" sz="900" dirty="0"/>
          </a:p>
        </p:txBody>
      </p:sp>
      <p:sp>
        <p:nvSpPr>
          <p:cNvPr id="17" name="Shape 15"/>
          <p:cNvSpPr/>
          <p:nvPr/>
        </p:nvSpPr>
        <p:spPr>
          <a:xfrm>
            <a:off x="496119" y="4189735"/>
            <a:ext cx="14288" cy="605730"/>
          </a:xfrm>
          <a:prstGeom prst="roundRect">
            <a:avLst>
              <a:gd name="adj" fmla="val 59998"/>
            </a:avLst>
          </a:prstGeom>
          <a:solidFill>
            <a:srgbClr val="437066"/>
          </a:solidFill>
          <a:ln/>
        </p:spPr>
        <p:txBody>
          <a:bodyPr/>
          <a:lstStyle/>
          <a:p>
            <a:endParaRPr lang="en-US"/>
          </a:p>
        </p:txBody>
      </p:sp>
      <p:sp>
        <p:nvSpPr>
          <p:cNvPr id="18" name="Text 16"/>
          <p:cNvSpPr/>
          <p:nvPr/>
        </p:nvSpPr>
        <p:spPr>
          <a:xfrm>
            <a:off x="670545" y="4312369"/>
            <a:ext cx="7977336" cy="360462"/>
          </a:xfrm>
          <a:prstGeom prst="rect">
            <a:avLst/>
          </a:prstGeom>
          <a:noFill/>
          <a:ln/>
        </p:spPr>
        <p:txBody>
          <a:bodyPr wrap="square" lIns="0" tIns="0" rIns="0" bIns="0" rtlCol="0" anchor="t">
            <a:normAutofit/>
          </a:bodyPr>
          <a:lstStyle/>
          <a:p>
            <a:pPr marL="0" indent="0" algn="l">
              <a:lnSpc>
                <a:spcPct val="129000"/>
              </a:lnSpc>
              <a:buNone/>
            </a:pPr>
            <a:r>
              <a:rPr lang="en-US" sz="900" dirty="0">
                <a:solidFill>
                  <a:srgbClr val="2C3249"/>
                </a:solidFill>
                <a:latin typeface="Martel Sans" pitchFamily="34" charset="0"/>
                <a:ea typeface="Martel Sans" pitchFamily="34" charset="-122"/>
                <a:cs typeface="Martel Sans" pitchFamily="34" charset="-120"/>
              </a:rPr>
              <a:t>Agile Coaches who invest in mentoring the next generation of Scrum Masters are doing more than developing individuals — they are strengthening the entire organization.</a:t>
            </a:r>
            <a:endParaRPr lang="en-US" sz="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496119" y="713929"/>
            <a:ext cx="1155278" cy="233214"/>
          </a:xfrm>
          <a:prstGeom prst="roundRect">
            <a:avLst>
              <a:gd name="adj" fmla="val 17872"/>
            </a:avLst>
          </a:prstGeom>
          <a:solidFill>
            <a:srgbClr val="DFECE9"/>
          </a:solidFill>
          <a:ln/>
        </p:spPr>
        <p:txBody>
          <a:bodyPr/>
          <a:lstStyle/>
          <a:p>
            <a:endParaRPr lang="en-US"/>
          </a:p>
        </p:txBody>
      </p:sp>
      <p:sp>
        <p:nvSpPr>
          <p:cNvPr id="3" name="Text 1"/>
          <p:cNvSpPr/>
          <p:nvPr/>
        </p:nvSpPr>
        <p:spPr>
          <a:xfrm>
            <a:off x="570533" y="751136"/>
            <a:ext cx="1463650" cy="158800"/>
          </a:xfrm>
          <a:prstGeom prst="rect">
            <a:avLst/>
          </a:prstGeom>
          <a:noFill/>
          <a:ln/>
        </p:spPr>
        <p:txBody>
          <a:bodyPr wrap="none" lIns="0" tIns="0" rIns="0" bIns="0" rtlCol="0" anchor="t"/>
          <a:lstStyle/>
          <a:p>
            <a:pPr marL="0" indent="0" algn="l">
              <a:lnSpc>
                <a:spcPct val="133000"/>
              </a:lnSpc>
              <a:buNone/>
            </a:pPr>
            <a:r>
              <a:rPr lang="en-US" sz="750" dirty="0">
                <a:solidFill>
                  <a:srgbClr val="2C3249"/>
                </a:solidFill>
                <a:latin typeface="Martel Sans" pitchFamily="34" charset="0"/>
                <a:ea typeface="Martel Sans" pitchFamily="34" charset="-122"/>
                <a:cs typeface="Martel Sans" pitchFamily="34" charset="-120"/>
              </a:rPr>
              <a:t>THE EVOLVING ROLE</a:t>
            </a:r>
            <a:endParaRPr lang="en-US" sz="750" dirty="0"/>
          </a:p>
        </p:txBody>
      </p:sp>
      <p:sp>
        <p:nvSpPr>
          <p:cNvPr id="4" name="Text 2"/>
          <p:cNvSpPr/>
          <p:nvPr/>
        </p:nvSpPr>
        <p:spPr>
          <a:xfrm>
            <a:off x="496119" y="996702"/>
            <a:ext cx="4717182" cy="387548"/>
          </a:xfrm>
          <a:prstGeom prst="rect">
            <a:avLst/>
          </a:prstGeom>
          <a:noFill/>
          <a:ln/>
        </p:spPr>
        <p:txBody>
          <a:bodyPr wrap="none" lIns="0" tIns="0" rIns="0" bIns="0" rtlCol="0" anchor="t"/>
          <a:lstStyle/>
          <a:p>
            <a:pPr marL="0" indent="0" algn="l">
              <a:lnSpc>
                <a:spcPct val="104000"/>
              </a:lnSpc>
              <a:buNone/>
            </a:pPr>
            <a:r>
              <a:rPr lang="en-US" sz="2400" dirty="0">
                <a:solidFill>
                  <a:srgbClr val="272D45"/>
                </a:solidFill>
                <a:latin typeface="Kanit Light" pitchFamily="34" charset="0"/>
                <a:ea typeface="Kanit Light" pitchFamily="34" charset="-122"/>
                <a:cs typeface="Kanit Light" pitchFamily="34" charset="-120"/>
              </a:rPr>
              <a:t>From Facilitator to Agile Leader</a:t>
            </a:r>
            <a:endParaRPr lang="en-US" sz="2400" dirty="0"/>
          </a:p>
        </p:txBody>
      </p:sp>
      <p:sp>
        <p:nvSpPr>
          <p:cNvPr id="5" name="Text 3"/>
          <p:cNvSpPr/>
          <p:nvPr/>
        </p:nvSpPr>
        <p:spPr>
          <a:xfrm>
            <a:off x="496119" y="1433810"/>
            <a:ext cx="2007766" cy="193849"/>
          </a:xfrm>
          <a:prstGeom prst="rect">
            <a:avLst/>
          </a:prstGeom>
          <a:noFill/>
          <a:ln/>
        </p:spPr>
        <p:txBody>
          <a:bodyPr wrap="none" lIns="0" tIns="0" rIns="0" bIns="0" rtlCol="0" anchor="t"/>
          <a:lstStyle/>
          <a:p>
            <a:pPr marL="0" indent="0" algn="l">
              <a:lnSpc>
                <a:spcPct val="104000"/>
              </a:lnSpc>
              <a:buNone/>
            </a:pPr>
            <a:r>
              <a:rPr lang="en-US" sz="1200" dirty="0">
                <a:solidFill>
                  <a:srgbClr val="272D45"/>
                </a:solidFill>
                <a:latin typeface="Kanit Light" pitchFamily="34" charset="0"/>
                <a:ea typeface="Kanit Light" pitchFamily="34" charset="-122"/>
                <a:cs typeface="Kanit Light" pitchFamily="34" charset="-120"/>
              </a:rPr>
              <a:t>Then</a:t>
            </a:r>
            <a:endParaRPr lang="en-US" sz="1200" dirty="0"/>
          </a:p>
        </p:txBody>
      </p:sp>
      <p:sp>
        <p:nvSpPr>
          <p:cNvPr id="6" name="Text 4"/>
          <p:cNvSpPr/>
          <p:nvPr/>
        </p:nvSpPr>
        <p:spPr>
          <a:xfrm>
            <a:off x="496119" y="1813694"/>
            <a:ext cx="8151763"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Early Scrum Masters were primarily seen as meeting facilitators — ensuring Scrum ceremonies ran on time and that the framework was followed correctly. Their scope was narrow, their influence limited to the team level.</a:t>
            </a:r>
            <a:endParaRPr lang="en-US" sz="950" dirty="0"/>
          </a:p>
        </p:txBody>
      </p:sp>
      <p:sp>
        <p:nvSpPr>
          <p:cNvPr id="7" name="Text 5"/>
          <p:cNvSpPr/>
          <p:nvPr/>
        </p:nvSpPr>
        <p:spPr>
          <a:xfrm>
            <a:off x="496119" y="2396654"/>
            <a:ext cx="2467794" cy="193849"/>
          </a:xfrm>
          <a:prstGeom prst="rect">
            <a:avLst/>
          </a:prstGeom>
          <a:noFill/>
          <a:ln/>
        </p:spPr>
        <p:txBody>
          <a:bodyPr wrap="none" lIns="0" tIns="0" rIns="0" bIns="0" rtlCol="0" anchor="t"/>
          <a:lstStyle/>
          <a:p>
            <a:pPr marL="0" indent="0" algn="l">
              <a:lnSpc>
                <a:spcPct val="104000"/>
              </a:lnSpc>
              <a:buNone/>
            </a:pPr>
            <a:r>
              <a:rPr lang="en-US" sz="1200" dirty="0">
                <a:solidFill>
                  <a:srgbClr val="272D45"/>
                </a:solidFill>
                <a:latin typeface="Kanit Light" pitchFamily="34" charset="0"/>
                <a:ea typeface="Kanit Light" pitchFamily="34" charset="-122"/>
                <a:cs typeface="Kanit Light" pitchFamily="34" charset="-120"/>
              </a:rPr>
              <a:t>Today's Scrum Master Drives...</a:t>
            </a:r>
            <a:endParaRPr lang="en-US" sz="1200" dirty="0"/>
          </a:p>
        </p:txBody>
      </p:sp>
      <p:sp>
        <p:nvSpPr>
          <p:cNvPr id="8" name="Shape 6"/>
          <p:cNvSpPr/>
          <p:nvPr/>
        </p:nvSpPr>
        <p:spPr>
          <a:xfrm>
            <a:off x="496119" y="2776538"/>
            <a:ext cx="1944960" cy="1116509"/>
          </a:xfrm>
          <a:prstGeom prst="roundRect">
            <a:avLst>
              <a:gd name="adj" fmla="val 4666"/>
            </a:avLst>
          </a:prstGeom>
          <a:solidFill>
            <a:srgbClr val="DFECE9"/>
          </a:solidFill>
          <a:ln w="4763">
            <a:solidFill>
              <a:srgbClr val="C5D2CF"/>
            </a:solidFill>
            <a:prstDash val="solid"/>
          </a:ln>
        </p:spPr>
        <p:txBody>
          <a:bodyPr/>
          <a:lstStyle/>
          <a:p>
            <a:endParaRPr lang="en-US"/>
          </a:p>
        </p:txBody>
      </p:sp>
      <p:sp>
        <p:nvSpPr>
          <p:cNvPr id="9" name="Text 7"/>
          <p:cNvSpPr/>
          <p:nvPr/>
        </p:nvSpPr>
        <p:spPr>
          <a:xfrm>
            <a:off x="624855" y="2905274"/>
            <a:ext cx="1676772" cy="193849"/>
          </a:xfrm>
          <a:prstGeom prst="rect">
            <a:avLst/>
          </a:prstGeom>
          <a:noFill/>
          <a:ln/>
        </p:spPr>
        <p:txBody>
          <a:bodyPr wrap="none" lIns="0" tIns="0" rIns="0" bIns="0" rtlCol="0" anchor="t"/>
          <a:lstStyle/>
          <a:p>
            <a:pPr marL="0" indent="0" algn="l">
              <a:lnSpc>
                <a:spcPct val="104000"/>
              </a:lnSpc>
              <a:buNone/>
            </a:pPr>
            <a:r>
              <a:rPr lang="en-US" sz="1200" dirty="0">
                <a:solidFill>
                  <a:srgbClr val="000000"/>
                </a:solidFill>
                <a:latin typeface="Twemoji Mozilla" pitchFamily="34" charset="0"/>
                <a:ea typeface="Twemoji Mozilla" pitchFamily="34" charset="-122"/>
                <a:cs typeface="Twemoji Mozilla" pitchFamily="34" charset="-120"/>
              </a:rPr>
              <a:t>🚧</a:t>
            </a:r>
            <a:r>
              <a:rPr lang="en-US" sz="1200" dirty="0">
                <a:solidFill>
                  <a:srgbClr val="2C3249"/>
                </a:solidFill>
                <a:latin typeface="Kanit Light" pitchFamily="34" charset="0"/>
                <a:ea typeface="Kanit Light" pitchFamily="34" charset="-122"/>
                <a:cs typeface="Kanit Light" pitchFamily="34" charset="-120"/>
              </a:rPr>
              <a:t> Impediment Removal</a:t>
            </a:r>
            <a:endParaRPr lang="en-US" sz="1200" dirty="0"/>
          </a:p>
        </p:txBody>
      </p:sp>
      <p:sp>
        <p:nvSpPr>
          <p:cNvPr id="10" name="Text 8"/>
          <p:cNvSpPr/>
          <p:nvPr/>
        </p:nvSpPr>
        <p:spPr>
          <a:xfrm>
            <a:off x="624855" y="3173537"/>
            <a:ext cx="1687488"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Clearing organizational blockers at every level</a:t>
            </a:r>
            <a:endParaRPr lang="en-US" sz="950" dirty="0"/>
          </a:p>
        </p:txBody>
      </p:sp>
      <p:sp>
        <p:nvSpPr>
          <p:cNvPr id="11" name="Shape 9"/>
          <p:cNvSpPr/>
          <p:nvPr/>
        </p:nvSpPr>
        <p:spPr>
          <a:xfrm>
            <a:off x="2565053" y="2776538"/>
            <a:ext cx="1944960" cy="1116509"/>
          </a:xfrm>
          <a:prstGeom prst="roundRect">
            <a:avLst>
              <a:gd name="adj" fmla="val 4666"/>
            </a:avLst>
          </a:prstGeom>
          <a:solidFill>
            <a:srgbClr val="DFECE9"/>
          </a:solidFill>
          <a:ln w="4763">
            <a:solidFill>
              <a:srgbClr val="C5D2CF"/>
            </a:solidFill>
            <a:prstDash val="solid"/>
          </a:ln>
        </p:spPr>
        <p:txBody>
          <a:bodyPr/>
          <a:lstStyle/>
          <a:p>
            <a:endParaRPr lang="en-US"/>
          </a:p>
        </p:txBody>
      </p:sp>
      <p:sp>
        <p:nvSpPr>
          <p:cNvPr id="12" name="Text 10"/>
          <p:cNvSpPr/>
          <p:nvPr/>
        </p:nvSpPr>
        <p:spPr>
          <a:xfrm>
            <a:off x="2693789" y="2905274"/>
            <a:ext cx="1631528" cy="193849"/>
          </a:xfrm>
          <a:prstGeom prst="rect">
            <a:avLst/>
          </a:prstGeom>
          <a:noFill/>
          <a:ln/>
        </p:spPr>
        <p:txBody>
          <a:bodyPr wrap="none" lIns="0" tIns="0" rIns="0" bIns="0" rtlCol="0" anchor="t"/>
          <a:lstStyle/>
          <a:p>
            <a:pPr marL="0" indent="0" algn="l">
              <a:lnSpc>
                <a:spcPct val="104000"/>
              </a:lnSpc>
              <a:buNone/>
            </a:pPr>
            <a:r>
              <a:rPr lang="en-US" sz="1200" dirty="0">
                <a:solidFill>
                  <a:srgbClr val="000000"/>
                </a:solidFill>
                <a:latin typeface="Twemoji Mozilla" pitchFamily="34" charset="0"/>
                <a:ea typeface="Twemoji Mozilla" pitchFamily="34" charset="-122"/>
                <a:cs typeface="Twemoji Mozilla" pitchFamily="34" charset="-120"/>
              </a:rPr>
              <a:t>🤝</a:t>
            </a:r>
            <a:r>
              <a:rPr lang="en-US" sz="1200" dirty="0">
                <a:solidFill>
                  <a:srgbClr val="2C3249"/>
                </a:solidFill>
                <a:latin typeface="Kanit Light" pitchFamily="34" charset="0"/>
                <a:ea typeface="Kanit Light" pitchFamily="34" charset="-122"/>
                <a:cs typeface="Kanit Light" pitchFamily="34" charset="-120"/>
              </a:rPr>
              <a:t> Psychological Safety</a:t>
            </a:r>
            <a:endParaRPr lang="en-US" sz="1200" dirty="0"/>
          </a:p>
        </p:txBody>
      </p:sp>
      <p:sp>
        <p:nvSpPr>
          <p:cNvPr id="13" name="Text 11"/>
          <p:cNvSpPr/>
          <p:nvPr/>
        </p:nvSpPr>
        <p:spPr>
          <a:xfrm>
            <a:off x="2693789" y="3173537"/>
            <a:ext cx="1687488"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Building trust and open collaboration</a:t>
            </a:r>
            <a:endParaRPr lang="en-US" sz="950" dirty="0"/>
          </a:p>
        </p:txBody>
      </p:sp>
      <p:sp>
        <p:nvSpPr>
          <p:cNvPr id="14" name="Shape 12"/>
          <p:cNvSpPr/>
          <p:nvPr/>
        </p:nvSpPr>
        <p:spPr>
          <a:xfrm>
            <a:off x="4633987" y="2776538"/>
            <a:ext cx="1944960" cy="1116509"/>
          </a:xfrm>
          <a:prstGeom prst="roundRect">
            <a:avLst>
              <a:gd name="adj" fmla="val 4666"/>
            </a:avLst>
          </a:prstGeom>
          <a:solidFill>
            <a:srgbClr val="DFECE9"/>
          </a:solidFill>
          <a:ln w="4763">
            <a:solidFill>
              <a:srgbClr val="C5D2CF"/>
            </a:solidFill>
            <a:prstDash val="solid"/>
          </a:ln>
        </p:spPr>
        <p:txBody>
          <a:bodyPr/>
          <a:lstStyle/>
          <a:p>
            <a:endParaRPr lang="en-US"/>
          </a:p>
        </p:txBody>
      </p:sp>
      <p:sp>
        <p:nvSpPr>
          <p:cNvPr id="15" name="Text 13"/>
          <p:cNvSpPr/>
          <p:nvPr/>
        </p:nvSpPr>
        <p:spPr>
          <a:xfrm>
            <a:off x="4762723" y="2905274"/>
            <a:ext cx="1687488" cy="387697"/>
          </a:xfrm>
          <a:prstGeom prst="rect">
            <a:avLst/>
          </a:prstGeom>
          <a:noFill/>
          <a:ln/>
        </p:spPr>
        <p:txBody>
          <a:bodyPr wrap="square" lIns="0" tIns="0" rIns="0" bIns="0" rtlCol="0" anchor="t">
            <a:normAutofit/>
          </a:bodyPr>
          <a:lstStyle/>
          <a:p>
            <a:pPr marL="0" indent="0" algn="l">
              <a:lnSpc>
                <a:spcPct val="104000"/>
              </a:lnSpc>
              <a:buNone/>
            </a:pPr>
            <a:r>
              <a:rPr lang="en-US" sz="1200" dirty="0">
                <a:solidFill>
                  <a:srgbClr val="000000"/>
                </a:solidFill>
                <a:latin typeface="Twemoji Mozilla" pitchFamily="34" charset="0"/>
                <a:ea typeface="Twemoji Mozilla" pitchFamily="34" charset="-122"/>
                <a:cs typeface="Twemoji Mozilla" pitchFamily="34" charset="-120"/>
              </a:rPr>
              <a:t>🔄</a:t>
            </a:r>
            <a:r>
              <a:rPr lang="en-US" sz="1200" dirty="0">
                <a:solidFill>
                  <a:srgbClr val="2C3249"/>
                </a:solidFill>
                <a:latin typeface="Kanit Light" pitchFamily="34" charset="0"/>
                <a:ea typeface="Kanit Light" pitchFamily="34" charset="-122"/>
                <a:cs typeface="Kanit Light" pitchFamily="34" charset="-120"/>
              </a:rPr>
              <a:t> Continuous Improvement</a:t>
            </a:r>
            <a:endParaRPr lang="en-US" sz="1200" dirty="0"/>
          </a:p>
        </p:txBody>
      </p:sp>
      <p:sp>
        <p:nvSpPr>
          <p:cNvPr id="16" name="Text 14"/>
          <p:cNvSpPr/>
          <p:nvPr/>
        </p:nvSpPr>
        <p:spPr>
          <a:xfrm>
            <a:off x="4762723" y="3367385"/>
            <a:ext cx="1687488"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Fostering a reflective, learning culture</a:t>
            </a:r>
            <a:endParaRPr lang="en-US" sz="950" dirty="0"/>
          </a:p>
        </p:txBody>
      </p:sp>
      <p:sp>
        <p:nvSpPr>
          <p:cNvPr id="17" name="Shape 15"/>
          <p:cNvSpPr/>
          <p:nvPr/>
        </p:nvSpPr>
        <p:spPr>
          <a:xfrm>
            <a:off x="6702921" y="2776538"/>
            <a:ext cx="1944960" cy="1116509"/>
          </a:xfrm>
          <a:prstGeom prst="roundRect">
            <a:avLst>
              <a:gd name="adj" fmla="val 4666"/>
            </a:avLst>
          </a:prstGeom>
          <a:solidFill>
            <a:srgbClr val="DFECE9"/>
          </a:solidFill>
          <a:ln w="4763">
            <a:solidFill>
              <a:srgbClr val="C5D2CF"/>
            </a:solidFill>
            <a:prstDash val="solid"/>
          </a:ln>
        </p:spPr>
        <p:txBody>
          <a:bodyPr/>
          <a:lstStyle/>
          <a:p>
            <a:endParaRPr lang="en-US"/>
          </a:p>
        </p:txBody>
      </p:sp>
      <p:sp>
        <p:nvSpPr>
          <p:cNvPr id="18" name="Text 16"/>
          <p:cNvSpPr/>
          <p:nvPr/>
        </p:nvSpPr>
        <p:spPr>
          <a:xfrm>
            <a:off x="6831657" y="2905274"/>
            <a:ext cx="1687488" cy="387697"/>
          </a:xfrm>
          <a:prstGeom prst="rect">
            <a:avLst/>
          </a:prstGeom>
          <a:noFill/>
          <a:ln/>
        </p:spPr>
        <p:txBody>
          <a:bodyPr wrap="square" lIns="0" tIns="0" rIns="0" bIns="0" rtlCol="0" anchor="t">
            <a:normAutofit/>
          </a:bodyPr>
          <a:lstStyle/>
          <a:p>
            <a:pPr marL="0" indent="0" algn="l">
              <a:lnSpc>
                <a:spcPct val="104000"/>
              </a:lnSpc>
              <a:buNone/>
            </a:pPr>
            <a:r>
              <a:rPr lang="en-US" sz="1200" dirty="0">
                <a:solidFill>
                  <a:srgbClr val="000000"/>
                </a:solidFill>
                <a:latin typeface="Twemoji Mozilla" pitchFamily="34" charset="0"/>
                <a:ea typeface="Twemoji Mozilla" pitchFamily="34" charset="-122"/>
                <a:cs typeface="Twemoji Mozilla" pitchFamily="34" charset="-120"/>
              </a:rPr>
              <a:t>📣</a:t>
            </a:r>
            <a:r>
              <a:rPr lang="en-US" sz="1200" dirty="0">
                <a:solidFill>
                  <a:srgbClr val="2C3249"/>
                </a:solidFill>
                <a:latin typeface="Kanit Light" pitchFamily="34" charset="0"/>
                <a:ea typeface="Kanit Light" pitchFamily="34" charset="-122"/>
                <a:cs typeface="Kanit Light" pitchFamily="34" charset="-120"/>
              </a:rPr>
              <a:t> Organizational Change</a:t>
            </a:r>
            <a:endParaRPr lang="en-US" sz="1200" dirty="0"/>
          </a:p>
        </p:txBody>
      </p:sp>
      <p:sp>
        <p:nvSpPr>
          <p:cNvPr id="19" name="Text 17"/>
          <p:cNvSpPr/>
          <p:nvPr/>
        </p:nvSpPr>
        <p:spPr>
          <a:xfrm>
            <a:off x="6831657" y="3367385"/>
            <a:ext cx="1687488"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Influencing leaders and driving transformation</a:t>
            </a:r>
            <a:endParaRPr lang="en-US" sz="950" dirty="0"/>
          </a:p>
        </p:txBody>
      </p:sp>
      <p:sp>
        <p:nvSpPr>
          <p:cNvPr id="20" name="Text 18"/>
          <p:cNvSpPr/>
          <p:nvPr/>
        </p:nvSpPr>
        <p:spPr>
          <a:xfrm>
            <a:off x="496119" y="4032572"/>
            <a:ext cx="8151763"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This expanded role demands a unique blend of technical understanding, emotional intelligence, communication skills, and servant leadership. Mentoring accelerates a Scrum Master's ability to grow into all of these dimensions.</a:t>
            </a:r>
            <a:endParaRPr lang="en-US" sz="9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496119" y="772418"/>
            <a:ext cx="873175" cy="233214"/>
          </a:xfrm>
          <a:prstGeom prst="roundRect">
            <a:avLst>
              <a:gd name="adj" fmla="val 17872"/>
            </a:avLst>
          </a:prstGeom>
          <a:solidFill>
            <a:srgbClr val="DFECE9"/>
          </a:solidFill>
          <a:ln/>
        </p:spPr>
        <p:txBody>
          <a:bodyPr/>
          <a:lstStyle/>
          <a:p>
            <a:endParaRPr lang="en-US"/>
          </a:p>
        </p:txBody>
      </p:sp>
      <p:sp>
        <p:nvSpPr>
          <p:cNvPr id="3" name="Text 1"/>
          <p:cNvSpPr/>
          <p:nvPr/>
        </p:nvSpPr>
        <p:spPr>
          <a:xfrm>
            <a:off x="570533" y="809625"/>
            <a:ext cx="1181546" cy="158800"/>
          </a:xfrm>
          <a:prstGeom prst="rect">
            <a:avLst/>
          </a:prstGeom>
          <a:noFill/>
          <a:ln/>
        </p:spPr>
        <p:txBody>
          <a:bodyPr wrap="none" lIns="0" tIns="0" rIns="0" bIns="0" rtlCol="0" anchor="t"/>
          <a:lstStyle/>
          <a:p>
            <a:pPr marL="0" indent="0" algn="l">
              <a:lnSpc>
                <a:spcPct val="133000"/>
              </a:lnSpc>
              <a:buNone/>
            </a:pPr>
            <a:r>
              <a:rPr lang="en-US" sz="750" dirty="0">
                <a:solidFill>
                  <a:srgbClr val="2C3249"/>
                </a:solidFill>
                <a:latin typeface="Martel Sans" pitchFamily="34" charset="0"/>
                <a:ea typeface="Martel Sans" pitchFamily="34" charset="-122"/>
                <a:cs typeface="Martel Sans" pitchFamily="34" charset="-120"/>
              </a:rPr>
              <a:t>FOUNDATIONS</a:t>
            </a:r>
            <a:endParaRPr lang="en-US" sz="750" dirty="0"/>
          </a:p>
        </p:txBody>
      </p:sp>
      <p:sp>
        <p:nvSpPr>
          <p:cNvPr id="4" name="Text 2"/>
          <p:cNvSpPr/>
          <p:nvPr/>
        </p:nvSpPr>
        <p:spPr>
          <a:xfrm>
            <a:off x="496119" y="1055191"/>
            <a:ext cx="4872856" cy="387548"/>
          </a:xfrm>
          <a:prstGeom prst="rect">
            <a:avLst/>
          </a:prstGeom>
          <a:noFill/>
          <a:ln/>
        </p:spPr>
        <p:txBody>
          <a:bodyPr wrap="none" lIns="0" tIns="0" rIns="0" bIns="0" rtlCol="0" anchor="t"/>
          <a:lstStyle/>
          <a:p>
            <a:pPr marL="0" indent="0" algn="l">
              <a:lnSpc>
                <a:spcPct val="104000"/>
              </a:lnSpc>
              <a:buNone/>
            </a:pPr>
            <a:r>
              <a:rPr lang="en-US" sz="2400" dirty="0">
                <a:solidFill>
                  <a:srgbClr val="272D45"/>
                </a:solidFill>
                <a:latin typeface="Kanit Light" pitchFamily="34" charset="0"/>
                <a:ea typeface="Kanit Light" pitchFamily="34" charset="-122"/>
                <a:cs typeface="Kanit Light" pitchFamily="34" charset="-120"/>
              </a:rPr>
              <a:t>Teaching the "Why" Behind Agile</a:t>
            </a:r>
            <a:endParaRPr lang="en-US" sz="2400" dirty="0"/>
          </a:p>
        </p:txBody>
      </p:sp>
      <p:sp>
        <p:nvSpPr>
          <p:cNvPr id="5" name="Text 3"/>
          <p:cNvSpPr/>
          <p:nvPr/>
        </p:nvSpPr>
        <p:spPr>
          <a:xfrm>
            <a:off x="496119" y="1628775"/>
            <a:ext cx="8151763"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One of the most common traps new Scrum Masters fall into is mastering </a:t>
            </a:r>
            <a:r>
              <a:rPr lang="en-US" sz="950" i="1" dirty="0">
                <a:solidFill>
                  <a:srgbClr val="2C3249"/>
                </a:solidFill>
                <a:latin typeface="Martel Sans" pitchFamily="34" charset="0"/>
                <a:ea typeface="Martel Sans" pitchFamily="34" charset="-122"/>
                <a:cs typeface="Martel Sans" pitchFamily="34" charset="-120"/>
              </a:rPr>
              <a:t>what</a:t>
            </a:r>
            <a:r>
              <a:rPr lang="en-US" sz="950" dirty="0">
                <a:solidFill>
                  <a:srgbClr val="2C3249"/>
                </a:solidFill>
                <a:latin typeface="Martel Sans" pitchFamily="34" charset="0"/>
                <a:ea typeface="Martel Sans" pitchFamily="34" charset="-122"/>
                <a:cs typeface="Martel Sans" pitchFamily="34" charset="-120"/>
              </a:rPr>
              <a:t> to do without understanding </a:t>
            </a:r>
            <a:r>
              <a:rPr lang="en-US" sz="950" i="1" dirty="0">
                <a:solidFill>
                  <a:srgbClr val="2C3249"/>
                </a:solidFill>
                <a:latin typeface="Martel Sans" pitchFamily="34" charset="0"/>
                <a:ea typeface="Martel Sans" pitchFamily="34" charset="-122"/>
                <a:cs typeface="Martel Sans" pitchFamily="34" charset="-120"/>
              </a:rPr>
              <a:t>why</a:t>
            </a:r>
            <a:r>
              <a:rPr lang="en-US" sz="950" dirty="0">
                <a:solidFill>
                  <a:srgbClr val="2C3249"/>
                </a:solidFill>
                <a:latin typeface="Martel Sans" pitchFamily="34" charset="0"/>
                <a:ea typeface="Martel Sans" pitchFamily="34" charset="-122"/>
                <a:cs typeface="Martel Sans" pitchFamily="34" charset="-120"/>
              </a:rPr>
              <a:t> it matters. It's straightforward to teach someone how to run a sprint planning session. It's far more challenging — and far more valuable — to help them internalize the principles that make Agile work.</a:t>
            </a:r>
            <a:endParaRPr lang="en-US" sz="950" dirty="0"/>
          </a:p>
        </p:txBody>
      </p:sp>
      <p:pic>
        <p:nvPicPr>
          <p:cNvPr id="6"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6119" y="2363688"/>
            <a:ext cx="4013895" cy="941710"/>
          </a:xfrm>
          <a:prstGeom prst="rect">
            <a:avLst/>
          </a:prstGeom>
        </p:spPr>
      </p:pic>
      <p:sp>
        <p:nvSpPr>
          <p:cNvPr id="7" name="Text 4"/>
          <p:cNvSpPr/>
          <p:nvPr/>
        </p:nvSpPr>
        <p:spPr>
          <a:xfrm>
            <a:off x="691530" y="2501950"/>
            <a:ext cx="1753270" cy="193849"/>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Why Teams Self-Organize</a:t>
            </a:r>
            <a:endParaRPr lang="en-US" sz="1200" dirty="0"/>
          </a:p>
        </p:txBody>
      </p:sp>
      <p:sp>
        <p:nvSpPr>
          <p:cNvPr id="8" name="Text 5"/>
          <p:cNvSpPr/>
          <p:nvPr/>
        </p:nvSpPr>
        <p:spPr>
          <a:xfrm>
            <a:off x="691530" y="2770212"/>
            <a:ext cx="3680222"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Autonomy drives ownership, creativity, and accountability — outcomes no top-down directive can replicate.</a:t>
            </a:r>
            <a:endParaRPr lang="en-US" sz="950" dirty="0"/>
          </a:p>
        </p:txBody>
      </p:sp>
      <p:pic>
        <p:nvPicPr>
          <p:cNvPr id="9"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633987" y="2363688"/>
            <a:ext cx="4013895" cy="941710"/>
          </a:xfrm>
          <a:prstGeom prst="rect">
            <a:avLst/>
          </a:prstGeom>
        </p:spPr>
      </p:pic>
      <p:sp>
        <p:nvSpPr>
          <p:cNvPr id="10" name="Text 6"/>
          <p:cNvSpPr/>
          <p:nvPr/>
        </p:nvSpPr>
        <p:spPr>
          <a:xfrm>
            <a:off x="4829398" y="2501950"/>
            <a:ext cx="2096170" cy="193849"/>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Why Transparency Builds Trust</a:t>
            </a:r>
            <a:endParaRPr lang="en-US" sz="1200" dirty="0"/>
          </a:p>
        </p:txBody>
      </p:sp>
      <p:sp>
        <p:nvSpPr>
          <p:cNvPr id="11" name="Text 7"/>
          <p:cNvSpPr/>
          <p:nvPr/>
        </p:nvSpPr>
        <p:spPr>
          <a:xfrm>
            <a:off x="4829398" y="2770212"/>
            <a:ext cx="3680222"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Visibility into progress and challenges creates the psychological safety teams need to take risks and improve.</a:t>
            </a:r>
            <a:endParaRPr lang="en-US" sz="950" dirty="0"/>
          </a:p>
        </p:txBody>
      </p:sp>
      <p:pic>
        <p:nvPicPr>
          <p:cNvPr id="12" name="Image 2"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6119" y="3429372"/>
            <a:ext cx="4013895" cy="941710"/>
          </a:xfrm>
          <a:prstGeom prst="rect">
            <a:avLst/>
          </a:prstGeom>
        </p:spPr>
      </p:pic>
      <p:sp>
        <p:nvSpPr>
          <p:cNvPr id="13" name="Text 8"/>
          <p:cNvSpPr/>
          <p:nvPr/>
        </p:nvSpPr>
        <p:spPr>
          <a:xfrm>
            <a:off x="691530" y="3567633"/>
            <a:ext cx="2180034" cy="193849"/>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Why Continuous Feedback Wins</a:t>
            </a:r>
            <a:endParaRPr lang="en-US" sz="1200" dirty="0"/>
          </a:p>
        </p:txBody>
      </p:sp>
      <p:sp>
        <p:nvSpPr>
          <p:cNvPr id="14" name="Text 9"/>
          <p:cNvSpPr/>
          <p:nvPr/>
        </p:nvSpPr>
        <p:spPr>
          <a:xfrm>
            <a:off x="691530" y="3835896"/>
            <a:ext cx="3680222"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Iterative delivery shortens the feedback loop, reducing waste and increasing the likelihood of delivering real value.</a:t>
            </a:r>
            <a:endParaRPr lang="en-US" sz="950" dirty="0"/>
          </a:p>
        </p:txBody>
      </p:sp>
      <p:pic>
        <p:nvPicPr>
          <p:cNvPr id="15" name="Image 3"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633987" y="3429372"/>
            <a:ext cx="4013895" cy="941710"/>
          </a:xfrm>
          <a:prstGeom prst="rect">
            <a:avLst/>
          </a:prstGeom>
        </p:spPr>
      </p:pic>
      <p:sp>
        <p:nvSpPr>
          <p:cNvPr id="16" name="Text 10"/>
          <p:cNvSpPr/>
          <p:nvPr/>
        </p:nvSpPr>
        <p:spPr>
          <a:xfrm>
            <a:off x="4829398" y="3567633"/>
            <a:ext cx="2093640" cy="193849"/>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Why Servant Leadership Works</a:t>
            </a:r>
            <a:endParaRPr lang="en-US" sz="1200" dirty="0"/>
          </a:p>
        </p:txBody>
      </p:sp>
      <p:sp>
        <p:nvSpPr>
          <p:cNvPr id="17" name="Text 11"/>
          <p:cNvSpPr/>
          <p:nvPr/>
        </p:nvSpPr>
        <p:spPr>
          <a:xfrm>
            <a:off x="4829398" y="3835896"/>
            <a:ext cx="3680222"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Empowering others consistently outperforms command-and-control in complex, knowledge-driven environments.</a:t>
            </a:r>
            <a:endParaRPr lang="en-US" sz="9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496119" y="699046"/>
            <a:ext cx="1510457" cy="233214"/>
          </a:xfrm>
          <a:prstGeom prst="roundRect">
            <a:avLst>
              <a:gd name="adj" fmla="val 17872"/>
            </a:avLst>
          </a:prstGeom>
          <a:solidFill>
            <a:srgbClr val="DFECE9"/>
          </a:solidFill>
          <a:ln/>
        </p:spPr>
        <p:txBody>
          <a:bodyPr/>
          <a:lstStyle/>
          <a:p>
            <a:endParaRPr lang="en-US"/>
          </a:p>
        </p:txBody>
      </p:sp>
      <p:sp>
        <p:nvSpPr>
          <p:cNvPr id="3" name="Text 1"/>
          <p:cNvSpPr/>
          <p:nvPr/>
        </p:nvSpPr>
        <p:spPr>
          <a:xfrm>
            <a:off x="570533" y="736253"/>
            <a:ext cx="1818829" cy="158800"/>
          </a:xfrm>
          <a:prstGeom prst="rect">
            <a:avLst/>
          </a:prstGeom>
          <a:noFill/>
          <a:ln/>
        </p:spPr>
        <p:txBody>
          <a:bodyPr wrap="none" lIns="0" tIns="0" rIns="0" bIns="0" rtlCol="0" anchor="t"/>
          <a:lstStyle/>
          <a:p>
            <a:pPr marL="0" indent="0" algn="l">
              <a:lnSpc>
                <a:spcPct val="133000"/>
              </a:lnSpc>
              <a:buNone/>
            </a:pPr>
            <a:r>
              <a:rPr lang="en-US" sz="750" dirty="0">
                <a:solidFill>
                  <a:srgbClr val="2C3249"/>
                </a:solidFill>
                <a:latin typeface="Martel Sans" pitchFamily="34" charset="0"/>
                <a:ea typeface="Martel Sans" pitchFamily="34" charset="-122"/>
                <a:cs typeface="Martel Sans" pitchFamily="34" charset="-120"/>
              </a:rPr>
              <a:t>LEADERSHIP DEVELOPMENT</a:t>
            </a:r>
            <a:endParaRPr lang="en-US" sz="750" dirty="0"/>
          </a:p>
        </p:txBody>
      </p:sp>
      <p:sp>
        <p:nvSpPr>
          <p:cNvPr id="4" name="Text 2"/>
          <p:cNvSpPr/>
          <p:nvPr/>
        </p:nvSpPr>
        <p:spPr>
          <a:xfrm>
            <a:off x="496119" y="981819"/>
            <a:ext cx="5703540" cy="387548"/>
          </a:xfrm>
          <a:prstGeom prst="rect">
            <a:avLst/>
          </a:prstGeom>
          <a:noFill/>
          <a:ln/>
        </p:spPr>
        <p:txBody>
          <a:bodyPr wrap="none" lIns="0" tIns="0" rIns="0" bIns="0" rtlCol="0" anchor="t"/>
          <a:lstStyle/>
          <a:p>
            <a:pPr marL="0" indent="0" algn="l">
              <a:lnSpc>
                <a:spcPct val="104000"/>
              </a:lnSpc>
              <a:buNone/>
            </a:pPr>
            <a:r>
              <a:rPr lang="en-US" sz="2400" dirty="0">
                <a:solidFill>
                  <a:srgbClr val="272D45"/>
                </a:solidFill>
                <a:latin typeface="Kanit Light" pitchFamily="34" charset="0"/>
                <a:ea typeface="Kanit Light" pitchFamily="34" charset="-122"/>
                <a:cs typeface="Kanit Light" pitchFamily="34" charset="-120"/>
              </a:rPr>
              <a:t>Developing Leaders Through Coaching</a:t>
            </a:r>
            <a:endParaRPr lang="en-US" sz="2400" dirty="0"/>
          </a:p>
        </p:txBody>
      </p:sp>
      <p:sp>
        <p:nvSpPr>
          <p:cNvPr id="5" name="Text 3"/>
          <p:cNvSpPr/>
          <p:nvPr/>
        </p:nvSpPr>
        <p:spPr>
          <a:xfrm>
            <a:off x="496119" y="1555403"/>
            <a:ext cx="8151763"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Mentoring is not simply about transferring knowledge — it is about developing leaders who can grow beyond their mentors. The skills that define great Scrum Masters are not found in certification study guides; they are forged through guided experience, reflection, and deliberate practice.</a:t>
            </a:r>
            <a:endParaRPr lang="en-US" sz="950" dirty="0"/>
          </a:p>
        </p:txBody>
      </p:sp>
      <p:pic>
        <p:nvPicPr>
          <p:cNvPr id="6" name="Image 0" descr="preencoded.png"/>
          <p:cNvPicPr>
            <a:picLocks noChangeAspect="1"/>
          </p:cNvPicPr>
          <p:nvPr/>
        </p:nvPicPr>
        <p:blipFill>
          <a:blip r:embed="rId3"/>
          <a:stretch>
            <a:fillRect/>
          </a:stretch>
        </p:blipFill>
        <p:spPr>
          <a:xfrm>
            <a:off x="496119" y="2290316"/>
            <a:ext cx="1516038" cy="936947"/>
          </a:xfrm>
          <a:prstGeom prst="rect">
            <a:avLst/>
          </a:prstGeom>
        </p:spPr>
      </p:pic>
      <p:sp>
        <p:nvSpPr>
          <p:cNvPr id="7" name="Text 4"/>
          <p:cNvSpPr/>
          <p:nvPr/>
        </p:nvSpPr>
        <p:spPr>
          <a:xfrm>
            <a:off x="496119" y="3382268"/>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Ask, Don't Tell</a:t>
            </a:r>
            <a:endParaRPr lang="en-US" sz="1200" dirty="0"/>
          </a:p>
        </p:txBody>
      </p:sp>
      <p:sp>
        <p:nvSpPr>
          <p:cNvPr id="8" name="Text 5"/>
          <p:cNvSpPr/>
          <p:nvPr/>
        </p:nvSpPr>
        <p:spPr>
          <a:xfrm>
            <a:off x="496119" y="3650531"/>
            <a:ext cx="2613868" cy="793849"/>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Powerful questions unlock team thinking. Great Scrum Masters resist the urge to provide answers and instead coach teams to discover solutions independently.</a:t>
            </a:r>
            <a:endParaRPr lang="en-US" sz="950" dirty="0"/>
          </a:p>
        </p:txBody>
      </p:sp>
      <p:pic>
        <p:nvPicPr>
          <p:cNvPr id="9" name="Image 1" descr="preencoded.png"/>
          <p:cNvPicPr>
            <a:picLocks noChangeAspect="1"/>
          </p:cNvPicPr>
          <p:nvPr/>
        </p:nvPicPr>
        <p:blipFill>
          <a:blip r:embed="rId4"/>
          <a:stretch>
            <a:fillRect/>
          </a:stretch>
        </p:blipFill>
        <p:spPr>
          <a:xfrm>
            <a:off x="3264991" y="2290316"/>
            <a:ext cx="1516038" cy="936947"/>
          </a:xfrm>
          <a:prstGeom prst="rect">
            <a:avLst/>
          </a:prstGeom>
        </p:spPr>
      </p:pic>
      <p:sp>
        <p:nvSpPr>
          <p:cNvPr id="10" name="Text 6"/>
          <p:cNvSpPr/>
          <p:nvPr/>
        </p:nvSpPr>
        <p:spPr>
          <a:xfrm>
            <a:off x="3264991" y="3382268"/>
            <a:ext cx="1738238" cy="193849"/>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Facilitate, Don't Dominate</a:t>
            </a:r>
            <a:endParaRPr lang="en-US" sz="1200" dirty="0"/>
          </a:p>
        </p:txBody>
      </p:sp>
      <p:sp>
        <p:nvSpPr>
          <p:cNvPr id="11" name="Text 7"/>
          <p:cNvSpPr/>
          <p:nvPr/>
        </p:nvSpPr>
        <p:spPr>
          <a:xfrm>
            <a:off x="3264991" y="3650531"/>
            <a:ext cx="2613943" cy="793849"/>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Skilled facilitation creates space for every voice. Scrum Masters guide productive conversations without becoming the center of every decision.</a:t>
            </a:r>
            <a:endParaRPr lang="en-US" sz="950" dirty="0"/>
          </a:p>
        </p:txBody>
      </p:sp>
      <p:pic>
        <p:nvPicPr>
          <p:cNvPr id="12" name="Image 2" descr="preencoded.png"/>
          <p:cNvPicPr>
            <a:picLocks noChangeAspect="1"/>
          </p:cNvPicPr>
          <p:nvPr/>
        </p:nvPicPr>
        <p:blipFill>
          <a:blip r:embed="rId5"/>
          <a:stretch>
            <a:fillRect/>
          </a:stretch>
        </p:blipFill>
        <p:spPr>
          <a:xfrm>
            <a:off x="6033939" y="2290316"/>
            <a:ext cx="1516038" cy="936947"/>
          </a:xfrm>
          <a:prstGeom prst="rect">
            <a:avLst/>
          </a:prstGeom>
        </p:spPr>
      </p:pic>
      <p:sp>
        <p:nvSpPr>
          <p:cNvPr id="13" name="Text 8"/>
          <p:cNvSpPr/>
          <p:nvPr/>
        </p:nvSpPr>
        <p:spPr>
          <a:xfrm>
            <a:off x="6033939" y="3382268"/>
            <a:ext cx="1890638" cy="193849"/>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Influence Without Authority</a:t>
            </a:r>
            <a:endParaRPr lang="en-US" sz="1200" dirty="0"/>
          </a:p>
        </p:txBody>
      </p:sp>
      <p:sp>
        <p:nvSpPr>
          <p:cNvPr id="14" name="Text 9"/>
          <p:cNvSpPr/>
          <p:nvPr/>
        </p:nvSpPr>
        <p:spPr>
          <a:xfrm>
            <a:off x="6033939" y="3650531"/>
            <a:ext cx="2613943" cy="793849"/>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Scrum Masters build relationships across the organization to remove impediments and drive alignment — without relying on positional power.</a:t>
            </a:r>
            <a:endParaRPr lang="en-US" sz="9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496119" y="615628"/>
            <a:ext cx="1680195" cy="233214"/>
          </a:xfrm>
          <a:prstGeom prst="roundRect">
            <a:avLst>
              <a:gd name="adj" fmla="val 17872"/>
            </a:avLst>
          </a:prstGeom>
          <a:solidFill>
            <a:srgbClr val="DFECE9"/>
          </a:solidFill>
          <a:ln/>
        </p:spPr>
        <p:txBody>
          <a:bodyPr/>
          <a:lstStyle/>
          <a:p>
            <a:endParaRPr lang="en-US"/>
          </a:p>
        </p:txBody>
      </p:sp>
      <p:sp>
        <p:nvSpPr>
          <p:cNvPr id="3" name="Text 1"/>
          <p:cNvSpPr/>
          <p:nvPr/>
        </p:nvSpPr>
        <p:spPr>
          <a:xfrm>
            <a:off x="570533" y="652835"/>
            <a:ext cx="1988567" cy="158800"/>
          </a:xfrm>
          <a:prstGeom prst="rect">
            <a:avLst/>
          </a:prstGeom>
          <a:noFill/>
          <a:ln/>
        </p:spPr>
        <p:txBody>
          <a:bodyPr wrap="none" lIns="0" tIns="0" rIns="0" bIns="0" rtlCol="0" anchor="t"/>
          <a:lstStyle/>
          <a:p>
            <a:pPr marL="0" indent="0" algn="l">
              <a:lnSpc>
                <a:spcPct val="133000"/>
              </a:lnSpc>
              <a:buNone/>
            </a:pPr>
            <a:r>
              <a:rPr lang="en-US" sz="750" dirty="0">
                <a:solidFill>
                  <a:srgbClr val="2C3249"/>
                </a:solidFill>
                <a:latin typeface="Martel Sans" pitchFamily="34" charset="0"/>
                <a:ea typeface="Martel Sans" pitchFamily="34" charset="-122"/>
                <a:cs typeface="Martel Sans" pitchFamily="34" charset="-120"/>
              </a:rPr>
              <a:t>ORGANIZATIONAL NAVIGATION</a:t>
            </a:r>
            <a:endParaRPr lang="en-US" sz="750" dirty="0"/>
          </a:p>
        </p:txBody>
      </p:sp>
      <p:sp>
        <p:nvSpPr>
          <p:cNvPr id="4" name="Text 2"/>
          <p:cNvSpPr/>
          <p:nvPr/>
        </p:nvSpPr>
        <p:spPr>
          <a:xfrm>
            <a:off x="496119" y="898401"/>
            <a:ext cx="6919987" cy="387548"/>
          </a:xfrm>
          <a:prstGeom prst="rect">
            <a:avLst/>
          </a:prstGeom>
          <a:noFill/>
          <a:ln/>
        </p:spPr>
        <p:txBody>
          <a:bodyPr wrap="none" lIns="0" tIns="0" rIns="0" bIns="0" rtlCol="0" anchor="t"/>
          <a:lstStyle/>
          <a:p>
            <a:pPr marL="0" indent="0" algn="l">
              <a:lnSpc>
                <a:spcPct val="104000"/>
              </a:lnSpc>
              <a:buNone/>
            </a:pPr>
            <a:r>
              <a:rPr lang="en-US" sz="2400" dirty="0">
                <a:solidFill>
                  <a:srgbClr val="272D45"/>
                </a:solidFill>
                <a:latin typeface="Kanit Light" pitchFamily="34" charset="0"/>
                <a:ea typeface="Kanit Light" pitchFamily="34" charset="-122"/>
                <a:cs typeface="Kanit Light" pitchFamily="34" charset="-120"/>
              </a:rPr>
              <a:t>Learning to Navigate Organizational Challenges</a:t>
            </a:r>
            <a:endParaRPr lang="en-US" sz="2400" dirty="0"/>
          </a:p>
        </p:txBody>
      </p:sp>
      <p:sp>
        <p:nvSpPr>
          <p:cNvPr id="5" name="Text 3"/>
          <p:cNvSpPr/>
          <p:nvPr/>
        </p:nvSpPr>
        <p:spPr>
          <a:xfrm>
            <a:off x="496119" y="1583606"/>
            <a:ext cx="5192688"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Every Agile team operates within a larger organizational ecosystem. Scrum Masters quickly discover that many delivery challenges originate </a:t>
            </a:r>
            <a:r>
              <a:rPr lang="en-US" sz="950" i="1" dirty="0">
                <a:solidFill>
                  <a:srgbClr val="2C3249"/>
                </a:solidFill>
                <a:latin typeface="Martel Sans" pitchFamily="34" charset="0"/>
                <a:ea typeface="Martel Sans" pitchFamily="34" charset="-122"/>
                <a:cs typeface="Martel Sans" pitchFamily="34" charset="-120"/>
              </a:rPr>
              <a:t>outside</a:t>
            </a:r>
            <a:r>
              <a:rPr lang="en-US" sz="950" dirty="0">
                <a:solidFill>
                  <a:srgbClr val="2C3249"/>
                </a:solidFill>
                <a:latin typeface="Martel Sans" pitchFamily="34" charset="0"/>
                <a:ea typeface="Martel Sans" pitchFamily="34" charset="-122"/>
                <a:cs typeface="Martel Sans" pitchFamily="34" charset="-120"/>
              </a:rPr>
              <a:t> the team's boundaries — and resolving them requires influence, diplomacy, and strategic thinking.</a:t>
            </a:r>
            <a:endParaRPr lang="en-US" sz="950" dirty="0"/>
          </a:p>
        </p:txBody>
      </p:sp>
      <p:pic>
        <p:nvPicPr>
          <p:cNvPr id="6"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2627" y="2322314"/>
            <a:ext cx="186035" cy="186035"/>
          </a:xfrm>
          <a:prstGeom prst="rect">
            <a:avLst/>
          </a:prstGeom>
        </p:spPr>
      </p:pic>
      <p:sp>
        <p:nvSpPr>
          <p:cNvPr id="7" name="Text 4"/>
          <p:cNvSpPr/>
          <p:nvPr/>
        </p:nvSpPr>
        <p:spPr>
          <a:xfrm>
            <a:off x="899145" y="2318519"/>
            <a:ext cx="2115815" cy="387697"/>
          </a:xfrm>
          <a:prstGeom prst="rect">
            <a:avLst/>
          </a:prstGeom>
          <a:noFill/>
          <a:ln/>
        </p:spPr>
        <p:txBody>
          <a:bodyPr wrap="square" lIns="0" tIns="0" rIns="0" bIns="0" rtlCol="0" anchor="t">
            <a:normAutofit/>
          </a:bodyPr>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Conflicting Stakeholder Priorities</a:t>
            </a:r>
            <a:endParaRPr lang="en-US" sz="1200" dirty="0"/>
          </a:p>
        </p:txBody>
      </p:sp>
      <p:sp>
        <p:nvSpPr>
          <p:cNvPr id="8" name="Text 5"/>
          <p:cNvSpPr/>
          <p:nvPr/>
        </p:nvSpPr>
        <p:spPr>
          <a:xfrm>
            <a:off x="899145" y="2830190"/>
            <a:ext cx="2115815"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Competing demands fragment team focus and erode sprint predictability.</a:t>
            </a:r>
            <a:endParaRPr lang="en-US" sz="950" dirty="0"/>
          </a:p>
        </p:txBody>
      </p:sp>
      <p:pic>
        <p:nvPicPr>
          <p:cNvPr id="9"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16473" y="2322314"/>
            <a:ext cx="186035" cy="186035"/>
          </a:xfrm>
          <a:prstGeom prst="rect">
            <a:avLst/>
          </a:prstGeom>
        </p:spPr>
      </p:pic>
      <p:sp>
        <p:nvSpPr>
          <p:cNvPr id="10" name="Text 6"/>
          <p:cNvSpPr/>
          <p:nvPr/>
        </p:nvSpPr>
        <p:spPr>
          <a:xfrm>
            <a:off x="3572991" y="2318519"/>
            <a:ext cx="1811536" cy="193849"/>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Cross-Team Dependencies</a:t>
            </a:r>
            <a:endParaRPr lang="en-US" sz="1200" dirty="0"/>
          </a:p>
        </p:txBody>
      </p:sp>
      <p:sp>
        <p:nvSpPr>
          <p:cNvPr id="11" name="Text 7"/>
          <p:cNvSpPr/>
          <p:nvPr/>
        </p:nvSpPr>
        <p:spPr>
          <a:xfrm>
            <a:off x="3572991" y="2636341"/>
            <a:ext cx="2115815"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Unmanaged dependencies stall delivery and create invisible bottlenecks.</a:t>
            </a:r>
            <a:endParaRPr lang="en-US" sz="950" dirty="0"/>
          </a:p>
        </p:txBody>
      </p:sp>
      <p:pic>
        <p:nvPicPr>
          <p:cNvPr id="12" name="Image 2"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2627" y="3677394"/>
            <a:ext cx="186035" cy="186035"/>
          </a:xfrm>
          <a:prstGeom prst="rect">
            <a:avLst/>
          </a:prstGeom>
        </p:spPr>
      </p:pic>
      <p:sp>
        <p:nvSpPr>
          <p:cNvPr id="13" name="Text 8"/>
          <p:cNvSpPr/>
          <p:nvPr/>
        </p:nvSpPr>
        <p:spPr>
          <a:xfrm>
            <a:off x="899145" y="3673599"/>
            <a:ext cx="2951931" cy="193849"/>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Legacy Governance &amp; Resistance to Change</a:t>
            </a:r>
            <a:endParaRPr lang="en-US" sz="1200" dirty="0"/>
          </a:p>
        </p:txBody>
      </p:sp>
      <p:sp>
        <p:nvSpPr>
          <p:cNvPr id="14" name="Text 9"/>
          <p:cNvSpPr/>
          <p:nvPr/>
        </p:nvSpPr>
        <p:spPr>
          <a:xfrm>
            <a:off x="899145" y="3991421"/>
            <a:ext cx="4789661"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Rigid processes and cultural inertia can undermine even the best Agile intentions.</a:t>
            </a:r>
            <a:endParaRPr lang="en-US" sz="950" dirty="0"/>
          </a:p>
        </p:txBody>
      </p:sp>
      <p:sp>
        <p:nvSpPr>
          <p:cNvPr id="15" name="Shape 10"/>
          <p:cNvSpPr/>
          <p:nvPr/>
        </p:nvSpPr>
        <p:spPr>
          <a:xfrm>
            <a:off x="5996136" y="1611511"/>
            <a:ext cx="2656433" cy="1872853"/>
          </a:xfrm>
          <a:prstGeom prst="roundRect">
            <a:avLst>
              <a:gd name="adj" fmla="val 2782"/>
            </a:avLst>
          </a:prstGeom>
          <a:solidFill>
            <a:srgbClr val="DFECE9"/>
          </a:solidFill>
          <a:ln/>
        </p:spPr>
        <p:txBody>
          <a:bodyPr/>
          <a:lstStyle/>
          <a:p>
            <a:endParaRPr lang="en-US"/>
          </a:p>
        </p:txBody>
      </p:sp>
      <p:pic>
        <p:nvPicPr>
          <p:cNvPr id="16" name="Image 3" descr="preencoded.png"/>
          <p:cNvPicPr>
            <a:picLocks noChangeAspect="1"/>
          </p:cNvPicPr>
          <p:nvPr/>
        </p:nvPicPr>
        <p:blipFill>
          <a:blip r:embed="rId4"/>
          <a:stretch>
            <a:fillRect/>
          </a:stretch>
        </p:blipFill>
        <p:spPr>
          <a:xfrm>
            <a:off x="6120110" y="1781770"/>
            <a:ext cx="155004" cy="123974"/>
          </a:xfrm>
          <a:prstGeom prst="rect">
            <a:avLst/>
          </a:prstGeom>
        </p:spPr>
      </p:pic>
      <p:sp>
        <p:nvSpPr>
          <p:cNvPr id="17" name="Text 11"/>
          <p:cNvSpPr/>
          <p:nvPr/>
        </p:nvSpPr>
        <p:spPr>
          <a:xfrm>
            <a:off x="6399088" y="1754088"/>
            <a:ext cx="2129507" cy="1587698"/>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000000"/>
                </a:solidFill>
                <a:latin typeface="Martel Sans" pitchFamily="34" charset="0"/>
                <a:ea typeface="Martel Sans" pitchFamily="34" charset="-122"/>
                <a:cs typeface="Martel Sans" pitchFamily="34" charset="-120"/>
              </a:rPr>
              <a:t>Experienced Agile Coaches mentor Scrum Masters on how to escalate impediments appropriately, influence senior leaders, and build partnerships across the organization. These skills often determine whether Agile transformations succeed or stall.</a:t>
            </a:r>
            <a:endParaRPr lang="en-US" sz="9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496119" y="355848"/>
            <a:ext cx="957635" cy="213792"/>
          </a:xfrm>
          <a:prstGeom prst="roundRect">
            <a:avLst>
              <a:gd name="adj" fmla="val 18277"/>
            </a:avLst>
          </a:prstGeom>
          <a:solidFill>
            <a:srgbClr val="DFECE9"/>
          </a:solidFill>
          <a:ln/>
        </p:spPr>
        <p:txBody>
          <a:bodyPr/>
          <a:lstStyle/>
          <a:p>
            <a:endParaRPr lang="en-US"/>
          </a:p>
        </p:txBody>
      </p:sp>
      <p:sp>
        <p:nvSpPr>
          <p:cNvPr id="3" name="Text 1"/>
          <p:cNvSpPr/>
          <p:nvPr/>
        </p:nvSpPr>
        <p:spPr>
          <a:xfrm>
            <a:off x="565845" y="390674"/>
            <a:ext cx="1275383" cy="144140"/>
          </a:xfrm>
          <a:prstGeom prst="rect">
            <a:avLst/>
          </a:prstGeom>
          <a:noFill/>
          <a:ln/>
        </p:spPr>
        <p:txBody>
          <a:bodyPr wrap="none" lIns="0" tIns="0" rIns="0" bIns="0" rtlCol="0" anchor="t"/>
          <a:lstStyle/>
          <a:p>
            <a:pPr marL="0" indent="0" algn="l">
              <a:lnSpc>
                <a:spcPct val="129000"/>
              </a:lnSpc>
              <a:buNone/>
            </a:pPr>
            <a:r>
              <a:rPr lang="en-US" sz="700" dirty="0">
                <a:solidFill>
                  <a:srgbClr val="2C3249"/>
                </a:solidFill>
                <a:latin typeface="Martel Sans" pitchFamily="34" charset="0"/>
                <a:ea typeface="Martel Sans" pitchFamily="34" charset="-122"/>
                <a:cs typeface="Martel Sans" pitchFamily="34" charset="-120"/>
              </a:rPr>
              <a:t>METRICS &amp; VALUE</a:t>
            </a:r>
            <a:endParaRPr lang="en-US" sz="700" dirty="0"/>
          </a:p>
        </p:txBody>
      </p:sp>
      <p:sp>
        <p:nvSpPr>
          <p:cNvPr id="4" name="Text 2"/>
          <p:cNvSpPr/>
          <p:nvPr/>
        </p:nvSpPr>
        <p:spPr>
          <a:xfrm>
            <a:off x="496119" y="613246"/>
            <a:ext cx="5012159" cy="363364"/>
          </a:xfrm>
          <a:prstGeom prst="rect">
            <a:avLst/>
          </a:prstGeom>
          <a:noFill/>
          <a:ln/>
        </p:spPr>
        <p:txBody>
          <a:bodyPr wrap="none" lIns="0" tIns="0" rIns="0" bIns="0" rtlCol="0" anchor="t"/>
          <a:lstStyle/>
          <a:p>
            <a:pPr marL="0" indent="0" algn="l">
              <a:lnSpc>
                <a:spcPct val="104000"/>
              </a:lnSpc>
              <a:buNone/>
            </a:pPr>
            <a:r>
              <a:rPr lang="en-US" sz="2250" dirty="0">
                <a:solidFill>
                  <a:srgbClr val="272D45"/>
                </a:solidFill>
                <a:latin typeface="Kanit Light" pitchFamily="34" charset="0"/>
                <a:ea typeface="Kanit Light" pitchFamily="34" charset="-122"/>
                <a:cs typeface="Kanit Light" pitchFamily="34" charset="-120"/>
              </a:rPr>
              <a:t>Measuring Success Beyond Velocity</a:t>
            </a:r>
            <a:endParaRPr lang="en-US" sz="2250" dirty="0"/>
          </a:p>
        </p:txBody>
      </p:sp>
      <p:sp>
        <p:nvSpPr>
          <p:cNvPr id="5" name="Text 3"/>
          <p:cNvSpPr/>
          <p:nvPr/>
        </p:nvSpPr>
        <p:spPr>
          <a:xfrm>
            <a:off x="496119" y="1140098"/>
            <a:ext cx="8151763" cy="360462"/>
          </a:xfrm>
          <a:prstGeom prst="rect">
            <a:avLst/>
          </a:prstGeom>
          <a:noFill/>
          <a:ln/>
        </p:spPr>
        <p:txBody>
          <a:bodyPr wrap="square" lIns="0" tIns="0" rIns="0" bIns="0" rtlCol="0" anchor="t">
            <a:normAutofit/>
          </a:bodyPr>
          <a:lstStyle/>
          <a:p>
            <a:pPr marL="0" indent="0" algn="l">
              <a:lnSpc>
                <a:spcPct val="129000"/>
              </a:lnSpc>
              <a:buNone/>
            </a:pPr>
            <a:r>
              <a:rPr lang="en-US" sz="900" dirty="0">
                <a:solidFill>
                  <a:srgbClr val="2C3249"/>
                </a:solidFill>
                <a:latin typeface="Martel Sans" pitchFamily="34" charset="0"/>
                <a:ea typeface="Martel Sans" pitchFamily="34" charset="-122"/>
                <a:cs typeface="Martel Sans" pitchFamily="34" charset="-120"/>
              </a:rPr>
              <a:t>New Scrum Masters often anchor their success metrics to velocity and sprint completion rates. While useful, these numbers capture only a fraction of what a high-performing team looks like. Experienced mentors help Scrum Masters develop a richer view of team health and value delivery.</a:t>
            </a:r>
            <a:endParaRPr lang="en-US" sz="900" dirty="0"/>
          </a:p>
        </p:txBody>
      </p:sp>
      <p:sp>
        <p:nvSpPr>
          <p:cNvPr id="6" name="Text 4"/>
          <p:cNvSpPr/>
          <p:nvPr/>
        </p:nvSpPr>
        <p:spPr>
          <a:xfrm>
            <a:off x="496119" y="1681311"/>
            <a:ext cx="4007718" cy="383753"/>
          </a:xfrm>
          <a:prstGeom prst="rect">
            <a:avLst/>
          </a:prstGeom>
          <a:noFill/>
          <a:ln/>
        </p:spPr>
        <p:txBody>
          <a:bodyPr wrap="none" lIns="0" tIns="0" rIns="0" bIns="0" rtlCol="0" anchor="t"/>
          <a:lstStyle/>
          <a:p>
            <a:pPr marL="0" indent="0" algn="ctr">
              <a:lnSpc>
                <a:spcPct val="83000"/>
              </a:lnSpc>
              <a:buNone/>
            </a:pPr>
            <a:r>
              <a:rPr lang="en-US" sz="3000" dirty="0">
                <a:solidFill>
                  <a:srgbClr val="2C3249"/>
                </a:solidFill>
                <a:latin typeface="Kanit Light" pitchFamily="34" charset="0"/>
                <a:ea typeface="Kanit Light" pitchFamily="34" charset="-122"/>
                <a:cs typeface="Kanit Light" pitchFamily="34" charset="-120"/>
              </a:rPr>
              <a:t>😊</a:t>
            </a:r>
            <a:endParaRPr lang="en-US" sz="3000" dirty="0"/>
          </a:p>
        </p:txBody>
      </p:sp>
      <p:sp>
        <p:nvSpPr>
          <p:cNvPr id="7" name="Text 5"/>
          <p:cNvSpPr/>
          <p:nvPr/>
        </p:nvSpPr>
        <p:spPr>
          <a:xfrm>
            <a:off x="1773138" y="2204889"/>
            <a:ext cx="1453604" cy="181645"/>
          </a:xfrm>
          <a:prstGeom prst="rect">
            <a:avLst/>
          </a:prstGeom>
          <a:noFill/>
          <a:ln/>
        </p:spPr>
        <p:txBody>
          <a:bodyPr wrap="none" lIns="0" tIns="0" rIns="0" bIns="0" rtlCol="0" anchor="t"/>
          <a:lstStyle/>
          <a:p>
            <a:pPr marL="0" indent="0" algn="ctr">
              <a:lnSpc>
                <a:spcPct val="104000"/>
              </a:lnSpc>
              <a:buNone/>
            </a:pPr>
            <a:r>
              <a:rPr lang="en-US" sz="1100" dirty="0">
                <a:solidFill>
                  <a:srgbClr val="2C3249"/>
                </a:solidFill>
                <a:latin typeface="Kanit Light" pitchFamily="34" charset="0"/>
                <a:ea typeface="Kanit Light" pitchFamily="34" charset="-122"/>
                <a:cs typeface="Kanit Light" pitchFamily="34" charset="-120"/>
              </a:rPr>
              <a:t>Customer Satisfaction</a:t>
            </a:r>
            <a:endParaRPr lang="en-US" sz="1100" dirty="0"/>
          </a:p>
        </p:txBody>
      </p:sp>
      <p:sp>
        <p:nvSpPr>
          <p:cNvPr id="8" name="Text 6"/>
          <p:cNvSpPr/>
          <p:nvPr/>
        </p:nvSpPr>
        <p:spPr>
          <a:xfrm>
            <a:off x="496119" y="2451943"/>
            <a:ext cx="4007718" cy="180231"/>
          </a:xfrm>
          <a:prstGeom prst="rect">
            <a:avLst/>
          </a:prstGeom>
          <a:noFill/>
          <a:ln/>
        </p:spPr>
        <p:txBody>
          <a:bodyPr wrap="none" lIns="0" tIns="0" rIns="0" bIns="0" rtlCol="0" anchor="t"/>
          <a:lstStyle/>
          <a:p>
            <a:pPr marL="0" indent="0" algn="ctr">
              <a:lnSpc>
                <a:spcPct val="129000"/>
              </a:lnSpc>
              <a:buNone/>
            </a:pPr>
            <a:r>
              <a:rPr lang="en-US" sz="900" dirty="0">
                <a:solidFill>
                  <a:srgbClr val="2C3249"/>
                </a:solidFill>
                <a:latin typeface="Martel Sans" pitchFamily="34" charset="0"/>
                <a:ea typeface="Martel Sans" pitchFamily="34" charset="-122"/>
                <a:cs typeface="Martel Sans" pitchFamily="34" charset="-120"/>
              </a:rPr>
              <a:t>Are users getting the value they expected from each release?</a:t>
            </a:r>
            <a:endParaRPr lang="en-US" sz="900" dirty="0"/>
          </a:p>
        </p:txBody>
      </p:sp>
      <p:sp>
        <p:nvSpPr>
          <p:cNvPr id="9" name="Text 7"/>
          <p:cNvSpPr/>
          <p:nvPr/>
        </p:nvSpPr>
        <p:spPr>
          <a:xfrm>
            <a:off x="4640089" y="1681311"/>
            <a:ext cx="4007793" cy="383753"/>
          </a:xfrm>
          <a:prstGeom prst="rect">
            <a:avLst/>
          </a:prstGeom>
          <a:noFill/>
          <a:ln/>
        </p:spPr>
        <p:txBody>
          <a:bodyPr wrap="none" lIns="0" tIns="0" rIns="0" bIns="0" rtlCol="0" anchor="t"/>
          <a:lstStyle/>
          <a:p>
            <a:pPr marL="0" indent="0" algn="ctr">
              <a:lnSpc>
                <a:spcPct val="83000"/>
              </a:lnSpc>
              <a:buNone/>
            </a:pPr>
            <a:r>
              <a:rPr lang="en-US" sz="3000" dirty="0">
                <a:solidFill>
                  <a:srgbClr val="2C3249"/>
                </a:solidFill>
                <a:latin typeface="Kanit Light" pitchFamily="34" charset="0"/>
                <a:ea typeface="Kanit Light" pitchFamily="34" charset="-122"/>
                <a:cs typeface="Kanit Light" pitchFamily="34" charset="-120"/>
              </a:rPr>
              <a:t>📈</a:t>
            </a:r>
            <a:endParaRPr lang="en-US" sz="3000" dirty="0"/>
          </a:p>
        </p:txBody>
      </p:sp>
      <p:sp>
        <p:nvSpPr>
          <p:cNvPr id="10" name="Text 8"/>
          <p:cNvSpPr/>
          <p:nvPr/>
        </p:nvSpPr>
        <p:spPr>
          <a:xfrm>
            <a:off x="5917183" y="2204889"/>
            <a:ext cx="1453604" cy="181645"/>
          </a:xfrm>
          <a:prstGeom prst="rect">
            <a:avLst/>
          </a:prstGeom>
          <a:noFill/>
          <a:ln/>
        </p:spPr>
        <p:txBody>
          <a:bodyPr wrap="none" lIns="0" tIns="0" rIns="0" bIns="0" rtlCol="0" anchor="t"/>
          <a:lstStyle/>
          <a:p>
            <a:pPr marL="0" indent="0" algn="ctr">
              <a:lnSpc>
                <a:spcPct val="104000"/>
              </a:lnSpc>
              <a:buNone/>
            </a:pPr>
            <a:r>
              <a:rPr lang="en-US" sz="1100" dirty="0">
                <a:solidFill>
                  <a:srgbClr val="2C3249"/>
                </a:solidFill>
                <a:latin typeface="Kanit Light" pitchFamily="34" charset="0"/>
                <a:ea typeface="Kanit Light" pitchFamily="34" charset="-122"/>
                <a:cs typeface="Kanit Light" pitchFamily="34" charset="-120"/>
              </a:rPr>
              <a:t>Sprint Predictability</a:t>
            </a:r>
            <a:endParaRPr lang="en-US" sz="1100" dirty="0"/>
          </a:p>
        </p:txBody>
      </p:sp>
      <p:sp>
        <p:nvSpPr>
          <p:cNvPr id="11" name="Text 9"/>
          <p:cNvSpPr/>
          <p:nvPr/>
        </p:nvSpPr>
        <p:spPr>
          <a:xfrm>
            <a:off x="4640089" y="2451943"/>
            <a:ext cx="4007793" cy="180231"/>
          </a:xfrm>
          <a:prstGeom prst="rect">
            <a:avLst/>
          </a:prstGeom>
          <a:noFill/>
          <a:ln/>
        </p:spPr>
        <p:txBody>
          <a:bodyPr wrap="none" lIns="0" tIns="0" rIns="0" bIns="0" rtlCol="0" anchor="t"/>
          <a:lstStyle/>
          <a:p>
            <a:pPr marL="0" indent="0" algn="ctr">
              <a:lnSpc>
                <a:spcPct val="129000"/>
              </a:lnSpc>
              <a:buNone/>
            </a:pPr>
            <a:r>
              <a:rPr lang="en-US" sz="900" dirty="0">
                <a:solidFill>
                  <a:srgbClr val="2C3249"/>
                </a:solidFill>
                <a:latin typeface="Martel Sans" pitchFamily="34" charset="0"/>
                <a:ea typeface="Martel Sans" pitchFamily="34" charset="-122"/>
                <a:cs typeface="Martel Sans" pitchFamily="34" charset="-120"/>
              </a:rPr>
              <a:t>Is the team consistently delivering what it commits to?</a:t>
            </a:r>
            <a:endParaRPr lang="en-US" sz="900" dirty="0"/>
          </a:p>
        </p:txBody>
      </p:sp>
      <p:sp>
        <p:nvSpPr>
          <p:cNvPr id="12" name="Text 10"/>
          <p:cNvSpPr/>
          <p:nvPr/>
        </p:nvSpPr>
        <p:spPr>
          <a:xfrm>
            <a:off x="496119" y="2908325"/>
            <a:ext cx="4007718" cy="383753"/>
          </a:xfrm>
          <a:prstGeom prst="rect">
            <a:avLst/>
          </a:prstGeom>
          <a:noFill/>
          <a:ln/>
        </p:spPr>
        <p:txBody>
          <a:bodyPr wrap="none" lIns="0" tIns="0" rIns="0" bIns="0" rtlCol="0" anchor="t"/>
          <a:lstStyle/>
          <a:p>
            <a:pPr marL="0" indent="0" algn="ctr">
              <a:lnSpc>
                <a:spcPct val="83000"/>
              </a:lnSpc>
              <a:buNone/>
            </a:pPr>
            <a:r>
              <a:rPr lang="en-US" sz="3000" dirty="0">
                <a:solidFill>
                  <a:srgbClr val="2C3249"/>
                </a:solidFill>
                <a:latin typeface="Kanit Light" pitchFamily="34" charset="0"/>
                <a:ea typeface="Kanit Light" pitchFamily="34" charset="-122"/>
                <a:cs typeface="Kanit Light" pitchFamily="34" charset="-120"/>
              </a:rPr>
              <a:t>🔁</a:t>
            </a:r>
            <a:endParaRPr lang="en-US" sz="3000" dirty="0"/>
          </a:p>
        </p:txBody>
      </p:sp>
      <p:sp>
        <p:nvSpPr>
          <p:cNvPr id="13" name="Text 11"/>
          <p:cNvSpPr/>
          <p:nvPr/>
        </p:nvSpPr>
        <p:spPr>
          <a:xfrm>
            <a:off x="1773138" y="3431902"/>
            <a:ext cx="1453604" cy="181645"/>
          </a:xfrm>
          <a:prstGeom prst="rect">
            <a:avLst/>
          </a:prstGeom>
          <a:noFill/>
          <a:ln/>
        </p:spPr>
        <p:txBody>
          <a:bodyPr wrap="none" lIns="0" tIns="0" rIns="0" bIns="0" rtlCol="0" anchor="t"/>
          <a:lstStyle/>
          <a:p>
            <a:pPr marL="0" indent="0" algn="ctr">
              <a:lnSpc>
                <a:spcPct val="104000"/>
              </a:lnSpc>
              <a:buNone/>
            </a:pPr>
            <a:r>
              <a:rPr lang="en-US" sz="1100" dirty="0">
                <a:solidFill>
                  <a:srgbClr val="2C3249"/>
                </a:solidFill>
                <a:latin typeface="Kanit Light" pitchFamily="34" charset="0"/>
                <a:ea typeface="Kanit Light" pitchFamily="34" charset="-122"/>
                <a:cs typeface="Kanit Light" pitchFamily="34" charset="-120"/>
              </a:rPr>
              <a:t>Cycle Time</a:t>
            </a:r>
            <a:endParaRPr lang="en-US" sz="1100" dirty="0"/>
          </a:p>
        </p:txBody>
      </p:sp>
      <p:sp>
        <p:nvSpPr>
          <p:cNvPr id="14" name="Text 12"/>
          <p:cNvSpPr/>
          <p:nvPr/>
        </p:nvSpPr>
        <p:spPr>
          <a:xfrm>
            <a:off x="496119" y="3678957"/>
            <a:ext cx="4007718" cy="180231"/>
          </a:xfrm>
          <a:prstGeom prst="rect">
            <a:avLst/>
          </a:prstGeom>
          <a:noFill/>
          <a:ln/>
        </p:spPr>
        <p:txBody>
          <a:bodyPr wrap="none" lIns="0" tIns="0" rIns="0" bIns="0" rtlCol="0" anchor="t"/>
          <a:lstStyle/>
          <a:p>
            <a:pPr marL="0" indent="0" algn="ctr">
              <a:lnSpc>
                <a:spcPct val="129000"/>
              </a:lnSpc>
              <a:buNone/>
            </a:pPr>
            <a:r>
              <a:rPr lang="en-US" sz="900" dirty="0">
                <a:solidFill>
                  <a:srgbClr val="2C3249"/>
                </a:solidFill>
                <a:latin typeface="Martel Sans" pitchFamily="34" charset="0"/>
                <a:ea typeface="Martel Sans" pitchFamily="34" charset="-122"/>
                <a:cs typeface="Martel Sans" pitchFamily="34" charset="-120"/>
              </a:rPr>
              <a:t>How quickly does work flow from start to done?</a:t>
            </a:r>
            <a:endParaRPr lang="en-US" sz="900" dirty="0"/>
          </a:p>
        </p:txBody>
      </p:sp>
      <p:sp>
        <p:nvSpPr>
          <p:cNvPr id="15" name="Text 13"/>
          <p:cNvSpPr/>
          <p:nvPr/>
        </p:nvSpPr>
        <p:spPr>
          <a:xfrm>
            <a:off x="4640089" y="2908325"/>
            <a:ext cx="4007793" cy="383753"/>
          </a:xfrm>
          <a:prstGeom prst="rect">
            <a:avLst/>
          </a:prstGeom>
          <a:noFill/>
          <a:ln/>
        </p:spPr>
        <p:txBody>
          <a:bodyPr wrap="none" lIns="0" tIns="0" rIns="0" bIns="0" rtlCol="0" anchor="t"/>
          <a:lstStyle/>
          <a:p>
            <a:pPr marL="0" indent="0" algn="ctr">
              <a:lnSpc>
                <a:spcPct val="83000"/>
              </a:lnSpc>
              <a:buNone/>
            </a:pPr>
            <a:r>
              <a:rPr lang="en-US" sz="3000" dirty="0">
                <a:solidFill>
                  <a:srgbClr val="2C3249"/>
                </a:solidFill>
                <a:latin typeface="Kanit Light" pitchFamily="34" charset="0"/>
                <a:ea typeface="Kanit Light" pitchFamily="34" charset="-122"/>
                <a:cs typeface="Kanit Light" pitchFamily="34" charset="-120"/>
              </a:rPr>
              <a:t>💬</a:t>
            </a:r>
            <a:endParaRPr lang="en-US" sz="3000" dirty="0"/>
          </a:p>
        </p:txBody>
      </p:sp>
      <p:sp>
        <p:nvSpPr>
          <p:cNvPr id="16" name="Text 14"/>
          <p:cNvSpPr/>
          <p:nvPr/>
        </p:nvSpPr>
        <p:spPr>
          <a:xfrm>
            <a:off x="5917183" y="3431902"/>
            <a:ext cx="1453604" cy="181645"/>
          </a:xfrm>
          <a:prstGeom prst="rect">
            <a:avLst/>
          </a:prstGeom>
          <a:noFill/>
          <a:ln/>
        </p:spPr>
        <p:txBody>
          <a:bodyPr wrap="none" lIns="0" tIns="0" rIns="0" bIns="0" rtlCol="0" anchor="t"/>
          <a:lstStyle/>
          <a:p>
            <a:pPr marL="0" indent="0" algn="ctr">
              <a:lnSpc>
                <a:spcPct val="104000"/>
              </a:lnSpc>
              <a:buNone/>
            </a:pPr>
            <a:r>
              <a:rPr lang="en-US" sz="1100" dirty="0">
                <a:solidFill>
                  <a:srgbClr val="2C3249"/>
                </a:solidFill>
                <a:latin typeface="Kanit Light" pitchFamily="34" charset="0"/>
                <a:ea typeface="Kanit Light" pitchFamily="34" charset="-122"/>
                <a:cs typeface="Kanit Light" pitchFamily="34" charset="-120"/>
              </a:rPr>
              <a:t>Collaboration Quality</a:t>
            </a:r>
            <a:endParaRPr lang="en-US" sz="1100" dirty="0"/>
          </a:p>
        </p:txBody>
      </p:sp>
      <p:sp>
        <p:nvSpPr>
          <p:cNvPr id="17" name="Text 15"/>
          <p:cNvSpPr/>
          <p:nvPr/>
        </p:nvSpPr>
        <p:spPr>
          <a:xfrm>
            <a:off x="4640089" y="3678957"/>
            <a:ext cx="4007793" cy="360462"/>
          </a:xfrm>
          <a:prstGeom prst="rect">
            <a:avLst/>
          </a:prstGeom>
          <a:noFill/>
          <a:ln/>
        </p:spPr>
        <p:txBody>
          <a:bodyPr wrap="square" lIns="0" tIns="0" rIns="0" bIns="0" rtlCol="0" anchor="t">
            <a:normAutofit/>
          </a:bodyPr>
          <a:lstStyle/>
          <a:p>
            <a:pPr marL="0" indent="0" algn="ctr">
              <a:lnSpc>
                <a:spcPct val="129000"/>
              </a:lnSpc>
              <a:buNone/>
            </a:pPr>
            <a:r>
              <a:rPr lang="en-US" sz="900" dirty="0">
                <a:solidFill>
                  <a:srgbClr val="2C3249"/>
                </a:solidFill>
                <a:latin typeface="Martel Sans" pitchFamily="34" charset="0"/>
                <a:ea typeface="Martel Sans" pitchFamily="34" charset="-122"/>
                <a:cs typeface="Martel Sans" pitchFamily="34" charset="-120"/>
              </a:rPr>
              <a:t>Is the team communicating openly and resolving conflict constructively?</a:t>
            </a:r>
            <a:endParaRPr lang="en-US" sz="900" dirty="0"/>
          </a:p>
        </p:txBody>
      </p:sp>
      <p:sp>
        <p:nvSpPr>
          <p:cNvPr id="18" name="Shape 16"/>
          <p:cNvSpPr/>
          <p:nvPr/>
        </p:nvSpPr>
        <p:spPr>
          <a:xfrm>
            <a:off x="496119" y="4162053"/>
            <a:ext cx="8151763" cy="625599"/>
          </a:xfrm>
          <a:prstGeom prst="roundRect">
            <a:avLst>
              <a:gd name="adj" fmla="val 7807"/>
            </a:avLst>
          </a:prstGeom>
          <a:solidFill>
            <a:srgbClr val="DFECE9"/>
          </a:solidFill>
          <a:ln/>
        </p:spPr>
        <p:txBody>
          <a:bodyPr/>
          <a:lstStyle/>
          <a:p>
            <a:endParaRPr lang="en-US"/>
          </a:p>
        </p:txBody>
      </p:sp>
      <p:pic>
        <p:nvPicPr>
          <p:cNvPr id="19" name="Image 0" descr="preencoded.png"/>
          <p:cNvPicPr>
            <a:picLocks noChangeAspect="1"/>
          </p:cNvPicPr>
          <p:nvPr/>
        </p:nvPicPr>
        <p:blipFill>
          <a:blip r:embed="rId3"/>
          <a:stretch>
            <a:fillRect/>
          </a:stretch>
        </p:blipFill>
        <p:spPr>
          <a:xfrm>
            <a:off x="612353" y="4324648"/>
            <a:ext cx="145331" cy="116235"/>
          </a:xfrm>
          <a:prstGeom prst="rect">
            <a:avLst/>
          </a:prstGeom>
        </p:spPr>
      </p:pic>
      <p:sp>
        <p:nvSpPr>
          <p:cNvPr id="20" name="Text 17"/>
          <p:cNvSpPr/>
          <p:nvPr/>
        </p:nvSpPr>
        <p:spPr>
          <a:xfrm>
            <a:off x="873919" y="4300091"/>
            <a:ext cx="7657728" cy="360462"/>
          </a:xfrm>
          <a:prstGeom prst="rect">
            <a:avLst/>
          </a:prstGeom>
          <a:noFill/>
          <a:ln/>
        </p:spPr>
        <p:txBody>
          <a:bodyPr wrap="square" lIns="0" tIns="0" rIns="0" bIns="0" rtlCol="0" anchor="t">
            <a:normAutofit/>
          </a:bodyPr>
          <a:lstStyle/>
          <a:p>
            <a:pPr marL="0" indent="0" algn="l">
              <a:lnSpc>
                <a:spcPct val="129000"/>
              </a:lnSpc>
              <a:buNone/>
            </a:pPr>
            <a:r>
              <a:rPr lang="en-US" sz="900" dirty="0">
                <a:solidFill>
                  <a:srgbClr val="000000"/>
                </a:solidFill>
                <a:latin typeface="Martel Sans" pitchFamily="34" charset="0"/>
                <a:ea typeface="Martel Sans" pitchFamily="34" charset="-122"/>
                <a:cs typeface="Martel Sans" pitchFamily="34" charset="-120"/>
              </a:rPr>
              <a:t>The goal isn't simply delivering more work — it's delivering </a:t>
            </a:r>
            <a:r>
              <a:rPr lang="en-US" sz="900" b="1" dirty="0">
                <a:solidFill>
                  <a:srgbClr val="000000"/>
                </a:solidFill>
                <a:latin typeface="Martel Sans Bold" pitchFamily="34" charset="0"/>
                <a:ea typeface="Martel Sans Bold" pitchFamily="34" charset="-122"/>
                <a:cs typeface="Martel Sans Bold" pitchFamily="34" charset="-120"/>
              </a:rPr>
              <a:t>greater value more effectively</a:t>
            </a:r>
            <a:r>
              <a:rPr lang="en-US" sz="900" dirty="0">
                <a:solidFill>
                  <a:srgbClr val="000000"/>
                </a:solidFill>
                <a:latin typeface="Martel Sans" pitchFamily="34" charset="0"/>
                <a:ea typeface="Martel Sans" pitchFamily="34" charset="-122"/>
                <a:cs typeface="Martel Sans" pitchFamily="34" charset="-120"/>
              </a:rPr>
              <a:t>. Metrics should be conversation starters, not performance scorecards.</a:t>
            </a:r>
            <a:endParaRPr lang="en-US" sz="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858000" y="0"/>
            <a:ext cx="2286000" cy="5143500"/>
          </a:xfrm>
          <a:prstGeom prst="rect">
            <a:avLst/>
          </a:prstGeom>
        </p:spPr>
      </p:pic>
      <p:sp>
        <p:nvSpPr>
          <p:cNvPr id="3" name="Shape 0"/>
          <p:cNvSpPr/>
          <p:nvPr/>
        </p:nvSpPr>
        <p:spPr>
          <a:xfrm>
            <a:off x="496119" y="569640"/>
            <a:ext cx="1368326" cy="233214"/>
          </a:xfrm>
          <a:prstGeom prst="roundRect">
            <a:avLst>
              <a:gd name="adj" fmla="val 17872"/>
            </a:avLst>
          </a:prstGeom>
          <a:solidFill>
            <a:srgbClr val="DFECE9"/>
          </a:solidFill>
          <a:ln/>
        </p:spPr>
        <p:txBody>
          <a:bodyPr/>
          <a:lstStyle/>
          <a:p>
            <a:endParaRPr lang="en-US"/>
          </a:p>
        </p:txBody>
      </p:sp>
      <p:sp>
        <p:nvSpPr>
          <p:cNvPr id="4" name="Text 1"/>
          <p:cNvSpPr/>
          <p:nvPr/>
        </p:nvSpPr>
        <p:spPr>
          <a:xfrm>
            <a:off x="570533" y="606847"/>
            <a:ext cx="1676698" cy="158800"/>
          </a:xfrm>
          <a:prstGeom prst="rect">
            <a:avLst/>
          </a:prstGeom>
          <a:noFill/>
          <a:ln/>
        </p:spPr>
        <p:txBody>
          <a:bodyPr wrap="none" lIns="0" tIns="0" rIns="0" bIns="0" rtlCol="0" anchor="t"/>
          <a:lstStyle/>
          <a:p>
            <a:pPr marL="0" indent="0" algn="l">
              <a:lnSpc>
                <a:spcPct val="133000"/>
              </a:lnSpc>
              <a:buNone/>
            </a:pPr>
            <a:r>
              <a:rPr lang="en-US" sz="750" dirty="0">
                <a:solidFill>
                  <a:srgbClr val="2C3249"/>
                </a:solidFill>
                <a:latin typeface="Martel Sans" pitchFamily="34" charset="0"/>
                <a:ea typeface="Martel Sans" pitchFamily="34" charset="-122"/>
                <a:cs typeface="Martel Sans" pitchFamily="34" charset="-120"/>
              </a:rPr>
              <a:t>EXPERIENTIAL LEARNING</a:t>
            </a:r>
            <a:endParaRPr lang="en-US" sz="750" dirty="0"/>
          </a:p>
        </p:txBody>
      </p:sp>
      <p:sp>
        <p:nvSpPr>
          <p:cNvPr id="5" name="Text 2"/>
          <p:cNvSpPr/>
          <p:nvPr/>
        </p:nvSpPr>
        <p:spPr>
          <a:xfrm>
            <a:off x="496119" y="852413"/>
            <a:ext cx="6264771" cy="387548"/>
          </a:xfrm>
          <a:prstGeom prst="rect">
            <a:avLst/>
          </a:prstGeom>
          <a:noFill/>
          <a:ln/>
        </p:spPr>
        <p:txBody>
          <a:bodyPr wrap="none" lIns="0" tIns="0" rIns="0" bIns="0" rtlCol="0" anchor="t"/>
          <a:lstStyle/>
          <a:p>
            <a:pPr marL="0" indent="0" algn="l">
              <a:lnSpc>
                <a:spcPct val="104000"/>
              </a:lnSpc>
              <a:buNone/>
            </a:pPr>
            <a:r>
              <a:rPr lang="en-US" sz="2400" dirty="0">
                <a:solidFill>
                  <a:srgbClr val="272D45"/>
                </a:solidFill>
                <a:latin typeface="Kanit Light" pitchFamily="34" charset="0"/>
                <a:ea typeface="Kanit Light" pitchFamily="34" charset="-122"/>
                <a:cs typeface="Kanit Light" pitchFamily="34" charset="-120"/>
              </a:rPr>
              <a:t>Mentoring Through Real-World Experience</a:t>
            </a:r>
            <a:endParaRPr lang="en-US" sz="2400" dirty="0"/>
          </a:p>
        </p:txBody>
      </p:sp>
      <p:sp>
        <p:nvSpPr>
          <p:cNvPr id="6" name="Text 3"/>
          <p:cNvSpPr/>
          <p:nvPr/>
        </p:nvSpPr>
        <p:spPr>
          <a:xfrm>
            <a:off x="496119" y="1425997"/>
            <a:ext cx="5865763"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The most impactful mentoring happens alongside real work — not in a classroom or a certification course. Agile Coaches who work shoulder-to-shoulder with Scrum Masters accelerate development in ways that theory alone cannot.</a:t>
            </a:r>
            <a:endParaRPr lang="en-US" sz="950" dirty="0"/>
          </a:p>
        </p:txBody>
      </p:sp>
      <p:sp>
        <p:nvSpPr>
          <p:cNvPr id="7" name="Text 4"/>
          <p:cNvSpPr/>
          <p:nvPr/>
        </p:nvSpPr>
        <p:spPr>
          <a:xfrm>
            <a:off x="496119" y="2160910"/>
            <a:ext cx="248022" cy="155004"/>
          </a:xfrm>
          <a:prstGeom prst="rect">
            <a:avLst/>
          </a:prstGeom>
          <a:noFill/>
          <a:ln/>
        </p:spPr>
        <p:txBody>
          <a:bodyPr wrap="none" lIns="0" tIns="0" rIns="0" bIns="0" rtlCol="0" anchor="ctr"/>
          <a:lstStyle/>
          <a:p>
            <a:pPr marL="0" indent="0" algn="l">
              <a:lnSpc>
                <a:spcPct val="100000"/>
              </a:lnSpc>
              <a:buNone/>
            </a:pPr>
            <a:r>
              <a:rPr lang="en-US" sz="950" dirty="0">
                <a:solidFill>
                  <a:srgbClr val="2C3249"/>
                </a:solidFill>
                <a:latin typeface="Kanit Light" pitchFamily="34" charset="0"/>
                <a:ea typeface="Kanit Light" pitchFamily="34" charset="-122"/>
                <a:cs typeface="Kanit Light" pitchFamily="34" charset="-120"/>
              </a:rPr>
              <a:t>01</a:t>
            </a:r>
            <a:endParaRPr lang="en-US" sz="950" dirty="0"/>
          </a:p>
        </p:txBody>
      </p:sp>
      <p:sp>
        <p:nvSpPr>
          <p:cNvPr id="8" name="Shape 5"/>
          <p:cNvSpPr/>
          <p:nvPr/>
        </p:nvSpPr>
        <p:spPr>
          <a:xfrm>
            <a:off x="496119" y="2357363"/>
            <a:ext cx="2870895" cy="14288"/>
          </a:xfrm>
          <a:prstGeom prst="rect">
            <a:avLst/>
          </a:prstGeom>
          <a:solidFill>
            <a:srgbClr val="437066"/>
          </a:solidFill>
          <a:ln/>
        </p:spPr>
        <p:txBody>
          <a:bodyPr/>
          <a:lstStyle/>
          <a:p>
            <a:endParaRPr lang="en-US"/>
          </a:p>
        </p:txBody>
      </p:sp>
      <p:sp>
        <p:nvSpPr>
          <p:cNvPr id="9" name="Text 6"/>
          <p:cNvSpPr/>
          <p:nvPr/>
        </p:nvSpPr>
        <p:spPr>
          <a:xfrm>
            <a:off x="496119" y="2447925"/>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Observe &amp; Feedback</a:t>
            </a:r>
            <a:endParaRPr lang="en-US" sz="1200" dirty="0"/>
          </a:p>
        </p:txBody>
      </p:sp>
      <p:sp>
        <p:nvSpPr>
          <p:cNvPr id="10" name="Text 7"/>
          <p:cNvSpPr/>
          <p:nvPr/>
        </p:nvSpPr>
        <p:spPr>
          <a:xfrm>
            <a:off x="496119" y="2716188"/>
            <a:ext cx="2870895"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Sit in on Scrum ceremonies and provide structured, specific feedback immediately after.</a:t>
            </a:r>
            <a:endParaRPr lang="en-US" sz="950" dirty="0"/>
          </a:p>
        </p:txBody>
      </p:sp>
      <p:sp>
        <p:nvSpPr>
          <p:cNvPr id="11" name="Text 8"/>
          <p:cNvSpPr/>
          <p:nvPr/>
        </p:nvSpPr>
        <p:spPr>
          <a:xfrm>
            <a:off x="3490987" y="2160910"/>
            <a:ext cx="248022" cy="155004"/>
          </a:xfrm>
          <a:prstGeom prst="rect">
            <a:avLst/>
          </a:prstGeom>
          <a:noFill/>
          <a:ln/>
        </p:spPr>
        <p:txBody>
          <a:bodyPr wrap="none" lIns="0" tIns="0" rIns="0" bIns="0" rtlCol="0" anchor="ctr"/>
          <a:lstStyle/>
          <a:p>
            <a:pPr marL="0" indent="0" algn="l">
              <a:lnSpc>
                <a:spcPct val="100000"/>
              </a:lnSpc>
              <a:buNone/>
            </a:pPr>
            <a:r>
              <a:rPr lang="en-US" sz="950" dirty="0">
                <a:solidFill>
                  <a:srgbClr val="2C3249"/>
                </a:solidFill>
                <a:latin typeface="Kanit Light" pitchFamily="34" charset="0"/>
                <a:ea typeface="Kanit Light" pitchFamily="34" charset="-122"/>
                <a:cs typeface="Kanit Light" pitchFamily="34" charset="-120"/>
              </a:rPr>
              <a:t>02</a:t>
            </a:r>
            <a:endParaRPr lang="en-US" sz="950" dirty="0"/>
          </a:p>
        </p:txBody>
      </p:sp>
      <p:sp>
        <p:nvSpPr>
          <p:cNvPr id="12" name="Shape 9"/>
          <p:cNvSpPr/>
          <p:nvPr/>
        </p:nvSpPr>
        <p:spPr>
          <a:xfrm>
            <a:off x="3490987" y="2357363"/>
            <a:ext cx="2870895" cy="14288"/>
          </a:xfrm>
          <a:prstGeom prst="rect">
            <a:avLst/>
          </a:prstGeom>
          <a:solidFill>
            <a:srgbClr val="437066"/>
          </a:solidFill>
          <a:ln/>
        </p:spPr>
        <p:txBody>
          <a:bodyPr/>
          <a:lstStyle/>
          <a:p>
            <a:endParaRPr lang="en-US"/>
          </a:p>
        </p:txBody>
      </p:sp>
      <p:sp>
        <p:nvSpPr>
          <p:cNvPr id="13" name="Text 10"/>
          <p:cNvSpPr/>
          <p:nvPr/>
        </p:nvSpPr>
        <p:spPr>
          <a:xfrm>
            <a:off x="3490987" y="2447925"/>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One-on-One Coaching</a:t>
            </a:r>
            <a:endParaRPr lang="en-US" sz="1200" dirty="0"/>
          </a:p>
        </p:txBody>
      </p:sp>
      <p:sp>
        <p:nvSpPr>
          <p:cNvPr id="14" name="Text 11"/>
          <p:cNvSpPr/>
          <p:nvPr/>
        </p:nvSpPr>
        <p:spPr>
          <a:xfrm>
            <a:off x="3490987" y="2716188"/>
            <a:ext cx="2870895"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Regular private sessions create a safe space to explore challenges, doubts, and growth opportunities.</a:t>
            </a:r>
            <a:endParaRPr lang="en-US" sz="950" dirty="0"/>
          </a:p>
        </p:txBody>
      </p:sp>
      <p:sp>
        <p:nvSpPr>
          <p:cNvPr id="15" name="Text 12"/>
          <p:cNvSpPr/>
          <p:nvPr/>
        </p:nvSpPr>
        <p:spPr>
          <a:xfrm>
            <a:off x="496119" y="3528566"/>
            <a:ext cx="248022" cy="155004"/>
          </a:xfrm>
          <a:prstGeom prst="rect">
            <a:avLst/>
          </a:prstGeom>
          <a:noFill/>
          <a:ln/>
        </p:spPr>
        <p:txBody>
          <a:bodyPr wrap="none" lIns="0" tIns="0" rIns="0" bIns="0" rtlCol="0" anchor="ctr"/>
          <a:lstStyle/>
          <a:p>
            <a:pPr marL="0" indent="0" algn="l">
              <a:lnSpc>
                <a:spcPct val="100000"/>
              </a:lnSpc>
              <a:buNone/>
            </a:pPr>
            <a:r>
              <a:rPr lang="en-US" sz="950" dirty="0">
                <a:solidFill>
                  <a:srgbClr val="2C3249"/>
                </a:solidFill>
                <a:latin typeface="Kanit Light" pitchFamily="34" charset="0"/>
                <a:ea typeface="Kanit Light" pitchFamily="34" charset="-122"/>
                <a:cs typeface="Kanit Light" pitchFamily="34" charset="-120"/>
              </a:rPr>
              <a:t>03</a:t>
            </a:r>
            <a:endParaRPr lang="en-US" sz="950" dirty="0"/>
          </a:p>
        </p:txBody>
      </p:sp>
      <p:sp>
        <p:nvSpPr>
          <p:cNvPr id="16" name="Shape 13"/>
          <p:cNvSpPr/>
          <p:nvPr/>
        </p:nvSpPr>
        <p:spPr>
          <a:xfrm>
            <a:off x="496119" y="3725019"/>
            <a:ext cx="2870895" cy="14288"/>
          </a:xfrm>
          <a:prstGeom prst="rect">
            <a:avLst/>
          </a:prstGeom>
          <a:solidFill>
            <a:srgbClr val="437066"/>
          </a:solidFill>
          <a:ln/>
        </p:spPr>
        <p:txBody>
          <a:bodyPr/>
          <a:lstStyle/>
          <a:p>
            <a:endParaRPr lang="en-US"/>
          </a:p>
        </p:txBody>
      </p:sp>
      <p:sp>
        <p:nvSpPr>
          <p:cNvPr id="17" name="Text 14"/>
          <p:cNvSpPr/>
          <p:nvPr/>
        </p:nvSpPr>
        <p:spPr>
          <a:xfrm>
            <a:off x="496119" y="3815581"/>
            <a:ext cx="1936031" cy="193849"/>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Pair in Stakeholder Meetings</a:t>
            </a:r>
            <a:endParaRPr lang="en-US" sz="1200" dirty="0"/>
          </a:p>
        </p:txBody>
      </p:sp>
      <p:sp>
        <p:nvSpPr>
          <p:cNvPr id="18" name="Text 15"/>
          <p:cNvSpPr/>
          <p:nvPr/>
        </p:nvSpPr>
        <p:spPr>
          <a:xfrm>
            <a:off x="496119" y="4083844"/>
            <a:ext cx="2870895"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Navigating difficult conversations with a mentor present builds confidence and diplomatic skill.</a:t>
            </a:r>
            <a:endParaRPr lang="en-US" sz="950" dirty="0"/>
          </a:p>
        </p:txBody>
      </p:sp>
      <p:sp>
        <p:nvSpPr>
          <p:cNvPr id="19" name="Text 16"/>
          <p:cNvSpPr/>
          <p:nvPr/>
        </p:nvSpPr>
        <p:spPr>
          <a:xfrm>
            <a:off x="3490987" y="3528566"/>
            <a:ext cx="248022" cy="155004"/>
          </a:xfrm>
          <a:prstGeom prst="rect">
            <a:avLst/>
          </a:prstGeom>
          <a:noFill/>
          <a:ln/>
        </p:spPr>
        <p:txBody>
          <a:bodyPr wrap="none" lIns="0" tIns="0" rIns="0" bIns="0" rtlCol="0" anchor="ctr"/>
          <a:lstStyle/>
          <a:p>
            <a:pPr marL="0" indent="0" algn="l">
              <a:lnSpc>
                <a:spcPct val="100000"/>
              </a:lnSpc>
              <a:buNone/>
            </a:pPr>
            <a:r>
              <a:rPr lang="en-US" sz="950" dirty="0">
                <a:solidFill>
                  <a:srgbClr val="2C3249"/>
                </a:solidFill>
                <a:latin typeface="Kanit Light" pitchFamily="34" charset="0"/>
                <a:ea typeface="Kanit Light" pitchFamily="34" charset="-122"/>
                <a:cs typeface="Kanit Light" pitchFamily="34" charset="-120"/>
              </a:rPr>
              <a:t>04</a:t>
            </a:r>
            <a:endParaRPr lang="en-US" sz="950" dirty="0"/>
          </a:p>
        </p:txBody>
      </p:sp>
      <p:sp>
        <p:nvSpPr>
          <p:cNvPr id="20" name="Shape 17"/>
          <p:cNvSpPr/>
          <p:nvPr/>
        </p:nvSpPr>
        <p:spPr>
          <a:xfrm>
            <a:off x="3490987" y="3725019"/>
            <a:ext cx="2870895" cy="14288"/>
          </a:xfrm>
          <a:prstGeom prst="rect">
            <a:avLst/>
          </a:prstGeom>
          <a:solidFill>
            <a:srgbClr val="437066"/>
          </a:solidFill>
          <a:ln/>
        </p:spPr>
        <p:txBody>
          <a:bodyPr/>
          <a:lstStyle/>
          <a:p>
            <a:endParaRPr lang="en-US"/>
          </a:p>
        </p:txBody>
      </p:sp>
      <p:sp>
        <p:nvSpPr>
          <p:cNvPr id="21" name="Text 18"/>
          <p:cNvSpPr/>
          <p:nvPr/>
        </p:nvSpPr>
        <p:spPr>
          <a:xfrm>
            <a:off x="3490987" y="3815581"/>
            <a:ext cx="1876351" cy="193849"/>
          </a:xfrm>
          <a:prstGeom prst="rect">
            <a:avLst/>
          </a:prstGeom>
          <a:noFill/>
          <a:ln/>
        </p:spPr>
        <p:txBody>
          <a:bodyPr wrap="none" lIns="0" tIns="0" rIns="0" bIns="0" rtlCol="0" anchor="t"/>
          <a:lstStyle/>
          <a:p>
            <a:pPr marL="0" indent="0" algn="l">
              <a:lnSpc>
                <a:spcPct val="104000"/>
              </a:lnSpc>
              <a:buNone/>
            </a:pPr>
            <a:r>
              <a:rPr lang="en-US" sz="1200" dirty="0">
                <a:solidFill>
                  <a:srgbClr val="2C3249"/>
                </a:solidFill>
                <a:latin typeface="Kanit Light" pitchFamily="34" charset="0"/>
                <a:ea typeface="Kanit Light" pitchFamily="34" charset="-122"/>
                <a:cs typeface="Kanit Light" pitchFamily="34" charset="-120"/>
              </a:rPr>
              <a:t>Sprint-by-Sprint Reflection</a:t>
            </a:r>
            <a:endParaRPr lang="en-US" sz="1200" dirty="0"/>
          </a:p>
        </p:txBody>
      </p:sp>
      <p:sp>
        <p:nvSpPr>
          <p:cNvPr id="22" name="Text 19"/>
          <p:cNvSpPr/>
          <p:nvPr/>
        </p:nvSpPr>
        <p:spPr>
          <a:xfrm>
            <a:off x="3490987" y="4083844"/>
            <a:ext cx="2870895" cy="396925"/>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2C3249"/>
                </a:solidFill>
                <a:latin typeface="Martel Sans" pitchFamily="34" charset="0"/>
                <a:ea typeface="Martel Sans" pitchFamily="34" charset="-122"/>
                <a:cs typeface="Martel Sans" pitchFamily="34" charset="-120"/>
              </a:rPr>
              <a:t>Reviewing each sprint together turns experience into insight and insight into lasting growth.</a:t>
            </a:r>
            <a:endParaRPr lang="en-US" sz="9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496119" y="353392"/>
            <a:ext cx="815355" cy="172938"/>
          </a:xfrm>
          <a:prstGeom prst="roundRect">
            <a:avLst>
              <a:gd name="adj" fmla="val 19205"/>
            </a:avLst>
          </a:prstGeom>
          <a:solidFill>
            <a:srgbClr val="DFECE9"/>
          </a:solidFill>
          <a:ln/>
        </p:spPr>
        <p:txBody>
          <a:bodyPr/>
          <a:lstStyle/>
          <a:p>
            <a:endParaRPr lang="en-US"/>
          </a:p>
        </p:txBody>
      </p:sp>
      <p:sp>
        <p:nvSpPr>
          <p:cNvPr id="3" name="Text 1"/>
          <p:cNvSpPr/>
          <p:nvPr/>
        </p:nvSpPr>
        <p:spPr>
          <a:xfrm>
            <a:off x="555427" y="383009"/>
            <a:ext cx="1153939" cy="113705"/>
          </a:xfrm>
          <a:prstGeom prst="rect">
            <a:avLst/>
          </a:prstGeom>
          <a:noFill/>
          <a:ln/>
        </p:spPr>
        <p:txBody>
          <a:bodyPr wrap="none" lIns="0" tIns="0" rIns="0" bIns="0" rtlCol="0" anchor="t"/>
          <a:lstStyle/>
          <a:p>
            <a:pPr marL="0" indent="0" algn="l">
              <a:lnSpc>
                <a:spcPct val="120000"/>
              </a:lnSpc>
              <a:buNone/>
            </a:pPr>
            <a:r>
              <a:rPr lang="en-US" sz="600" dirty="0">
                <a:solidFill>
                  <a:srgbClr val="2C3249"/>
                </a:solidFill>
                <a:latin typeface="Martel Sans" pitchFamily="34" charset="0"/>
                <a:ea typeface="Martel Sans" pitchFamily="34" charset="-122"/>
                <a:cs typeface="Martel Sans" pitchFamily="34" charset="-120"/>
              </a:rPr>
              <a:t>EMERGING TOOLS</a:t>
            </a:r>
            <a:endParaRPr lang="en-US" sz="600" dirty="0"/>
          </a:p>
        </p:txBody>
      </p:sp>
      <p:sp>
        <p:nvSpPr>
          <p:cNvPr id="4" name="Text 2"/>
          <p:cNvSpPr/>
          <p:nvPr/>
        </p:nvSpPr>
        <p:spPr>
          <a:xfrm>
            <a:off x="496119" y="557808"/>
            <a:ext cx="4777755" cy="308893"/>
          </a:xfrm>
          <a:prstGeom prst="rect">
            <a:avLst/>
          </a:prstGeom>
          <a:noFill/>
          <a:ln/>
        </p:spPr>
        <p:txBody>
          <a:bodyPr wrap="none" lIns="0" tIns="0" rIns="0" bIns="0" rtlCol="0" anchor="t"/>
          <a:lstStyle/>
          <a:p>
            <a:pPr marL="0" indent="0" algn="l">
              <a:lnSpc>
                <a:spcPct val="104000"/>
              </a:lnSpc>
              <a:buNone/>
            </a:pPr>
            <a:r>
              <a:rPr lang="en-US" sz="1900" dirty="0">
                <a:solidFill>
                  <a:srgbClr val="272D45"/>
                </a:solidFill>
                <a:latin typeface="Kanit Light" pitchFamily="34" charset="0"/>
                <a:ea typeface="Kanit Light" pitchFamily="34" charset="-122"/>
                <a:cs typeface="Kanit Light" pitchFamily="34" charset="-120"/>
              </a:rPr>
              <a:t>Leveraging AI to Support Scrum Masters</a:t>
            </a:r>
            <a:endParaRPr lang="en-US" sz="1900" dirty="0"/>
          </a:p>
        </p:txBody>
      </p:sp>
      <p:sp>
        <p:nvSpPr>
          <p:cNvPr id="5" name="Text 3"/>
          <p:cNvSpPr/>
          <p:nvPr/>
        </p:nvSpPr>
        <p:spPr>
          <a:xfrm>
            <a:off x="491430" y="935482"/>
            <a:ext cx="5130329" cy="767358"/>
          </a:xfrm>
          <a:prstGeom prst="rect">
            <a:avLst/>
          </a:prstGeom>
          <a:noFill/>
          <a:ln/>
        </p:spPr>
        <p:txBody>
          <a:bodyPr wrap="square" lIns="0" tIns="0" rIns="0" bIns="0" rtlCol="0" anchor="t">
            <a:noAutofit/>
          </a:bodyPr>
          <a:lstStyle/>
          <a:p>
            <a:pPr marL="0" indent="0" algn="l">
              <a:lnSpc>
                <a:spcPct val="120000"/>
              </a:lnSpc>
              <a:buNone/>
            </a:pPr>
            <a:r>
              <a:rPr lang="en-US" sz="950" dirty="0">
                <a:solidFill>
                  <a:srgbClr val="2C3249"/>
                </a:solidFill>
                <a:latin typeface="Martel Sans" pitchFamily="34" charset="0"/>
                <a:ea typeface="Martel Sans" pitchFamily="34" charset="-122"/>
                <a:cs typeface="Martel Sans" pitchFamily="34" charset="-120"/>
              </a:rPr>
              <a:t>Artificial intelligence is rapidly becoming a valuable force-multiplier for Scrum Masters. Generative AI and analytics platforms can handle time-consuming tasks, freeing Scrum Masters to focus on the human dimensions of their role — coaching, facilitation, and leadership.</a:t>
            </a:r>
            <a:endParaRPr lang="en-US" sz="950" dirty="0"/>
          </a:p>
        </p:txBody>
      </p:sp>
      <p:pic>
        <p:nvPicPr>
          <p:cNvPr id="6"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6119" y="1844678"/>
            <a:ext cx="197644" cy="197644"/>
          </a:xfrm>
          <a:prstGeom prst="rect">
            <a:avLst/>
          </a:prstGeom>
        </p:spPr>
      </p:pic>
      <p:sp>
        <p:nvSpPr>
          <p:cNvPr id="7" name="Text 4"/>
          <p:cNvSpPr/>
          <p:nvPr/>
        </p:nvSpPr>
        <p:spPr>
          <a:xfrm>
            <a:off x="496119" y="2140772"/>
            <a:ext cx="1298079" cy="154409"/>
          </a:xfrm>
          <a:prstGeom prst="rect">
            <a:avLst/>
          </a:prstGeom>
          <a:noFill/>
          <a:ln/>
        </p:spPr>
        <p:txBody>
          <a:bodyPr wrap="none" lIns="0" tIns="0" rIns="0" bIns="0" rtlCol="0" anchor="t"/>
          <a:lstStyle/>
          <a:p>
            <a:pPr marL="0" indent="0" algn="l">
              <a:lnSpc>
                <a:spcPct val="104000"/>
              </a:lnSpc>
              <a:buNone/>
            </a:pPr>
            <a:r>
              <a:rPr lang="en-US" sz="1000" dirty="0">
                <a:solidFill>
                  <a:srgbClr val="2C3249"/>
                </a:solidFill>
                <a:latin typeface="Kanit Light" pitchFamily="34" charset="0"/>
                <a:ea typeface="Kanit Light" pitchFamily="34" charset="-122"/>
                <a:cs typeface="Kanit Light" pitchFamily="34" charset="-120"/>
              </a:rPr>
              <a:t>Story &amp; Criteria Drafting</a:t>
            </a:r>
            <a:endParaRPr lang="en-US" sz="1000" dirty="0"/>
          </a:p>
        </p:txBody>
      </p:sp>
      <p:sp>
        <p:nvSpPr>
          <p:cNvPr id="8" name="Text 5"/>
          <p:cNvSpPr/>
          <p:nvPr/>
        </p:nvSpPr>
        <p:spPr>
          <a:xfrm>
            <a:off x="496119" y="2373911"/>
            <a:ext cx="1644476" cy="568226"/>
          </a:xfrm>
          <a:prstGeom prst="rect">
            <a:avLst/>
          </a:prstGeom>
          <a:noFill/>
          <a:ln/>
        </p:spPr>
        <p:txBody>
          <a:bodyPr wrap="square" lIns="0" tIns="0" rIns="0" bIns="0" rtlCol="0" anchor="t">
            <a:noAutofit/>
          </a:bodyPr>
          <a:lstStyle/>
          <a:p>
            <a:pPr marL="0" indent="0" algn="l">
              <a:lnSpc>
                <a:spcPct val="120000"/>
              </a:lnSpc>
              <a:buNone/>
            </a:pPr>
            <a:r>
              <a:rPr lang="en-US" sz="950" dirty="0">
                <a:solidFill>
                  <a:srgbClr val="2C3249"/>
                </a:solidFill>
                <a:latin typeface="Martel Sans" pitchFamily="34" charset="0"/>
                <a:ea typeface="Martel Sans" pitchFamily="34" charset="-122"/>
                <a:cs typeface="Martel Sans" pitchFamily="34" charset="-120"/>
              </a:rPr>
              <a:t>Generate user stories and acceptance criteria quickly, allowing more time for team alignment.</a:t>
            </a:r>
            <a:endParaRPr lang="en-US" sz="950" dirty="0"/>
          </a:p>
        </p:txBody>
      </p:sp>
      <p:pic>
        <p:nvPicPr>
          <p:cNvPr id="9"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39045" y="1844678"/>
            <a:ext cx="197644" cy="197644"/>
          </a:xfrm>
          <a:prstGeom prst="rect">
            <a:avLst/>
          </a:prstGeom>
        </p:spPr>
      </p:pic>
      <p:sp>
        <p:nvSpPr>
          <p:cNvPr id="10" name="Text 6"/>
          <p:cNvSpPr/>
          <p:nvPr/>
        </p:nvSpPr>
        <p:spPr>
          <a:xfrm>
            <a:off x="2239045" y="2140772"/>
            <a:ext cx="1239292" cy="154409"/>
          </a:xfrm>
          <a:prstGeom prst="rect">
            <a:avLst/>
          </a:prstGeom>
          <a:noFill/>
          <a:ln/>
        </p:spPr>
        <p:txBody>
          <a:bodyPr wrap="none" lIns="0" tIns="0" rIns="0" bIns="0" rtlCol="0" anchor="t"/>
          <a:lstStyle/>
          <a:p>
            <a:pPr marL="0" indent="0" algn="l">
              <a:lnSpc>
                <a:spcPct val="104000"/>
              </a:lnSpc>
              <a:buNone/>
            </a:pPr>
            <a:r>
              <a:rPr lang="en-US" sz="1000" dirty="0">
                <a:solidFill>
                  <a:srgbClr val="2C3249"/>
                </a:solidFill>
                <a:latin typeface="Kanit Light" pitchFamily="34" charset="0"/>
                <a:ea typeface="Kanit Light" pitchFamily="34" charset="-122"/>
                <a:cs typeface="Kanit Light" pitchFamily="34" charset="-120"/>
              </a:rPr>
              <a:t>Metrics &amp; Risk Analysis</a:t>
            </a:r>
            <a:endParaRPr lang="en-US" sz="1000" dirty="0"/>
          </a:p>
        </p:txBody>
      </p:sp>
      <p:sp>
        <p:nvSpPr>
          <p:cNvPr id="11" name="Text 7"/>
          <p:cNvSpPr/>
          <p:nvPr/>
        </p:nvSpPr>
        <p:spPr>
          <a:xfrm>
            <a:off x="2239045" y="2373911"/>
            <a:ext cx="1644476" cy="426169"/>
          </a:xfrm>
          <a:prstGeom prst="rect">
            <a:avLst/>
          </a:prstGeom>
          <a:noFill/>
          <a:ln/>
        </p:spPr>
        <p:txBody>
          <a:bodyPr wrap="square" lIns="0" tIns="0" rIns="0" bIns="0" rtlCol="0" anchor="t">
            <a:noAutofit/>
          </a:bodyPr>
          <a:lstStyle/>
          <a:p>
            <a:pPr marL="0" indent="0" algn="l">
              <a:lnSpc>
                <a:spcPct val="120000"/>
              </a:lnSpc>
              <a:buNone/>
            </a:pPr>
            <a:r>
              <a:rPr lang="en-US" sz="950" dirty="0">
                <a:solidFill>
                  <a:srgbClr val="2C3249"/>
                </a:solidFill>
                <a:latin typeface="Martel Sans" pitchFamily="34" charset="0"/>
                <a:ea typeface="Martel Sans" pitchFamily="34" charset="-122"/>
                <a:cs typeface="Martel Sans" pitchFamily="34" charset="-120"/>
              </a:rPr>
              <a:t>Monitor team health dashboards and identify delivery risks before they become blockers.</a:t>
            </a:r>
            <a:endParaRPr lang="en-US" sz="950" dirty="0"/>
          </a:p>
        </p:txBody>
      </p:sp>
      <p:pic>
        <p:nvPicPr>
          <p:cNvPr id="12"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981971" y="1844678"/>
            <a:ext cx="197644" cy="197644"/>
          </a:xfrm>
          <a:prstGeom prst="rect">
            <a:avLst/>
          </a:prstGeom>
        </p:spPr>
      </p:pic>
      <p:sp>
        <p:nvSpPr>
          <p:cNvPr id="13" name="Text 8"/>
          <p:cNvSpPr/>
          <p:nvPr/>
        </p:nvSpPr>
        <p:spPr>
          <a:xfrm>
            <a:off x="3981971" y="2140772"/>
            <a:ext cx="1235571" cy="154409"/>
          </a:xfrm>
          <a:prstGeom prst="rect">
            <a:avLst/>
          </a:prstGeom>
          <a:noFill/>
          <a:ln/>
        </p:spPr>
        <p:txBody>
          <a:bodyPr wrap="none" lIns="0" tIns="0" rIns="0" bIns="0" rtlCol="0" anchor="t"/>
          <a:lstStyle/>
          <a:p>
            <a:pPr marL="0" indent="0" algn="l">
              <a:lnSpc>
                <a:spcPct val="104000"/>
              </a:lnSpc>
              <a:buNone/>
            </a:pPr>
            <a:r>
              <a:rPr lang="en-US" sz="1000" dirty="0">
                <a:solidFill>
                  <a:srgbClr val="2C3249"/>
                </a:solidFill>
                <a:latin typeface="Kanit Light" pitchFamily="34" charset="0"/>
                <a:ea typeface="Kanit Light" pitchFamily="34" charset="-122"/>
                <a:cs typeface="Kanit Light" pitchFamily="34" charset="-120"/>
              </a:rPr>
              <a:t>Retrospective Insights</a:t>
            </a:r>
            <a:endParaRPr lang="en-US" sz="1000" dirty="0"/>
          </a:p>
        </p:txBody>
      </p:sp>
      <p:sp>
        <p:nvSpPr>
          <p:cNvPr id="14" name="Text 9"/>
          <p:cNvSpPr/>
          <p:nvPr/>
        </p:nvSpPr>
        <p:spPr>
          <a:xfrm>
            <a:off x="3981971" y="2373911"/>
            <a:ext cx="1644476" cy="568226"/>
          </a:xfrm>
          <a:prstGeom prst="rect">
            <a:avLst/>
          </a:prstGeom>
          <a:noFill/>
          <a:ln/>
        </p:spPr>
        <p:txBody>
          <a:bodyPr wrap="square" lIns="0" tIns="0" rIns="0" bIns="0" rtlCol="0" anchor="t">
            <a:noAutofit/>
          </a:bodyPr>
          <a:lstStyle/>
          <a:p>
            <a:pPr marL="0" indent="0" algn="l">
              <a:lnSpc>
                <a:spcPct val="120000"/>
              </a:lnSpc>
              <a:buNone/>
            </a:pPr>
            <a:r>
              <a:rPr lang="en-US" sz="950" dirty="0">
                <a:solidFill>
                  <a:srgbClr val="2C3249"/>
                </a:solidFill>
                <a:latin typeface="Martel Sans" pitchFamily="34" charset="0"/>
                <a:ea typeface="Martel Sans" pitchFamily="34" charset="-122"/>
                <a:cs typeface="Martel Sans" pitchFamily="34" charset="-120"/>
              </a:rPr>
              <a:t>Summarize recurring themes across retrospectives to surface patterns invisible to the naked eye.</a:t>
            </a:r>
            <a:endParaRPr lang="en-US" sz="950" dirty="0"/>
          </a:p>
        </p:txBody>
      </p:sp>
      <p:pic>
        <p:nvPicPr>
          <p:cNvPr id="15" name="Image 3" descr="preencoded.png"/>
          <p:cNvPicPr>
            <a:picLocks noChangeAspect="1"/>
          </p:cNvPicPr>
          <p:nvPr/>
        </p:nvPicPr>
        <p:blipFill>
          <a:blip r:embed="rId6"/>
          <a:stretch>
            <a:fillRect/>
          </a:stretch>
        </p:blipFill>
        <p:spPr>
          <a:xfrm>
            <a:off x="5867623" y="1507006"/>
            <a:ext cx="2780258" cy="2780258"/>
          </a:xfrm>
          <a:prstGeom prst="rect">
            <a:avLst/>
          </a:prstGeom>
        </p:spPr>
      </p:pic>
      <p:sp>
        <p:nvSpPr>
          <p:cNvPr id="16" name="Shape 10"/>
          <p:cNvSpPr/>
          <p:nvPr/>
        </p:nvSpPr>
        <p:spPr>
          <a:xfrm>
            <a:off x="491430" y="3530318"/>
            <a:ext cx="5135017" cy="767359"/>
          </a:xfrm>
          <a:prstGeom prst="roundRect">
            <a:avLst>
              <a:gd name="adj" fmla="val 5468"/>
            </a:avLst>
          </a:prstGeom>
          <a:solidFill>
            <a:srgbClr val="DFECE9"/>
          </a:solidFill>
          <a:ln/>
        </p:spPr>
        <p:txBody>
          <a:bodyPr/>
          <a:lstStyle/>
          <a:p>
            <a:endParaRPr lang="en-US"/>
          </a:p>
        </p:txBody>
      </p:sp>
      <p:pic>
        <p:nvPicPr>
          <p:cNvPr id="17" name="Image 4" descr="preencoded.png"/>
          <p:cNvPicPr>
            <a:picLocks noChangeAspect="1"/>
          </p:cNvPicPr>
          <p:nvPr/>
        </p:nvPicPr>
        <p:blipFill>
          <a:blip r:embed="rId7"/>
          <a:stretch>
            <a:fillRect/>
          </a:stretch>
        </p:blipFill>
        <p:spPr>
          <a:xfrm>
            <a:off x="590253" y="3657864"/>
            <a:ext cx="123527" cy="98822"/>
          </a:xfrm>
          <a:prstGeom prst="rect">
            <a:avLst/>
          </a:prstGeom>
        </p:spPr>
      </p:pic>
      <p:sp>
        <p:nvSpPr>
          <p:cNvPr id="18" name="Text 11"/>
          <p:cNvSpPr/>
          <p:nvPr/>
        </p:nvSpPr>
        <p:spPr>
          <a:xfrm>
            <a:off x="812602" y="3625866"/>
            <a:ext cx="4359308" cy="310529"/>
          </a:xfrm>
          <a:prstGeom prst="rect">
            <a:avLst/>
          </a:prstGeom>
          <a:noFill/>
          <a:ln/>
        </p:spPr>
        <p:txBody>
          <a:bodyPr wrap="square" lIns="0" tIns="0" rIns="0" bIns="0" rtlCol="0" anchor="t">
            <a:noAutofit/>
          </a:bodyPr>
          <a:lstStyle/>
          <a:p>
            <a:pPr marL="0" indent="0" algn="l">
              <a:lnSpc>
                <a:spcPct val="120000"/>
              </a:lnSpc>
              <a:buNone/>
            </a:pPr>
            <a:r>
              <a:rPr lang="en-US" sz="1000" dirty="0">
                <a:solidFill>
                  <a:srgbClr val="000000"/>
                </a:solidFill>
                <a:latin typeface="Martel Sans" pitchFamily="34" charset="0"/>
                <a:ea typeface="Martel Sans" pitchFamily="34" charset="-122"/>
                <a:cs typeface="Martel Sans" pitchFamily="34" charset="-120"/>
              </a:rPr>
              <a:t>Mentors should coach Scrum Masters to use AI as a </a:t>
            </a:r>
            <a:r>
              <a:rPr lang="en-US" sz="1000" b="1" dirty="0">
                <a:solidFill>
                  <a:srgbClr val="000000"/>
                </a:solidFill>
                <a:latin typeface="Martel Sans Bold" pitchFamily="34" charset="0"/>
                <a:ea typeface="Martel Sans Bold" pitchFamily="34" charset="-122"/>
                <a:cs typeface="Martel Sans Bold" pitchFamily="34" charset="-120"/>
              </a:rPr>
              <a:t>decision-support tool</a:t>
            </a:r>
            <a:r>
              <a:rPr lang="en-US" sz="1000" dirty="0">
                <a:solidFill>
                  <a:srgbClr val="000000"/>
                </a:solidFill>
                <a:latin typeface="Martel Sans" pitchFamily="34" charset="0"/>
                <a:ea typeface="Martel Sans" pitchFamily="34" charset="-122"/>
                <a:cs typeface="Martel Sans" pitchFamily="34" charset="-120"/>
              </a:rPr>
              <a:t> — not a replacement for critical thinking, empathy, or leadership judgment.</a:t>
            </a:r>
            <a:endParaRPr lang="en-US" sz="1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496119" y="355327"/>
            <a:ext cx="1188616" cy="195263"/>
          </a:xfrm>
          <a:prstGeom prst="roundRect">
            <a:avLst>
              <a:gd name="adj" fmla="val 18677"/>
            </a:avLst>
          </a:prstGeom>
          <a:solidFill>
            <a:srgbClr val="DFECE9"/>
          </a:solidFill>
          <a:ln/>
        </p:spPr>
        <p:txBody>
          <a:bodyPr/>
          <a:lstStyle/>
          <a:p>
            <a:endParaRPr lang="en-US"/>
          </a:p>
        </p:txBody>
      </p:sp>
      <p:sp>
        <p:nvSpPr>
          <p:cNvPr id="3" name="Text 1"/>
          <p:cNvSpPr/>
          <p:nvPr/>
        </p:nvSpPr>
        <p:spPr>
          <a:xfrm>
            <a:off x="561231" y="387846"/>
            <a:ext cx="1515591" cy="130225"/>
          </a:xfrm>
          <a:prstGeom prst="rect">
            <a:avLst/>
          </a:prstGeom>
          <a:noFill/>
          <a:ln/>
        </p:spPr>
        <p:txBody>
          <a:bodyPr wrap="none" lIns="0" tIns="0" rIns="0" bIns="0" rtlCol="0" anchor="t"/>
          <a:lstStyle/>
          <a:p>
            <a:pPr marL="0" indent="0" algn="l">
              <a:lnSpc>
                <a:spcPct val="125000"/>
              </a:lnSpc>
              <a:buNone/>
            </a:pPr>
            <a:r>
              <a:rPr lang="en-US" sz="650" dirty="0">
                <a:solidFill>
                  <a:srgbClr val="2C3249"/>
                </a:solidFill>
                <a:latin typeface="Martel Sans" pitchFamily="34" charset="0"/>
                <a:ea typeface="Martel Sans" pitchFamily="34" charset="-122"/>
                <a:cs typeface="Martel Sans" pitchFamily="34" charset="-120"/>
              </a:rPr>
              <a:t>COMMUNITY &amp; CULTURE</a:t>
            </a:r>
            <a:endParaRPr lang="en-US" sz="650" dirty="0"/>
          </a:p>
        </p:txBody>
      </p:sp>
      <p:sp>
        <p:nvSpPr>
          <p:cNvPr id="4" name="Text 2"/>
          <p:cNvSpPr/>
          <p:nvPr/>
        </p:nvSpPr>
        <p:spPr>
          <a:xfrm>
            <a:off x="496119" y="588541"/>
            <a:ext cx="4463728" cy="339179"/>
          </a:xfrm>
          <a:prstGeom prst="rect">
            <a:avLst/>
          </a:prstGeom>
          <a:noFill/>
          <a:ln/>
        </p:spPr>
        <p:txBody>
          <a:bodyPr wrap="none" lIns="0" tIns="0" rIns="0" bIns="0" rtlCol="0" anchor="t"/>
          <a:lstStyle/>
          <a:p>
            <a:pPr marL="0" indent="0" algn="l">
              <a:lnSpc>
                <a:spcPct val="104000"/>
              </a:lnSpc>
              <a:buNone/>
            </a:pPr>
            <a:r>
              <a:rPr lang="en-US" sz="2100" dirty="0">
                <a:solidFill>
                  <a:srgbClr val="272D45"/>
                </a:solidFill>
                <a:latin typeface="Kanit Light" pitchFamily="34" charset="0"/>
                <a:ea typeface="Kanit Light" pitchFamily="34" charset="-122"/>
                <a:cs typeface="Kanit Light" pitchFamily="34" charset="-120"/>
              </a:rPr>
              <a:t>Creating a Community of Practice</a:t>
            </a:r>
            <a:endParaRPr lang="en-US" sz="2100" dirty="0"/>
          </a:p>
        </p:txBody>
      </p:sp>
      <p:sp>
        <p:nvSpPr>
          <p:cNvPr id="5" name="Text 3"/>
          <p:cNvSpPr/>
          <p:nvPr/>
        </p:nvSpPr>
        <p:spPr>
          <a:xfrm>
            <a:off x="496119" y="1070149"/>
            <a:ext cx="8151763" cy="325636"/>
          </a:xfrm>
          <a:prstGeom prst="rect">
            <a:avLst/>
          </a:prstGeom>
          <a:noFill/>
          <a:ln/>
        </p:spPr>
        <p:txBody>
          <a:bodyPr wrap="square" lIns="0" tIns="0" rIns="0" bIns="0" rtlCol="0" anchor="t">
            <a:normAutofit/>
          </a:bodyPr>
          <a:lstStyle/>
          <a:p>
            <a:pPr marL="0" indent="0" algn="l">
              <a:lnSpc>
                <a:spcPct val="125000"/>
              </a:lnSpc>
              <a:buNone/>
            </a:pPr>
            <a:r>
              <a:rPr lang="en-US" sz="850" dirty="0">
                <a:solidFill>
                  <a:srgbClr val="2C3249"/>
                </a:solidFill>
                <a:latin typeface="Martel Sans" pitchFamily="34" charset="0"/>
                <a:ea typeface="Martel Sans" pitchFamily="34" charset="-122"/>
                <a:cs typeface="Martel Sans" pitchFamily="34" charset="-120"/>
              </a:rPr>
              <a:t>Mentoring should extend beyond the one-on-one relationship. Organizations that establish Scrum Master Communities of Practice create an environment where learning becomes collective, consistent, and self-sustaining.</a:t>
            </a:r>
            <a:endParaRPr lang="en-US" sz="850" dirty="0"/>
          </a:p>
        </p:txBody>
      </p:sp>
      <p:sp>
        <p:nvSpPr>
          <p:cNvPr id="6" name="Text 4"/>
          <p:cNvSpPr/>
          <p:nvPr/>
        </p:nvSpPr>
        <p:spPr>
          <a:xfrm>
            <a:off x="1622599" y="1899121"/>
            <a:ext cx="1360066" cy="169515"/>
          </a:xfrm>
          <a:prstGeom prst="rect">
            <a:avLst/>
          </a:prstGeom>
          <a:noFill/>
          <a:ln/>
        </p:spPr>
        <p:txBody>
          <a:bodyPr wrap="none" lIns="0" tIns="0" rIns="0" bIns="0" rtlCol="0" anchor="t"/>
          <a:lstStyle/>
          <a:p>
            <a:pPr marL="0" indent="0" algn="r">
              <a:lnSpc>
                <a:spcPct val="104000"/>
              </a:lnSpc>
              <a:buNone/>
            </a:pPr>
            <a:r>
              <a:rPr lang="en-US" sz="1050" dirty="0">
                <a:solidFill>
                  <a:srgbClr val="2C3249"/>
                </a:solidFill>
                <a:latin typeface="Kanit Light" pitchFamily="34" charset="0"/>
                <a:ea typeface="Kanit Light" pitchFamily="34" charset="-122"/>
                <a:cs typeface="Kanit Light" pitchFamily="34" charset="-120"/>
              </a:rPr>
              <a:t>Share Lessons Learned</a:t>
            </a:r>
            <a:endParaRPr lang="en-US" sz="1050" dirty="0"/>
          </a:p>
        </p:txBody>
      </p:sp>
      <p:sp>
        <p:nvSpPr>
          <p:cNvPr id="7" name="Text 5"/>
          <p:cNvSpPr/>
          <p:nvPr/>
        </p:nvSpPr>
        <p:spPr>
          <a:xfrm>
            <a:off x="496119" y="2125563"/>
            <a:ext cx="2486546" cy="325636"/>
          </a:xfrm>
          <a:prstGeom prst="rect">
            <a:avLst/>
          </a:prstGeom>
          <a:noFill/>
          <a:ln/>
        </p:spPr>
        <p:txBody>
          <a:bodyPr wrap="square" lIns="0" tIns="0" rIns="0" bIns="0" rtlCol="0" anchor="t">
            <a:normAutofit/>
          </a:bodyPr>
          <a:lstStyle/>
          <a:p>
            <a:pPr marL="0" indent="0" algn="r">
              <a:lnSpc>
                <a:spcPct val="125000"/>
              </a:lnSpc>
              <a:buNone/>
            </a:pPr>
            <a:r>
              <a:rPr lang="en-US" sz="850" dirty="0">
                <a:solidFill>
                  <a:srgbClr val="2C3249"/>
                </a:solidFill>
                <a:latin typeface="Martel Sans" pitchFamily="34" charset="0"/>
                <a:ea typeface="Martel Sans" pitchFamily="34" charset="-122"/>
                <a:cs typeface="Martel Sans" pitchFamily="34" charset="-120"/>
              </a:rPr>
              <a:t>Real-world stories from the field teach faster than any framework document.</a:t>
            </a:r>
            <a:endParaRPr lang="en-US" sz="850" dirty="0"/>
          </a:p>
        </p:txBody>
      </p:sp>
      <p:pic>
        <p:nvPicPr>
          <p:cNvPr id="8" name="Image 0" descr="preencoded.png"/>
          <p:cNvPicPr>
            <a:picLocks noChangeAspect="1"/>
          </p:cNvPicPr>
          <p:nvPr/>
        </p:nvPicPr>
        <p:blipFill>
          <a:blip r:embed="rId3"/>
          <a:stretch>
            <a:fillRect/>
          </a:stretch>
        </p:blipFill>
        <p:spPr>
          <a:xfrm>
            <a:off x="3145408" y="1502569"/>
            <a:ext cx="2853110" cy="2853110"/>
          </a:xfrm>
          <a:prstGeom prst="rect">
            <a:avLst/>
          </a:prstGeom>
        </p:spPr>
      </p:pic>
      <p:pic>
        <p:nvPicPr>
          <p:cNvPr id="9"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916561" y="2030909"/>
            <a:ext cx="162371" cy="162371"/>
          </a:xfrm>
          <a:prstGeom prst="rect">
            <a:avLst/>
          </a:prstGeom>
        </p:spPr>
      </p:pic>
      <p:sp>
        <p:nvSpPr>
          <p:cNvPr id="10" name="Text 6"/>
          <p:cNvSpPr/>
          <p:nvPr/>
        </p:nvSpPr>
        <p:spPr>
          <a:xfrm>
            <a:off x="6161261" y="1899121"/>
            <a:ext cx="1682353" cy="169515"/>
          </a:xfrm>
          <a:prstGeom prst="rect">
            <a:avLst/>
          </a:prstGeom>
          <a:noFill/>
          <a:ln/>
        </p:spPr>
        <p:txBody>
          <a:bodyPr wrap="none" lIns="0" tIns="0" rIns="0" bIns="0" rtlCol="0" anchor="t"/>
          <a:lstStyle/>
          <a:p>
            <a:pPr marL="0" indent="0" algn="l">
              <a:lnSpc>
                <a:spcPct val="104000"/>
              </a:lnSpc>
              <a:buNone/>
            </a:pPr>
            <a:r>
              <a:rPr lang="en-US" sz="1050" dirty="0">
                <a:solidFill>
                  <a:srgbClr val="2C3249"/>
                </a:solidFill>
                <a:latin typeface="Kanit Light" pitchFamily="34" charset="0"/>
                <a:ea typeface="Kanit Light" pitchFamily="34" charset="-122"/>
                <a:cs typeface="Kanit Light" pitchFamily="34" charset="-120"/>
              </a:rPr>
              <a:t>Discuss Challenges Together</a:t>
            </a:r>
            <a:endParaRPr lang="en-US" sz="1050" dirty="0"/>
          </a:p>
        </p:txBody>
      </p:sp>
      <p:sp>
        <p:nvSpPr>
          <p:cNvPr id="11" name="Text 7"/>
          <p:cNvSpPr/>
          <p:nvPr/>
        </p:nvSpPr>
        <p:spPr>
          <a:xfrm>
            <a:off x="6161261" y="2125563"/>
            <a:ext cx="2486620" cy="325636"/>
          </a:xfrm>
          <a:prstGeom prst="rect">
            <a:avLst/>
          </a:prstGeom>
          <a:noFill/>
          <a:ln/>
        </p:spPr>
        <p:txBody>
          <a:bodyPr wrap="square" lIns="0" tIns="0" rIns="0" bIns="0" rtlCol="0" anchor="t">
            <a:normAutofit/>
          </a:bodyPr>
          <a:lstStyle/>
          <a:p>
            <a:pPr marL="0" indent="0" algn="l">
              <a:lnSpc>
                <a:spcPct val="125000"/>
              </a:lnSpc>
              <a:buNone/>
            </a:pPr>
            <a:r>
              <a:rPr lang="en-US" sz="850" dirty="0">
                <a:solidFill>
                  <a:srgbClr val="2C3249"/>
                </a:solidFill>
                <a:latin typeface="Martel Sans" pitchFamily="34" charset="0"/>
                <a:ea typeface="Martel Sans" pitchFamily="34" charset="-122"/>
                <a:cs typeface="Martel Sans" pitchFamily="34" charset="-120"/>
              </a:rPr>
              <a:t>Collective problem-solving reduces isolation and generates creative solutions.</a:t>
            </a:r>
            <a:endParaRPr lang="en-US" sz="850" dirty="0"/>
          </a:p>
        </p:txBody>
      </p:sp>
      <p:pic>
        <p:nvPicPr>
          <p:cNvPr id="12" name="Image 2" descr="preencoded.png"/>
          <p:cNvPicPr>
            <a:picLocks noChangeAspect="1"/>
          </p:cNvPicPr>
          <p:nvPr/>
        </p:nvPicPr>
        <p:blipFill>
          <a:blip r:embed="rId5"/>
          <a:stretch>
            <a:fillRect/>
          </a:stretch>
        </p:blipFill>
        <p:spPr>
          <a:xfrm>
            <a:off x="3145408" y="1502569"/>
            <a:ext cx="2853110" cy="2853110"/>
          </a:xfrm>
          <a:prstGeom prst="rect">
            <a:avLst/>
          </a:prstGeom>
        </p:spPr>
      </p:pic>
      <p:pic>
        <p:nvPicPr>
          <p:cNvPr id="13"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307732" y="2273722"/>
            <a:ext cx="162371" cy="162371"/>
          </a:xfrm>
          <a:prstGeom prst="rect">
            <a:avLst/>
          </a:prstGeom>
        </p:spPr>
      </p:pic>
      <p:sp>
        <p:nvSpPr>
          <p:cNvPr id="14" name="Text 8"/>
          <p:cNvSpPr/>
          <p:nvPr/>
        </p:nvSpPr>
        <p:spPr>
          <a:xfrm>
            <a:off x="6161261" y="3407048"/>
            <a:ext cx="1612776" cy="169515"/>
          </a:xfrm>
          <a:prstGeom prst="rect">
            <a:avLst/>
          </a:prstGeom>
          <a:noFill/>
          <a:ln/>
        </p:spPr>
        <p:txBody>
          <a:bodyPr wrap="none" lIns="0" tIns="0" rIns="0" bIns="0" rtlCol="0" anchor="t"/>
          <a:lstStyle/>
          <a:p>
            <a:pPr marL="0" indent="0" algn="l">
              <a:lnSpc>
                <a:spcPct val="104000"/>
              </a:lnSpc>
              <a:buNone/>
            </a:pPr>
            <a:r>
              <a:rPr lang="en-US" sz="1050" dirty="0">
                <a:solidFill>
                  <a:srgbClr val="2C3249"/>
                </a:solidFill>
                <a:latin typeface="Kanit Light" pitchFamily="34" charset="0"/>
                <a:ea typeface="Kanit Light" pitchFamily="34" charset="-122"/>
                <a:cs typeface="Kanit Light" pitchFamily="34" charset="-120"/>
              </a:rPr>
              <a:t>Explore Emerging Practices</a:t>
            </a:r>
            <a:endParaRPr lang="en-US" sz="1050" dirty="0"/>
          </a:p>
        </p:txBody>
      </p:sp>
      <p:sp>
        <p:nvSpPr>
          <p:cNvPr id="15" name="Text 9"/>
          <p:cNvSpPr/>
          <p:nvPr/>
        </p:nvSpPr>
        <p:spPr>
          <a:xfrm>
            <a:off x="6161261" y="3633490"/>
            <a:ext cx="2486620" cy="325636"/>
          </a:xfrm>
          <a:prstGeom prst="rect">
            <a:avLst/>
          </a:prstGeom>
          <a:noFill/>
          <a:ln/>
        </p:spPr>
        <p:txBody>
          <a:bodyPr wrap="square" lIns="0" tIns="0" rIns="0" bIns="0" rtlCol="0" anchor="t">
            <a:normAutofit/>
          </a:bodyPr>
          <a:lstStyle/>
          <a:p>
            <a:pPr marL="0" indent="0" algn="l">
              <a:lnSpc>
                <a:spcPct val="125000"/>
              </a:lnSpc>
              <a:buNone/>
            </a:pPr>
            <a:r>
              <a:rPr lang="en-US" sz="850" dirty="0">
                <a:solidFill>
                  <a:srgbClr val="2C3249"/>
                </a:solidFill>
                <a:latin typeface="Martel Sans" pitchFamily="34" charset="0"/>
                <a:ea typeface="Martel Sans" pitchFamily="34" charset="-122"/>
                <a:cs typeface="Martel Sans" pitchFamily="34" charset="-120"/>
              </a:rPr>
              <a:t>Stay current with evolving Agile techniques, tools, and research.</a:t>
            </a:r>
            <a:endParaRPr lang="en-US" sz="850" dirty="0"/>
          </a:p>
        </p:txBody>
      </p:sp>
      <p:pic>
        <p:nvPicPr>
          <p:cNvPr id="16" name="Image 4" descr="preencoded.png"/>
          <p:cNvPicPr>
            <a:picLocks noChangeAspect="1"/>
          </p:cNvPicPr>
          <p:nvPr/>
        </p:nvPicPr>
        <p:blipFill>
          <a:blip r:embed="rId7"/>
          <a:stretch>
            <a:fillRect/>
          </a:stretch>
        </p:blipFill>
        <p:spPr>
          <a:xfrm>
            <a:off x="3145408" y="1502569"/>
            <a:ext cx="2853110" cy="2853110"/>
          </a:xfrm>
          <a:prstGeom prst="rect">
            <a:avLst/>
          </a:prstGeom>
        </p:spPr>
      </p:pic>
      <p:pic>
        <p:nvPicPr>
          <p:cNvPr id="17"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064919" y="3664893"/>
            <a:ext cx="162371" cy="162371"/>
          </a:xfrm>
          <a:prstGeom prst="rect">
            <a:avLst/>
          </a:prstGeom>
        </p:spPr>
      </p:pic>
      <p:sp>
        <p:nvSpPr>
          <p:cNvPr id="18" name="Text 10"/>
          <p:cNvSpPr/>
          <p:nvPr/>
        </p:nvSpPr>
        <p:spPr>
          <a:xfrm>
            <a:off x="1543571" y="3407048"/>
            <a:ext cx="1439094" cy="169515"/>
          </a:xfrm>
          <a:prstGeom prst="rect">
            <a:avLst/>
          </a:prstGeom>
          <a:noFill/>
          <a:ln/>
        </p:spPr>
        <p:txBody>
          <a:bodyPr wrap="none" lIns="0" tIns="0" rIns="0" bIns="0" rtlCol="0" anchor="t"/>
          <a:lstStyle/>
          <a:p>
            <a:pPr marL="0" indent="0" algn="r">
              <a:lnSpc>
                <a:spcPct val="104000"/>
              </a:lnSpc>
              <a:buNone/>
            </a:pPr>
            <a:r>
              <a:rPr lang="en-US" sz="1050" dirty="0">
                <a:solidFill>
                  <a:srgbClr val="2C3249"/>
                </a:solidFill>
                <a:latin typeface="Kanit Light" pitchFamily="34" charset="0"/>
                <a:ea typeface="Kanit Light" pitchFamily="34" charset="-122"/>
                <a:cs typeface="Kanit Light" pitchFamily="34" charset="-120"/>
              </a:rPr>
              <a:t>Drive Org Improvements</a:t>
            </a:r>
            <a:endParaRPr lang="en-US" sz="1050" dirty="0"/>
          </a:p>
        </p:txBody>
      </p:sp>
      <p:sp>
        <p:nvSpPr>
          <p:cNvPr id="19" name="Text 11"/>
          <p:cNvSpPr/>
          <p:nvPr/>
        </p:nvSpPr>
        <p:spPr>
          <a:xfrm>
            <a:off x="496119" y="3633490"/>
            <a:ext cx="2486546" cy="325636"/>
          </a:xfrm>
          <a:prstGeom prst="rect">
            <a:avLst/>
          </a:prstGeom>
          <a:noFill/>
          <a:ln/>
        </p:spPr>
        <p:txBody>
          <a:bodyPr wrap="square" lIns="0" tIns="0" rIns="0" bIns="0" rtlCol="0" anchor="t">
            <a:normAutofit/>
          </a:bodyPr>
          <a:lstStyle/>
          <a:p>
            <a:pPr marL="0" indent="0" algn="r">
              <a:lnSpc>
                <a:spcPct val="125000"/>
              </a:lnSpc>
              <a:buNone/>
            </a:pPr>
            <a:r>
              <a:rPr lang="en-US" sz="850" dirty="0">
                <a:solidFill>
                  <a:srgbClr val="2C3249"/>
                </a:solidFill>
                <a:latin typeface="Martel Sans" pitchFamily="34" charset="0"/>
                <a:ea typeface="Martel Sans" pitchFamily="34" charset="-122"/>
                <a:cs typeface="Martel Sans" pitchFamily="34" charset="-120"/>
              </a:rPr>
              <a:t>Collaborate across teams to influence how the broader organization works and improves.</a:t>
            </a:r>
            <a:endParaRPr lang="en-US" sz="850" dirty="0"/>
          </a:p>
        </p:txBody>
      </p:sp>
      <p:pic>
        <p:nvPicPr>
          <p:cNvPr id="20" name="Image 6" descr="preencoded.png"/>
          <p:cNvPicPr>
            <a:picLocks noChangeAspect="1"/>
          </p:cNvPicPr>
          <p:nvPr/>
        </p:nvPicPr>
        <p:blipFill>
          <a:blip r:embed="rId9"/>
          <a:stretch>
            <a:fillRect/>
          </a:stretch>
        </p:blipFill>
        <p:spPr>
          <a:xfrm>
            <a:off x="3145408" y="1502569"/>
            <a:ext cx="2853110" cy="2853110"/>
          </a:xfrm>
          <a:prstGeom prst="rect">
            <a:avLst/>
          </a:prstGeom>
        </p:spPr>
      </p:pic>
      <p:pic>
        <p:nvPicPr>
          <p:cNvPr id="21" name="Image 7" descr="preencoded.png"/>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3673748" y="3422079"/>
            <a:ext cx="162371" cy="162371"/>
          </a:xfrm>
          <a:prstGeom prst="rect">
            <a:avLst/>
          </a:prstGeom>
        </p:spPr>
      </p:pic>
      <p:sp>
        <p:nvSpPr>
          <p:cNvPr id="22" name="Text 12"/>
          <p:cNvSpPr/>
          <p:nvPr/>
        </p:nvSpPr>
        <p:spPr>
          <a:xfrm>
            <a:off x="496119" y="4462462"/>
            <a:ext cx="8151763" cy="325636"/>
          </a:xfrm>
          <a:prstGeom prst="rect">
            <a:avLst/>
          </a:prstGeom>
          <a:noFill/>
          <a:ln/>
        </p:spPr>
        <p:txBody>
          <a:bodyPr wrap="square" lIns="0" tIns="0" rIns="0" bIns="0" rtlCol="0" anchor="t">
            <a:normAutofit/>
          </a:bodyPr>
          <a:lstStyle/>
          <a:p>
            <a:pPr marL="0" indent="0" algn="l">
              <a:lnSpc>
                <a:spcPct val="125000"/>
              </a:lnSpc>
              <a:buNone/>
            </a:pPr>
            <a:r>
              <a:rPr lang="en-US" sz="850" dirty="0">
                <a:solidFill>
                  <a:srgbClr val="2C3249"/>
                </a:solidFill>
                <a:latin typeface="Martel Sans" pitchFamily="34" charset="0"/>
                <a:ea typeface="Martel Sans" pitchFamily="34" charset="-122"/>
                <a:cs typeface="Martel Sans" pitchFamily="34" charset="-120"/>
              </a:rPr>
              <a:t>When continuous learning becomes part of the organizational culture — rather than an individual responsibility — Agile capability grows faster and spreads more evenly across the enterprise.</a:t>
            </a:r>
            <a:endParaRPr lang="en-US" sz="8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TotalTime>
  <Words>1370</Words>
  <Application>Microsoft Office PowerPoint</Application>
  <PresentationFormat>On-screen Show (16:9)</PresentationFormat>
  <Paragraphs>134</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Twemoji Mozilla</vt:lpstr>
      <vt:lpstr>Martel Sans Bold</vt:lpstr>
      <vt:lpstr>Martel Sans</vt:lpstr>
      <vt:lpstr>Kanit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2026-06-29T14:58:07Z</dcterms:created>
  <dcterms:modified xsi:type="dcterms:W3CDTF">2026-06-29T15:27:52Z</dcterms:modified>
</cp:coreProperties>
</file>