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Alexandria" panose="020B0604020202020204" charset="-78"/>
      <p:regular r:id="rId16"/>
    </p:embeddedFont>
    <p:embeddedFont>
      <p:font typeface="Nobile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810" y="300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657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463397"/>
            <a:ext cx="93852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Patient at the Center: Unlocking the Promise of Value-Based Care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4451390" y="3001208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Healthcare has long been structured around systems, processes, and providers—but not always around the people it serves.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Value-Based Care (VBC)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changes that fundamental equation, placing patients at the heart of everything we do.</a:t>
            </a:r>
            <a:endParaRPr lang="en-US" sz="1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390" y="4177070"/>
            <a:ext cx="9385221" cy="173069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51390" y="6131004"/>
            <a:ext cx="93852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#ValueBasedCare #PatientCenteredCare #HealthcareInnovation #PatientExperience #DigitalHealth #HealthcareTransformation #ManagingProjectsTheAgileWay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38724"/>
            <a:ext cx="689538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Technology as a Patient Ally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735052"/>
            <a:ext cx="627935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Technology serves as the backbone of patient-centered VBC, enabling seamless coordination, predictive insights, and continuous engagement. Digital tools transform how we deliver care and support patients in achieving their health goals.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3203569"/>
            <a:ext cx="312896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Key Technology Enablers: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712085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Electronic health records with interoperability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4099038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Predictive analytics for risk identification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93790" y="4485991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Mobile health applications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93790" y="4872944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Remote patient monitoring devices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93790" y="525989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Care coordination platforms</a:t>
            </a:r>
            <a:endParaRPr lang="en-US" sz="155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874" y="1779700"/>
            <a:ext cx="4574262" cy="457426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9001"/>
            <a:ext cx="859559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Technology Capabilities in Practice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715914"/>
            <a:ext cx="496133" cy="4961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246005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Risk Prediction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2889275"/>
            <a:ext cx="4182189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Advanced analytics identify at-risk patients before complications arise, enabling proactive interventions and preventing costly emergency situations.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1715914"/>
            <a:ext cx="496133" cy="4961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23986" y="246005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Patient Education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5223986" y="2889275"/>
            <a:ext cx="4182308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Continuous, personalized health education and engagement tools keep patients informed and motivated to manage their health effectively.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1715914"/>
            <a:ext cx="496133" cy="49613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54302" y="2460054"/>
            <a:ext cx="268914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Real-Time Monitoring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9654302" y="2889275"/>
            <a:ext cx="4182308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Track progress toward health goals in real time through wearable devices, patient-reported outcomes, and integrated health data.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251829"/>
            <a:ext cx="7556421" cy="17116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5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Promise of Value-Based Care</a:t>
            </a:r>
            <a:endParaRPr lang="en-US" sz="5350" dirty="0"/>
          </a:p>
        </p:txBody>
      </p:sp>
      <p:sp>
        <p:nvSpPr>
          <p:cNvPr id="4" name="Text 1"/>
          <p:cNvSpPr/>
          <p:nvPr/>
        </p:nvSpPr>
        <p:spPr>
          <a:xfrm>
            <a:off x="6577846" y="4484370"/>
            <a:ext cx="7258764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true promise of VBC is a healthcare system where patients no longer feel like numbers. Instead, they are </a:t>
            </a:r>
            <a:r>
              <a:rPr lang="en-US" sz="1550" dirty="0">
                <a:solidFill>
                  <a:srgbClr val="1B54DA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active participants in their care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supported by a coordinated team focused on one mission: better health outcomes.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280190" y="4261128"/>
            <a:ext cx="22860" cy="1716643"/>
          </a:xfrm>
          <a:prstGeom prst="rect">
            <a:avLst/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85518"/>
            <a:ext cx="8961715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Transforming Healthcare From the Inside Out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93790" y="2004893"/>
            <a:ext cx="93852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By placing the patient at the center, Value-Based Care is fundamentally transforming healthcare delivery and unlocking a future where success is measured in lives improved, not services billed.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2863215"/>
            <a:ext cx="2996089" cy="3222546"/>
          </a:xfrm>
          <a:prstGeom prst="roundRect">
            <a:avLst>
              <a:gd name="adj" fmla="val 278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999768" y="3069193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479" y="3199328"/>
            <a:ext cx="267891" cy="33492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99768" y="3862864"/>
            <a:ext cx="258413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Patient-Centered Mission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99768" y="4602242"/>
            <a:ext cx="2584133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Every decision, process, and outcome focused on improving patient health and experience</a:t>
            </a:r>
            <a:endParaRPr lang="en-US" sz="1550" dirty="0"/>
          </a:p>
        </p:txBody>
      </p:sp>
      <p:sp>
        <p:nvSpPr>
          <p:cNvPr id="10" name="Shape 6"/>
          <p:cNvSpPr/>
          <p:nvPr/>
        </p:nvSpPr>
        <p:spPr>
          <a:xfrm>
            <a:off x="3988237" y="2863215"/>
            <a:ext cx="2996208" cy="3222546"/>
          </a:xfrm>
          <a:prstGeom prst="roundRect">
            <a:avLst>
              <a:gd name="adj" fmla="val 278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4194215" y="3069193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7926" y="3199328"/>
            <a:ext cx="267891" cy="33492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194215" y="3862864"/>
            <a:ext cx="2584252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Coordinated Care Teams</a:t>
            </a:r>
            <a:endParaRPr lang="en-US" sz="1950" dirty="0"/>
          </a:p>
        </p:txBody>
      </p:sp>
      <p:sp>
        <p:nvSpPr>
          <p:cNvPr id="14" name="Text 9"/>
          <p:cNvSpPr/>
          <p:nvPr/>
        </p:nvSpPr>
        <p:spPr>
          <a:xfrm>
            <a:off x="4194215" y="4602242"/>
            <a:ext cx="2584252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Providers working together with shared accountability for patient outcomes and satisfaction</a:t>
            </a:r>
            <a:endParaRPr lang="en-US" sz="1550" dirty="0"/>
          </a:p>
        </p:txBody>
      </p:sp>
      <p:sp>
        <p:nvSpPr>
          <p:cNvPr id="15" name="Shape 10"/>
          <p:cNvSpPr/>
          <p:nvPr/>
        </p:nvSpPr>
        <p:spPr>
          <a:xfrm>
            <a:off x="7182803" y="2863215"/>
            <a:ext cx="2996208" cy="3222546"/>
          </a:xfrm>
          <a:prstGeom prst="roundRect">
            <a:avLst>
              <a:gd name="adj" fmla="val 278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7388781" y="3069193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2492" y="3199328"/>
            <a:ext cx="267891" cy="33492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388781" y="386286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Sustainable Success</a:t>
            </a:r>
            <a:endParaRPr lang="en-US" sz="1950" dirty="0"/>
          </a:p>
        </p:txBody>
      </p:sp>
      <p:sp>
        <p:nvSpPr>
          <p:cNvPr id="19" name="Text 13"/>
          <p:cNvSpPr/>
          <p:nvPr/>
        </p:nvSpPr>
        <p:spPr>
          <a:xfrm>
            <a:off x="7388781" y="4292084"/>
            <a:ext cx="2584252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healthcare system that rewards value creation, not volume production, ensuring long-term viability</a:t>
            </a:r>
            <a:endParaRPr lang="en-US" sz="1550" dirty="0"/>
          </a:p>
        </p:txBody>
      </p:sp>
      <p:sp>
        <p:nvSpPr>
          <p:cNvPr id="20" name="Text 14"/>
          <p:cNvSpPr/>
          <p:nvPr/>
        </p:nvSpPr>
        <p:spPr>
          <a:xfrm>
            <a:off x="793790" y="6309003"/>
            <a:ext cx="93852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This is the future of healthcare—where every patient receives the coordinated, personalized, and proactive care they deserve. The transformation begins with putting patients first.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03993"/>
            <a:ext cx="7410569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Healthcare Journey: Then vs. Now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93790" y="1921727"/>
            <a:ext cx="328541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Traditional Healthcare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2492155"/>
            <a:ext cx="3536156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Patients often felt like passive participants in a complex and fragmented healthcare journey. The system was designed around provider convenience, not patient needs.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4575987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Disconnected care episodes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4962940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Limited patient engagement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93790" y="5349894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Reactive treatment approaches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93790" y="5736847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Volume-driven incentives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4821674" y="192172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Value-Based Care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4821674" y="2492155"/>
            <a:ext cx="3536156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VBC fundamentally redefines what it means to deliver care by making patients active partners in their healthcare experience and outcomes.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821674" y="4258448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Coordinated care teams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4821674" y="4645401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Proactive patient engagement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4821674" y="5032354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Prevention-focused strategies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4821674" y="5419307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Outcome-driven incentives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88974"/>
            <a:ext cx="814018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Why the Patient Must Come First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80588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Traditional fee-for-service models created a system focused on quantity over quality, leading to fragmented and impersonal care experiences.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2664209"/>
            <a:ext cx="4215289" cy="2111335"/>
          </a:xfrm>
          <a:prstGeom prst="roundRect">
            <a:avLst>
              <a:gd name="adj" fmla="val 3948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99768" y="2870187"/>
            <a:ext cx="304502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Volume-Based Problems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99768" y="3299407"/>
            <a:ext cx="3803333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Providers rewarded for seeing more patients, ordering more tests, performing more procedures—regardless of outcomes.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5207437" y="2664209"/>
            <a:ext cx="4215408" cy="2111335"/>
          </a:xfrm>
          <a:prstGeom prst="roundRect">
            <a:avLst>
              <a:gd name="adj" fmla="val 3948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13415" y="2870187"/>
            <a:ext cx="296298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Fragmented Experience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5413415" y="3299407"/>
            <a:ext cx="380345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Patients navigated disconnected systems with little coordination between providers and specialists.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9621203" y="2664209"/>
            <a:ext cx="4215289" cy="2111335"/>
          </a:xfrm>
          <a:prstGeom prst="roundRect">
            <a:avLst>
              <a:gd name="adj" fmla="val 3948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827181" y="2870187"/>
            <a:ext cx="280225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Limited Accountability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827181" y="3299407"/>
            <a:ext cx="380333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No single entity responsible for long-term patient outcomes or overall health improvement.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93790" y="4998786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 contrast, Value-Based Care rewards providers for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keeping patients healthy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and achieving measurable improvements in well-being, making the patient the </a:t>
            </a:r>
            <a:r>
              <a:rPr lang="en-US" sz="1550" dirty="0">
                <a:solidFill>
                  <a:srgbClr val="1B54DA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driver of success metrics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87843"/>
            <a:ext cx="7556421" cy="372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750"/>
              </a:lnSpc>
              <a:buNone/>
            </a:pPr>
            <a:r>
              <a:rPr lang="en-US" sz="78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Patient-Centered Care in Action</a:t>
            </a:r>
            <a:endParaRPr lang="en-US" sz="7800" dirty="0"/>
          </a:p>
        </p:txBody>
      </p:sp>
      <p:sp>
        <p:nvSpPr>
          <p:cNvPr id="4" name="Text 1"/>
          <p:cNvSpPr/>
          <p:nvPr/>
        </p:nvSpPr>
        <p:spPr>
          <a:xfrm>
            <a:off x="793790" y="5806678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When we truly put patients first, care delivery transforms from transactional encounters to meaningful partnerships focused on health and well-being.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55551"/>
            <a:ext cx="588966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Personalized Care Plans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651879"/>
            <a:ext cx="7632025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Each patient is unique, and their care should reflect that individuality. Value-Based Care ensures treatment plans are tailored to individual needs, health history, lifestyle factors, and personal preferences—moving far beyond one-size-fits-all approaches.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3120395"/>
            <a:ext cx="401776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Key Elements of Personalization: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628911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Comprehensive health risk assessments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4015865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Cultural and social determinants consideration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93790" y="4402818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Patient goals and preferences integration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93790" y="4789771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Continuous plan adjustment based on progress</a:t>
            </a:r>
            <a:endParaRPr lang="en-US" sz="15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543" y="1696527"/>
            <a:ext cx="3969425" cy="39694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31075"/>
            <a:ext cx="645128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Coordinated Care Delivery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54798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Instead of patients navigating multiple disconnected providers, care teams work as an integrated unit with shared accountability for patient outcomes.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1897975" y="2940900"/>
            <a:ext cx="283702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Primary Care Physician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370120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Central coordinator managing overall health strategy and care plan oversight.</a:t>
            </a:r>
            <a:endParaRPr lang="en-US" sz="15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06309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864" y="3195991"/>
            <a:ext cx="296942" cy="3711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95284" y="27821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Specialists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895284" y="3211410"/>
            <a:ext cx="394132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Expert consultation and treatment for specific conditions within the care team framework.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06309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3738" y="3584492"/>
            <a:ext cx="296942" cy="37111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895284" y="537227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Care Managers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9895284" y="5801495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Ongoing patient support, education, and care coordination between visits.</a:t>
            </a:r>
            <a:endParaRPr lang="en-US" sz="15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06309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5237" y="5810365"/>
            <a:ext cx="296942" cy="37111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254091" y="521344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Support Services</a:t>
            </a:r>
            <a:endParaRPr lang="en-US" sz="1950" dirty="0"/>
          </a:p>
        </p:txBody>
      </p:sp>
      <p:sp>
        <p:nvSpPr>
          <p:cNvPr id="17" name="Text 9"/>
          <p:cNvSpPr/>
          <p:nvPr/>
        </p:nvSpPr>
        <p:spPr>
          <a:xfrm>
            <a:off x="793790" y="5642666"/>
            <a:ext cx="3941207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Pharmacy, social work, nutrition, and other services integrated into care delivery.</a:t>
            </a:r>
            <a:endParaRPr lang="en-US" sz="155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06309"/>
            <a:ext cx="4564975" cy="45649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9363" y="5421864"/>
            <a:ext cx="296942" cy="3711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134427"/>
            <a:ext cx="7578804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Prevention First: A Proactive Approach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4451390" y="1853803"/>
            <a:ext cx="93852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fundamental goal shifts from treating illness to maintaining wellness. This prevention-first mindset transforms how we think about healthcare delivery and resource allocation.</a:t>
            </a:r>
            <a:endParaRPr lang="en-US" sz="1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390" y="2712125"/>
            <a:ext cx="992267" cy="146101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642015" y="291048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Wellness Programs</a:t>
            </a:r>
            <a:endParaRPr lang="en-US" sz="1950" dirty="0"/>
          </a:p>
        </p:txBody>
      </p:sp>
      <p:sp>
        <p:nvSpPr>
          <p:cNvPr id="7" name="Text 3"/>
          <p:cNvSpPr/>
          <p:nvPr/>
        </p:nvSpPr>
        <p:spPr>
          <a:xfrm>
            <a:off x="5642015" y="3339703"/>
            <a:ext cx="819459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Comprehensive programs addressing lifestyle factors, stress management, and health education.</a:t>
            </a:r>
            <a:endParaRPr lang="en-US" sz="15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1390" y="4173141"/>
            <a:ext cx="992267" cy="146101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42015" y="4371499"/>
            <a:ext cx="270855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Preventive Screenings</a:t>
            </a:r>
            <a:endParaRPr lang="en-US" sz="1950" dirty="0"/>
          </a:p>
        </p:txBody>
      </p:sp>
      <p:sp>
        <p:nvSpPr>
          <p:cNvPr id="10" name="Text 5"/>
          <p:cNvSpPr/>
          <p:nvPr/>
        </p:nvSpPr>
        <p:spPr>
          <a:xfrm>
            <a:off x="5642015" y="4800719"/>
            <a:ext cx="819459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Regular, risk-stratified screenings to catch conditions early when treatment is most effective.</a:t>
            </a:r>
            <a:endParaRPr lang="en-US" sz="15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1390" y="5634157"/>
            <a:ext cx="992267" cy="146101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642015" y="583251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Early Interventions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5642015" y="6261735"/>
            <a:ext cx="819459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Rapid response to risk factors and early symptoms to prevent progression to serious conditions.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690909"/>
            <a:ext cx="741580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Ongoing Patient Engagement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4451390" y="1608642"/>
            <a:ext cx="93852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Patients become engaged partners in their care through continuous communication, education, and support that extends far beyond traditional office visits.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4451390" y="2466964"/>
            <a:ext cx="4593431" cy="1824276"/>
          </a:xfrm>
          <a:prstGeom prst="roundRect">
            <a:avLst>
              <a:gd name="adj" fmla="val 4569"/>
            </a:avLst>
          </a:prstGeom>
          <a:solidFill>
            <a:srgbClr val="F9F9FF"/>
          </a:solidFill>
          <a:ln w="2286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672608" y="2688182"/>
            <a:ext cx="297239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Digital Health Platforms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4672608" y="3117402"/>
            <a:ext cx="415099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Patient portals, mobile apps, and telehealth services provide 24/7 access to care teams and health information.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9243179" y="2466964"/>
            <a:ext cx="4593431" cy="1824276"/>
          </a:xfrm>
          <a:prstGeom prst="roundRect">
            <a:avLst>
              <a:gd name="adj" fmla="val 4569"/>
            </a:avLst>
          </a:prstGeom>
          <a:solidFill>
            <a:srgbClr val="F9F9FF"/>
          </a:solidFill>
          <a:ln w="2286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464397" y="268818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Regular Check-ins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9464397" y="3117402"/>
            <a:ext cx="415099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Scheduled follow-ups, health coaching sessions, and progress reviews keep patients connected to their care team.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4451390" y="4489598"/>
            <a:ext cx="9385221" cy="1506736"/>
          </a:xfrm>
          <a:prstGeom prst="roundRect">
            <a:avLst>
              <a:gd name="adj" fmla="val 5532"/>
            </a:avLst>
          </a:prstGeom>
          <a:solidFill>
            <a:srgbClr val="F9F9FF"/>
          </a:solidFill>
          <a:ln w="2286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672608" y="4710816"/>
            <a:ext cx="322314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Proactive Communication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4672608" y="5140036"/>
            <a:ext cx="894278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Automated reminders, health alerts, and educational content delivered when patients need it most.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19039"/>
            <a:ext cx="1111198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Ripple Effect: Benefits Across the System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635952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When patients are truly at the center, the positive impact cascades throughout the entire healthcare ecosystem, creating value for all stakeholders.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2593453"/>
            <a:ext cx="3074670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87%</a:t>
            </a:r>
            <a:endParaRPr lang="en-US" sz="5150" dirty="0"/>
          </a:p>
        </p:txBody>
      </p:sp>
      <p:sp>
        <p:nvSpPr>
          <p:cNvPr id="5" name="Text 3"/>
          <p:cNvSpPr/>
          <p:nvPr/>
        </p:nvSpPr>
        <p:spPr>
          <a:xfrm>
            <a:off x="1090613" y="349642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Patient Satisfaction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3925643"/>
            <a:ext cx="3074670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Patients feel heard, supported, and empowered in their healthcare journey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4116467" y="2593453"/>
            <a:ext cx="3074670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23%</a:t>
            </a:r>
            <a:endParaRPr lang="en-US" sz="5150" dirty="0"/>
          </a:p>
        </p:txBody>
      </p:sp>
      <p:sp>
        <p:nvSpPr>
          <p:cNvPr id="8" name="Text 6"/>
          <p:cNvSpPr/>
          <p:nvPr/>
        </p:nvSpPr>
        <p:spPr>
          <a:xfrm>
            <a:off x="4180999" y="3496422"/>
            <a:ext cx="294560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Readmission Reduction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4116467" y="3925643"/>
            <a:ext cx="3074670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Better outcomes through coordinated care and chronic disease management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439144" y="2593453"/>
            <a:ext cx="3074670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$2.8K</a:t>
            </a:r>
            <a:endParaRPr lang="en-US" sz="5150" dirty="0"/>
          </a:p>
        </p:txBody>
      </p:sp>
      <p:sp>
        <p:nvSpPr>
          <p:cNvPr id="11" name="Text 9"/>
          <p:cNvSpPr/>
          <p:nvPr/>
        </p:nvSpPr>
        <p:spPr>
          <a:xfrm>
            <a:off x="7483673" y="3496422"/>
            <a:ext cx="298561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Cost Savings per Patient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7439144" y="3925643"/>
            <a:ext cx="3074670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Preventive care reduces expensive hospitalizations and emergency visits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10761821" y="2593453"/>
            <a:ext cx="30747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92%</a:t>
            </a:r>
            <a:endParaRPr lang="en-US" sz="5150" dirty="0"/>
          </a:p>
        </p:txBody>
      </p:sp>
      <p:sp>
        <p:nvSpPr>
          <p:cNvPr id="14" name="Text 12"/>
          <p:cNvSpPr/>
          <p:nvPr/>
        </p:nvSpPr>
        <p:spPr>
          <a:xfrm>
            <a:off x="11029712" y="3496422"/>
            <a:ext cx="253888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Provider Satisfaction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10761821" y="3925643"/>
            <a:ext cx="307478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Clinicians renewed in purpose, rewarded for meaningful outcomes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987</Words>
  <Application>Microsoft Office PowerPoint</Application>
  <PresentationFormat>Custom</PresentationFormat>
  <Paragraphs>113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Alexandria</vt:lpstr>
      <vt:lpstr>Nobile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2025-09-30T21:11:06Z</dcterms:created>
  <dcterms:modified xsi:type="dcterms:W3CDTF">2025-09-30T21:34:10Z</dcterms:modified>
</cp:coreProperties>
</file>