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Alexandria" panose="020B0604020202020204" charset="-78"/>
      <p:regular r:id="rId16"/>
    </p:embeddedFont>
    <p:embeddedFont>
      <p:font typeface="Nobil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65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463397"/>
            <a:ext cx="93852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Patient at the Center: Unlocking the Promise of Value-Based Care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451390" y="3001208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Healthcare has long been structured around systems, processes, and providers—but not always around the people it serves.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Value-Based Care (VBC)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changes that fundamental equation, placing patients at the heart of everything we do.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90" y="4177070"/>
            <a:ext cx="9385221" cy="173069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451390" y="6131004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#ValueBasedCare #PatientCenteredCare #HealthcareInnovation #PatientExperience #DigitalHealth #HealthcareTransformation #ManagingProjectsTheAgileWay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8724"/>
            <a:ext cx="689538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Technology as a Patient Ally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35052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Technology serves as the backbone of patient-centered VBC, enabling seamless coordination, predictive insights, and continuous engagement. Digital tools transform how we deliver care and support patients in achieving their health goals.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203569"/>
            <a:ext cx="31289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Technology Enablers: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71208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Electronic health records with interoperability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09903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Predictive analytics for risk identification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48599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Mobile health applications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87294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Remote patient monitoring devices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25989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Care coordination platforms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1779700"/>
            <a:ext cx="4574262" cy="45742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9001"/>
            <a:ext cx="85955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Technology Capabilities in Practice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15914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4600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Risk Prediction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2889275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Advanced analytics identify at-risk patients before complications arise, enabling proactive interventions and preventing costly emergency situations.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1715914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24600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Patient Education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2889275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Continuous, personalized health education and engagement tools keep patients informed and motivated to manage their health effectively.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1715914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2460054"/>
            <a:ext cx="26891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Monitoring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2889275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progress toward health goals in real time through wearable devices, patient-reported outcomes, and integrated health data.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51829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Promise of Value-Based Care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6577846" y="4484370"/>
            <a:ext cx="725876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true promise of VBC is a healthcare system where patients no longer feel like numbers. Instead, they are </a:t>
            </a:r>
            <a:r>
              <a:rPr lang="en-US" sz="15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active participants in their care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supported by a coordinated team focused on one mission: better health outcomes.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4261128"/>
            <a:ext cx="22860" cy="1716643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85518"/>
            <a:ext cx="896171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Transforming Healthcare From the Inside Out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2004893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By placing the patient at the center, Value-Based Care is fundamentally transforming healthcare delivery and unlocking a future where success is measured in lives improved, not services billed.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863215"/>
            <a:ext cx="2996089" cy="3222546"/>
          </a:xfrm>
          <a:prstGeom prst="roundRect">
            <a:avLst>
              <a:gd name="adj" fmla="val 278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999768" y="306919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479" y="3199328"/>
            <a:ext cx="267891" cy="3349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9768" y="3862864"/>
            <a:ext cx="258413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Patient-Centered Mission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99768" y="4602242"/>
            <a:ext cx="25841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 decision, process, and outcome focused on improving patient health and experience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3988237" y="2863215"/>
            <a:ext cx="2996208" cy="3222546"/>
          </a:xfrm>
          <a:prstGeom prst="roundRect">
            <a:avLst>
              <a:gd name="adj" fmla="val 278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4194215" y="306919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926" y="3199328"/>
            <a:ext cx="267891" cy="33492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194215" y="3862864"/>
            <a:ext cx="258425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Coordinated Care Teams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4194215" y="4602242"/>
            <a:ext cx="25842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Providers working together with shared accountability for patient outcomes and satisfaction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7182803" y="2863215"/>
            <a:ext cx="2996208" cy="3222546"/>
          </a:xfrm>
          <a:prstGeom prst="roundRect">
            <a:avLst>
              <a:gd name="adj" fmla="val 278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7388781" y="306919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492" y="3199328"/>
            <a:ext cx="267891" cy="33492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88781" y="38628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Sustainable Success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7388781" y="4292084"/>
            <a:ext cx="258425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healthcare system that rewards value creation, not volume production, ensuring long-term viability</a:t>
            </a:r>
            <a:endParaRPr lang="en-US" sz="1550" dirty="0"/>
          </a:p>
        </p:txBody>
      </p:sp>
      <p:sp>
        <p:nvSpPr>
          <p:cNvPr id="20" name="Text 14"/>
          <p:cNvSpPr/>
          <p:nvPr/>
        </p:nvSpPr>
        <p:spPr>
          <a:xfrm>
            <a:off x="793790" y="6309003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is the future of healthcare—where every patient receives the coordinated, personalized, and proactive care they deserve. The transformation begins with putting patients first.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03993"/>
            <a:ext cx="741056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Healthcare Journey: Then vs. Now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1921727"/>
            <a:ext cx="328541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Traditional Healthcare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2492155"/>
            <a:ext cx="353615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Patients often felt like passive participants in a complex and fragmented healthcare journey. The system was designed around provider convenience, not patient needs.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57598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Disconnected care episodes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962940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Limited patient engagement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34989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Reactive treatment approaches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73684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Volume-driven incentives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192172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Value-Based Care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4821674" y="2492155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VBC fundamentally redefines what it means to deliver care by making patients active partners in their healthcare experience and outcomes.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425844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Coordinated care teams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464540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 patient engagement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03235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Prevention-focused strategies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4821674" y="541930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Outcome-driven incentives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8974"/>
            <a:ext cx="814018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the Patient Must Come First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0588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Traditional fee-for-service models created a system focused on quantity over quality, leading to fragmented and impersonal care experiences.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664209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9768" y="2870187"/>
            <a:ext cx="30450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Volume-Based Problems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3299407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Providers rewarded for seeing more patients, ordering more tests, performing more procedures—regardless of outcomes.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664209"/>
            <a:ext cx="4215408" cy="2111335"/>
          </a:xfrm>
          <a:prstGeom prst="roundRect">
            <a:avLst>
              <a:gd name="adj" fmla="val 394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13415" y="2870187"/>
            <a:ext cx="29629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Fragmented Experience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13415" y="3299407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Patients navigated disconnected systems with little coordination between providers and specialists.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21203" y="2664209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827181" y="2870187"/>
            <a:ext cx="28022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Limited Accountability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27181" y="3299407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 single entity responsible for long-term patient outcomes or overall health improvement.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499878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contrast, Value-Based Care rewards providers for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keeping patients healthy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and achieving measurable improvements in well-being, making the patient the </a:t>
            </a:r>
            <a:r>
              <a:rPr lang="en-US" sz="15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driver of success metrics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87843"/>
            <a:ext cx="7556421" cy="3721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Patient-Centered Care in Action</a:t>
            </a:r>
            <a:endParaRPr lang="en-US" sz="7800" dirty="0"/>
          </a:p>
        </p:txBody>
      </p:sp>
      <p:sp>
        <p:nvSpPr>
          <p:cNvPr id="4" name="Text 1"/>
          <p:cNvSpPr/>
          <p:nvPr/>
        </p:nvSpPr>
        <p:spPr>
          <a:xfrm>
            <a:off x="793790" y="580667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we truly put patients first, care delivery transforms from transactional encounters to meaningful partnerships focused on health and well-being.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5551"/>
            <a:ext cx="58896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Personalized Care Plans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51879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Each patient is unique, and their care should reflect that individuality. Value-Based Care ensures treatment plans are tailored to individual needs, health history, lifestyle factors, and personal preferences—moving far beyond one-size-fits-all approaches.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120395"/>
            <a:ext cx="40177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Elements of Personalization: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62891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Comprehensive health risk assessments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015865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Cultural and social determinants consideration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40281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Patient goals and preferences integration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78977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 plan adjustment based on progress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1696527"/>
            <a:ext cx="3969425" cy="3969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31075"/>
            <a:ext cx="64512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Coordinated Care Delivery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4798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Instead of patients navigating multiple disconnected providers, care teams work as an integrated unit with shared accountability for patient outcomes.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897975" y="2940900"/>
            <a:ext cx="28370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Primary Care Physician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370120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Central coordinator managing overall health strategy and care plan oversight.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06309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64" y="3195991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27821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Specialists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211410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Expert consultation and treatment for specific conditions within the care team framework.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06309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738" y="3584492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3722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Care Managers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5801495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Ongoing patient support, education, and care coordination between visits.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06309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237" y="5810365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2134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Support Services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5642666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Pharmacy, social work, nutrition, and other services integrated into care delivery.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06309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363" y="5421864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134427"/>
            <a:ext cx="757880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Prevention First: A Proactive Approach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1853803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fundamental goal shifts from treating illness to maintaining wellness. This prevention-first mindset transforms how we think about healthcare delivery and resource allocation.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90" y="2712125"/>
            <a:ext cx="992267" cy="146101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642015" y="29104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Wellness Programs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5642015" y="3339703"/>
            <a:ext cx="81945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Comprehensive programs addressing lifestyle factors, stress management, and health education.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390" y="4173141"/>
            <a:ext cx="992267" cy="146101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42015" y="4371499"/>
            <a:ext cx="27085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Preventive Screenings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5642015" y="4800719"/>
            <a:ext cx="81945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Regular, risk-stratified screenings to catch conditions early when treatment is most effective.</a:t>
            </a:r>
            <a:endParaRPr lang="en-US" sz="15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390" y="5634157"/>
            <a:ext cx="992267" cy="146101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642015" y="58325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Early Interventions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5642015" y="6261735"/>
            <a:ext cx="81945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Rapid response to risk factors and early symptoms to prevent progression to serious conditions.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690909"/>
            <a:ext cx="74158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Ongoing Patient Engagement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451390" y="1608642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Patients become engaged partners in their care through continuous communication, education, and support that extends far beyond traditional office visits.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4451390" y="2466964"/>
            <a:ext cx="4593431" cy="1824276"/>
          </a:xfrm>
          <a:prstGeom prst="roundRect">
            <a:avLst>
              <a:gd name="adj" fmla="val 456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672608" y="2688182"/>
            <a:ext cx="29723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Digital Health Platforms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672608" y="3117402"/>
            <a:ext cx="41509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Patient portals, mobile apps, and telehealth services provide 24/7 access to care teams and health information.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9243179" y="2466964"/>
            <a:ext cx="4593431" cy="1824276"/>
          </a:xfrm>
          <a:prstGeom prst="roundRect">
            <a:avLst>
              <a:gd name="adj" fmla="val 456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464397" y="26881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Regular Check-ins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464397" y="3117402"/>
            <a:ext cx="41509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Scheduled follow-ups, health coaching sessions, and progress reviews keep patients connected to their care team.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4451390" y="4489598"/>
            <a:ext cx="938522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672608" y="4710816"/>
            <a:ext cx="32231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Proactive Communication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4672608" y="5140036"/>
            <a:ext cx="89427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reminders, health alerts, and educational content delivered when patients need it most.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9039"/>
            <a:ext cx="1111198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Ripple Effect: Benefits Across the System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3595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patients are truly at the center, the positive impact cascades throughout the entire healthcare ecosystem, creating value for all stakeholders.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593453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87%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1090613" y="34964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Patient Satisfaction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925643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Patients feel heard, supported, and empowered in their healthcare journey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116467" y="2593453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23%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4180999" y="3496422"/>
            <a:ext cx="29456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Readmission Reduction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116467" y="3925643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Better outcomes through coordinated care and chronic disease management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439144" y="2593453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$2.8K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7483673" y="3496422"/>
            <a:ext cx="29856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Cost Savings per Patient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439144" y="3925643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Preventive care reduces expensive hospitalizations and emergency visits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761821" y="2593453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92%</a:t>
            </a:r>
            <a:endParaRPr lang="en-US" sz="5150" dirty="0"/>
          </a:p>
        </p:txBody>
      </p:sp>
      <p:sp>
        <p:nvSpPr>
          <p:cNvPr id="14" name="Text 12"/>
          <p:cNvSpPr/>
          <p:nvPr/>
        </p:nvSpPr>
        <p:spPr>
          <a:xfrm>
            <a:off x="11029712" y="3496422"/>
            <a:ext cx="25388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Provider Satisfaction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761821" y="3925643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Clinicians renewed in purpose, rewarded for meaningful outcomes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987</Words>
  <Application>Microsoft Office PowerPoint</Application>
  <PresentationFormat>Custom</PresentationFormat>
  <Paragraphs>113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Alexandria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2025-09-30T21:11:06Z</dcterms:created>
  <dcterms:modified xsi:type="dcterms:W3CDTF">2025-09-30T21:34:10Z</dcterms:modified>
</cp:coreProperties>
</file>