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4630400" cy="8229600"/>
  <p:notesSz cx="8229600" cy="14630400"/>
  <p:embeddedFontLst>
    <p:embeddedFont>
      <p:font typeface="Roboto" panose="02000000000000000000" pitchFamily="2" charset="0"/>
      <p:regular r:id="rId16"/>
      <p:bold r:id="rId17"/>
    </p:embeddedFont>
    <p:embeddedFont>
      <p:font typeface="Roboto Bold" panose="02000000000000000000" pitchFamily="2" charset="0"/>
      <p:bold r:id="rId18"/>
    </p:embeddedFont>
    <p:embeddedFont>
      <p:font typeface="Roboto Medium" panose="02000000000000000000" pitchFamily="2"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706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C7E0E7"/>
          </a:solidFill>
          <a:ln/>
        </p:spPr>
      </p:sp>
      <p:sp>
        <p:nvSpPr>
          <p:cNvPr id="3" name="Shape 1"/>
          <p:cNvSpPr/>
          <p:nvPr/>
        </p:nvSpPr>
        <p:spPr>
          <a:xfrm>
            <a:off x="0" y="0"/>
            <a:ext cx="14630400" cy="8229600"/>
          </a:xfrm>
          <a:prstGeom prst="rect">
            <a:avLst/>
          </a:prstGeom>
          <a:solidFill>
            <a:srgbClr val="FAF9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89920" y="0"/>
            <a:ext cx="3840480" cy="8229600"/>
          </a:xfrm>
          <a:prstGeom prst="rect">
            <a:avLst/>
          </a:prstGeom>
        </p:spPr>
      </p:pic>
      <p:sp>
        <p:nvSpPr>
          <p:cNvPr id="3" name="Text 0"/>
          <p:cNvSpPr/>
          <p:nvPr/>
        </p:nvSpPr>
        <p:spPr>
          <a:xfrm>
            <a:off x="793790" y="1591747"/>
            <a:ext cx="9385221" cy="1417558"/>
          </a:xfrm>
          <a:prstGeom prst="rect">
            <a:avLst/>
          </a:prstGeom>
          <a:noFill/>
          <a:ln/>
        </p:spPr>
        <p:txBody>
          <a:bodyPr wrap="squar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The 5 Pillars of a Successful Digital Transformation in 2025</a:t>
            </a:r>
            <a:endParaRPr lang="en-US" sz="4450" dirty="0"/>
          </a:p>
        </p:txBody>
      </p:sp>
      <p:sp>
        <p:nvSpPr>
          <p:cNvPr id="4" name="Text 1"/>
          <p:cNvSpPr/>
          <p:nvPr/>
        </p:nvSpPr>
        <p:spPr>
          <a:xfrm>
            <a:off x="793790" y="3349466"/>
            <a:ext cx="93852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Digital transformation has evolved beyond buzzwords—it's now a survival strategy. But despite significant investment, many organizations still struggle to realize the full value of their digital initiatives.</a:t>
            </a:r>
            <a:endParaRPr lang="en-US" sz="1750" dirty="0"/>
          </a:p>
        </p:txBody>
      </p:sp>
      <p:sp>
        <p:nvSpPr>
          <p:cNvPr id="5" name="Text 2"/>
          <p:cNvSpPr/>
          <p:nvPr/>
        </p:nvSpPr>
        <p:spPr>
          <a:xfrm>
            <a:off x="793790" y="4625102"/>
            <a:ext cx="9385221"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As experienced leaders in cross-functional digital transformation programs across healthcare, finance, energy, and manufacturing, we've seen what works (and what doesn't). In 2025, success isn't just about technology; it's about integrating the right mindset, methodologies, and measurable outcomes.</a:t>
            </a:r>
            <a:endParaRPr lang="en-US" sz="1750" dirty="0"/>
          </a:p>
        </p:txBody>
      </p:sp>
      <p:sp>
        <p:nvSpPr>
          <p:cNvPr id="6" name="Shape 3"/>
          <p:cNvSpPr/>
          <p:nvPr/>
        </p:nvSpPr>
        <p:spPr>
          <a:xfrm>
            <a:off x="793790" y="6257806"/>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901422" y="6390442"/>
            <a:ext cx="14751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Roboto Medium" pitchFamily="34" charset="0"/>
                <a:ea typeface="Roboto Medium" pitchFamily="34" charset="-122"/>
                <a:cs typeface="Roboto Medium" pitchFamily="34" charset="-120"/>
              </a:rPr>
              <a:t>kW</a:t>
            </a:r>
            <a:endParaRPr lang="en-US" sz="750" dirty="0"/>
          </a:p>
        </p:txBody>
      </p:sp>
      <p:sp>
        <p:nvSpPr>
          <p:cNvPr id="8" name="Text 5"/>
          <p:cNvSpPr/>
          <p:nvPr/>
        </p:nvSpPr>
        <p:spPr>
          <a:xfrm>
            <a:off x="1270040" y="6240899"/>
            <a:ext cx="2640449" cy="396835"/>
          </a:xfrm>
          <a:prstGeom prst="rect">
            <a:avLst/>
          </a:prstGeom>
          <a:noFill/>
          <a:ln/>
        </p:spPr>
        <p:txBody>
          <a:bodyPr wrap="none" lIns="0" tIns="0" rIns="0" bIns="0" rtlCol="0" anchor="t"/>
          <a:lstStyle/>
          <a:p>
            <a:pPr marL="0" indent="0" algn="l">
              <a:lnSpc>
                <a:spcPts val="3100"/>
              </a:lnSpc>
              <a:buNone/>
            </a:pPr>
            <a:r>
              <a:rPr lang="en-US" sz="2200" b="1" dirty="0">
                <a:solidFill>
                  <a:srgbClr val="384653"/>
                </a:solidFill>
                <a:latin typeface="Roboto Bold" pitchFamily="34" charset="0"/>
                <a:ea typeface="Roboto Bold" pitchFamily="34" charset="-122"/>
                <a:cs typeface="Robot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1679615"/>
            <a:ext cx="7184112"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Digital Transformation Governance</a:t>
            </a:r>
            <a:endParaRPr lang="en-US" sz="3550" dirty="0"/>
          </a:p>
        </p:txBody>
      </p:sp>
      <p:pic>
        <p:nvPicPr>
          <p:cNvPr id="3" name="Image 0" descr="preencoded.png"/>
          <p:cNvPicPr>
            <a:picLocks noChangeAspect="1"/>
          </p:cNvPicPr>
          <p:nvPr/>
        </p:nvPicPr>
        <p:blipFill>
          <a:blip r:embed="rId3"/>
          <a:stretch>
            <a:fillRect/>
          </a:stretch>
        </p:blipFill>
        <p:spPr>
          <a:xfrm>
            <a:off x="793790" y="2756892"/>
            <a:ext cx="3537823" cy="3537823"/>
          </a:xfrm>
          <a:prstGeom prst="rect">
            <a:avLst/>
          </a:prstGeom>
        </p:spPr>
      </p:pic>
      <p:sp>
        <p:nvSpPr>
          <p:cNvPr id="4" name="Shape 1"/>
          <p:cNvSpPr/>
          <p:nvPr/>
        </p:nvSpPr>
        <p:spPr>
          <a:xfrm>
            <a:off x="4362093" y="3653909"/>
            <a:ext cx="226814" cy="226814"/>
          </a:xfrm>
          <a:prstGeom prst="roundRect">
            <a:avLst>
              <a:gd name="adj" fmla="val 8063"/>
            </a:avLst>
          </a:prstGeom>
          <a:solidFill>
            <a:srgbClr val="143139"/>
          </a:solidFill>
          <a:ln/>
        </p:spPr>
        <p:txBody>
          <a:bodyPr/>
          <a:lstStyle/>
          <a:p>
            <a:endParaRPr lang="en-US"/>
          </a:p>
        </p:txBody>
      </p:sp>
      <p:sp>
        <p:nvSpPr>
          <p:cNvPr id="5" name="Text 2"/>
          <p:cNvSpPr/>
          <p:nvPr/>
        </p:nvSpPr>
        <p:spPr>
          <a:xfrm>
            <a:off x="4649867" y="3653909"/>
            <a:ext cx="2280880"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Executive Sponsorship</a:t>
            </a:r>
            <a:endParaRPr lang="en-US" sz="1750" dirty="0"/>
          </a:p>
        </p:txBody>
      </p:sp>
      <p:sp>
        <p:nvSpPr>
          <p:cNvPr id="6" name="Shape 3"/>
          <p:cNvSpPr/>
          <p:nvPr/>
        </p:nvSpPr>
        <p:spPr>
          <a:xfrm>
            <a:off x="4362093" y="4033123"/>
            <a:ext cx="226814" cy="226814"/>
          </a:xfrm>
          <a:prstGeom prst="roundRect">
            <a:avLst>
              <a:gd name="adj" fmla="val 8063"/>
            </a:avLst>
          </a:prstGeom>
          <a:solidFill>
            <a:srgbClr val="265E6C"/>
          </a:solidFill>
          <a:ln/>
        </p:spPr>
        <p:txBody>
          <a:bodyPr/>
          <a:lstStyle/>
          <a:p>
            <a:endParaRPr lang="en-US"/>
          </a:p>
        </p:txBody>
      </p:sp>
      <p:sp>
        <p:nvSpPr>
          <p:cNvPr id="7" name="Text 4"/>
          <p:cNvSpPr/>
          <p:nvPr/>
        </p:nvSpPr>
        <p:spPr>
          <a:xfrm>
            <a:off x="4649867" y="4033123"/>
            <a:ext cx="2143006"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Clear Decision Rights</a:t>
            </a:r>
            <a:endParaRPr lang="en-US" sz="1750" dirty="0"/>
          </a:p>
        </p:txBody>
      </p:sp>
      <p:sp>
        <p:nvSpPr>
          <p:cNvPr id="8" name="Shape 5"/>
          <p:cNvSpPr/>
          <p:nvPr/>
        </p:nvSpPr>
        <p:spPr>
          <a:xfrm>
            <a:off x="4362093" y="4412337"/>
            <a:ext cx="226814" cy="226814"/>
          </a:xfrm>
          <a:prstGeom prst="roundRect">
            <a:avLst>
              <a:gd name="adj" fmla="val 8063"/>
            </a:avLst>
          </a:prstGeom>
          <a:solidFill>
            <a:srgbClr val="388AA0"/>
          </a:solidFill>
          <a:ln/>
        </p:spPr>
        <p:txBody>
          <a:bodyPr/>
          <a:lstStyle/>
          <a:p>
            <a:endParaRPr lang="en-US"/>
          </a:p>
        </p:txBody>
      </p:sp>
      <p:sp>
        <p:nvSpPr>
          <p:cNvPr id="9" name="Text 6"/>
          <p:cNvSpPr/>
          <p:nvPr/>
        </p:nvSpPr>
        <p:spPr>
          <a:xfrm>
            <a:off x="4649867" y="4412337"/>
            <a:ext cx="1478518"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Value Tracking</a:t>
            </a:r>
            <a:endParaRPr lang="en-US" sz="1750" dirty="0"/>
          </a:p>
        </p:txBody>
      </p:sp>
      <p:sp>
        <p:nvSpPr>
          <p:cNvPr id="10" name="Shape 7"/>
          <p:cNvSpPr/>
          <p:nvPr/>
        </p:nvSpPr>
        <p:spPr>
          <a:xfrm>
            <a:off x="4362093" y="4791551"/>
            <a:ext cx="226814" cy="226814"/>
          </a:xfrm>
          <a:prstGeom prst="roundRect">
            <a:avLst>
              <a:gd name="adj" fmla="val 8063"/>
            </a:avLst>
          </a:prstGeom>
          <a:solidFill>
            <a:srgbClr val="58AFC5"/>
          </a:solidFill>
          <a:ln/>
        </p:spPr>
        <p:txBody>
          <a:bodyPr/>
          <a:lstStyle/>
          <a:p>
            <a:endParaRPr lang="en-US"/>
          </a:p>
        </p:txBody>
      </p:sp>
      <p:sp>
        <p:nvSpPr>
          <p:cNvPr id="11" name="Text 8"/>
          <p:cNvSpPr/>
          <p:nvPr/>
        </p:nvSpPr>
        <p:spPr>
          <a:xfrm>
            <a:off x="4649867" y="4791551"/>
            <a:ext cx="1818561"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Risk Management</a:t>
            </a:r>
            <a:endParaRPr lang="en-US" sz="1750" dirty="0"/>
          </a:p>
        </p:txBody>
      </p:sp>
      <p:sp>
        <p:nvSpPr>
          <p:cNvPr id="12" name="Shape 9"/>
          <p:cNvSpPr/>
          <p:nvPr/>
        </p:nvSpPr>
        <p:spPr>
          <a:xfrm>
            <a:off x="4362093" y="5170765"/>
            <a:ext cx="226814" cy="226814"/>
          </a:xfrm>
          <a:prstGeom prst="roundRect">
            <a:avLst>
              <a:gd name="adj" fmla="val 8063"/>
            </a:avLst>
          </a:prstGeom>
          <a:solidFill>
            <a:srgbClr val="8BC7D7"/>
          </a:solidFill>
          <a:ln/>
        </p:spPr>
        <p:txBody>
          <a:bodyPr/>
          <a:lstStyle/>
          <a:p>
            <a:endParaRPr lang="en-US"/>
          </a:p>
        </p:txBody>
      </p:sp>
      <p:sp>
        <p:nvSpPr>
          <p:cNvPr id="13" name="Text 10"/>
          <p:cNvSpPr/>
          <p:nvPr/>
        </p:nvSpPr>
        <p:spPr>
          <a:xfrm>
            <a:off x="4649867" y="5170765"/>
            <a:ext cx="2014180" cy="226814"/>
          </a:xfrm>
          <a:prstGeom prst="rect">
            <a:avLst/>
          </a:prstGeom>
          <a:noFill/>
          <a:ln/>
        </p:spPr>
        <p:txBody>
          <a:bodyPr wrap="none" lIns="0" tIns="0" rIns="0" bIns="0" rtlCol="0" anchor="t"/>
          <a:lstStyle/>
          <a:p>
            <a:pPr marL="0" indent="0" algn="l">
              <a:lnSpc>
                <a:spcPts val="1750"/>
              </a:lnSpc>
              <a:buNone/>
            </a:pPr>
            <a:r>
              <a:rPr lang="en-US" sz="1750" dirty="0">
                <a:solidFill>
                  <a:srgbClr val="384653"/>
                </a:solidFill>
                <a:latin typeface="Roboto" pitchFamily="34" charset="0"/>
                <a:ea typeface="Roboto" pitchFamily="34" charset="-122"/>
                <a:cs typeface="Roboto" pitchFamily="34" charset="-120"/>
              </a:rPr>
              <a:t>Resource Allocation</a:t>
            </a:r>
            <a:endParaRPr lang="en-US" sz="1750" dirty="0"/>
          </a:p>
        </p:txBody>
      </p:sp>
      <p:sp>
        <p:nvSpPr>
          <p:cNvPr id="14" name="Text 11"/>
          <p:cNvSpPr/>
          <p:nvPr/>
        </p:nvSpPr>
        <p:spPr>
          <a:xfrm>
            <a:off x="7599521" y="2705814"/>
            <a:ext cx="6244709"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Effective governance provides the structure that guides transformation without creating bureaucratic obstacles. It balances speed with appropriate controls, ensuring that investments deliver expected value while managing risk.</a:t>
            </a:r>
            <a:endParaRPr lang="en-US" sz="1750" dirty="0"/>
          </a:p>
        </p:txBody>
      </p:sp>
      <p:sp>
        <p:nvSpPr>
          <p:cNvPr id="15" name="Text 12"/>
          <p:cNvSpPr/>
          <p:nvPr/>
        </p:nvSpPr>
        <p:spPr>
          <a:xfrm>
            <a:off x="7599521" y="4270534"/>
            <a:ext cx="6244709"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Successful organizations establish clear decision rights, escalation paths, and value tracking mechanisms that maintain momentum while providing transparency to stakeholders at all levels.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69250" y="670679"/>
            <a:ext cx="9284018" cy="597456"/>
          </a:xfrm>
          <a:prstGeom prst="rect">
            <a:avLst/>
          </a:prstGeom>
          <a:noFill/>
          <a:ln/>
        </p:spPr>
        <p:txBody>
          <a:bodyPr wrap="none" lIns="0" tIns="0" rIns="0" bIns="0" rtlCol="0" anchor="t"/>
          <a:lstStyle/>
          <a:p>
            <a:pPr marL="0" indent="0" algn="l">
              <a:lnSpc>
                <a:spcPts val="4700"/>
              </a:lnSpc>
              <a:buNone/>
            </a:pPr>
            <a:r>
              <a:rPr lang="en-US" sz="3750" dirty="0">
                <a:solidFill>
                  <a:srgbClr val="2E3C4E"/>
                </a:solidFill>
                <a:latin typeface="Host Grotesk Medium" pitchFamily="34" charset="0"/>
                <a:ea typeface="Host Grotesk Medium" pitchFamily="34" charset="-122"/>
                <a:cs typeface="Host Grotesk Medium" pitchFamily="34" charset="-120"/>
              </a:rPr>
              <a:t>Technology Architecture for Digital Futures</a:t>
            </a:r>
            <a:endParaRPr lang="en-US" sz="3750" dirty="0"/>
          </a:p>
        </p:txBody>
      </p:sp>
      <p:sp>
        <p:nvSpPr>
          <p:cNvPr id="3" name="Shape 1"/>
          <p:cNvSpPr/>
          <p:nvPr/>
        </p:nvSpPr>
        <p:spPr>
          <a:xfrm>
            <a:off x="669250" y="1650563"/>
            <a:ext cx="1661398" cy="1082754"/>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65528" y="2023824"/>
            <a:ext cx="268843" cy="336113"/>
          </a:xfrm>
          <a:prstGeom prst="rect">
            <a:avLst/>
          </a:prstGeom>
        </p:spPr>
      </p:pic>
      <p:sp>
        <p:nvSpPr>
          <p:cNvPr id="5" name="Text 2"/>
          <p:cNvSpPr/>
          <p:nvPr/>
        </p:nvSpPr>
        <p:spPr>
          <a:xfrm>
            <a:off x="2521863" y="1841778"/>
            <a:ext cx="2408992"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Host Grotesk Medium" pitchFamily="34" charset="0"/>
                <a:ea typeface="Host Grotesk Medium" pitchFamily="34" charset="-122"/>
                <a:cs typeface="Host Grotesk Medium" pitchFamily="34" charset="-120"/>
              </a:rPr>
              <a:t>Legacy Modernization</a:t>
            </a:r>
            <a:endParaRPr lang="en-US" sz="1850" dirty="0"/>
          </a:p>
        </p:txBody>
      </p:sp>
      <p:sp>
        <p:nvSpPr>
          <p:cNvPr id="6" name="Text 3"/>
          <p:cNvSpPr/>
          <p:nvPr/>
        </p:nvSpPr>
        <p:spPr>
          <a:xfrm>
            <a:off x="2521863" y="2255282"/>
            <a:ext cx="3802142"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Strategic approach to updating core systems</a:t>
            </a:r>
            <a:endParaRPr lang="en-US" sz="1500" dirty="0"/>
          </a:p>
        </p:txBody>
      </p:sp>
      <p:sp>
        <p:nvSpPr>
          <p:cNvPr id="7" name="Shape 4"/>
          <p:cNvSpPr/>
          <p:nvPr/>
        </p:nvSpPr>
        <p:spPr>
          <a:xfrm>
            <a:off x="2426256" y="2723793"/>
            <a:ext cx="11439287" cy="11430"/>
          </a:xfrm>
          <a:prstGeom prst="roundRect">
            <a:avLst>
              <a:gd name="adj" fmla="val 702707"/>
            </a:avLst>
          </a:prstGeom>
          <a:solidFill>
            <a:srgbClr val="BFD3D8"/>
          </a:solidFill>
          <a:ln/>
        </p:spPr>
        <p:txBody>
          <a:bodyPr/>
          <a:lstStyle/>
          <a:p>
            <a:endParaRPr lang="en-US"/>
          </a:p>
        </p:txBody>
      </p:sp>
      <p:sp>
        <p:nvSpPr>
          <p:cNvPr id="8" name="Shape 5"/>
          <p:cNvSpPr/>
          <p:nvPr/>
        </p:nvSpPr>
        <p:spPr>
          <a:xfrm>
            <a:off x="669250" y="2828925"/>
            <a:ext cx="3322915" cy="1082754"/>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196227" y="3202186"/>
            <a:ext cx="268843" cy="336113"/>
          </a:xfrm>
          <a:prstGeom prst="rect">
            <a:avLst/>
          </a:prstGeom>
        </p:spPr>
      </p:pic>
      <p:sp>
        <p:nvSpPr>
          <p:cNvPr id="10" name="Text 6"/>
          <p:cNvSpPr/>
          <p:nvPr/>
        </p:nvSpPr>
        <p:spPr>
          <a:xfrm>
            <a:off x="4183380" y="3020139"/>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Host Grotesk Medium" pitchFamily="34" charset="0"/>
                <a:ea typeface="Host Grotesk Medium" pitchFamily="34" charset="-122"/>
                <a:cs typeface="Host Grotesk Medium" pitchFamily="34" charset="-120"/>
              </a:rPr>
              <a:t>API Economy</a:t>
            </a:r>
            <a:endParaRPr lang="en-US" sz="1850" dirty="0"/>
          </a:p>
        </p:txBody>
      </p:sp>
      <p:sp>
        <p:nvSpPr>
          <p:cNvPr id="11" name="Text 7"/>
          <p:cNvSpPr/>
          <p:nvPr/>
        </p:nvSpPr>
        <p:spPr>
          <a:xfrm>
            <a:off x="4183380" y="3433643"/>
            <a:ext cx="4486870"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Connecting systems through standardized interfaces</a:t>
            </a:r>
            <a:endParaRPr lang="en-US" sz="1500" dirty="0"/>
          </a:p>
        </p:txBody>
      </p:sp>
      <p:sp>
        <p:nvSpPr>
          <p:cNvPr id="12" name="Shape 8"/>
          <p:cNvSpPr/>
          <p:nvPr/>
        </p:nvSpPr>
        <p:spPr>
          <a:xfrm>
            <a:off x="4087773" y="3902154"/>
            <a:ext cx="9777770" cy="11430"/>
          </a:xfrm>
          <a:prstGeom prst="roundRect">
            <a:avLst>
              <a:gd name="adj" fmla="val 702707"/>
            </a:avLst>
          </a:prstGeom>
          <a:solidFill>
            <a:srgbClr val="BFD3D8"/>
          </a:solidFill>
          <a:ln/>
        </p:spPr>
        <p:txBody>
          <a:bodyPr/>
          <a:lstStyle/>
          <a:p>
            <a:endParaRPr lang="en-US"/>
          </a:p>
        </p:txBody>
      </p:sp>
      <p:sp>
        <p:nvSpPr>
          <p:cNvPr id="13" name="Shape 9"/>
          <p:cNvSpPr/>
          <p:nvPr/>
        </p:nvSpPr>
        <p:spPr>
          <a:xfrm>
            <a:off x="669250" y="4007287"/>
            <a:ext cx="4984432" cy="1082754"/>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27045" y="4380547"/>
            <a:ext cx="268843" cy="336113"/>
          </a:xfrm>
          <a:prstGeom prst="rect">
            <a:avLst/>
          </a:prstGeom>
        </p:spPr>
      </p:pic>
      <p:sp>
        <p:nvSpPr>
          <p:cNvPr id="15" name="Text 10"/>
          <p:cNvSpPr/>
          <p:nvPr/>
        </p:nvSpPr>
        <p:spPr>
          <a:xfrm>
            <a:off x="5844897" y="4198501"/>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Host Grotesk Medium" pitchFamily="34" charset="0"/>
                <a:ea typeface="Host Grotesk Medium" pitchFamily="34" charset="-122"/>
                <a:cs typeface="Host Grotesk Medium" pitchFamily="34" charset="-120"/>
              </a:rPr>
              <a:t>Microservices</a:t>
            </a:r>
            <a:endParaRPr lang="en-US" sz="1850" dirty="0"/>
          </a:p>
        </p:txBody>
      </p:sp>
      <p:sp>
        <p:nvSpPr>
          <p:cNvPr id="16" name="Text 11"/>
          <p:cNvSpPr/>
          <p:nvPr/>
        </p:nvSpPr>
        <p:spPr>
          <a:xfrm>
            <a:off x="5844897" y="4612005"/>
            <a:ext cx="3491508"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Flexible, scalable application architecture</a:t>
            </a:r>
            <a:endParaRPr lang="en-US" sz="1500" dirty="0"/>
          </a:p>
        </p:txBody>
      </p:sp>
      <p:sp>
        <p:nvSpPr>
          <p:cNvPr id="17" name="Shape 12"/>
          <p:cNvSpPr/>
          <p:nvPr/>
        </p:nvSpPr>
        <p:spPr>
          <a:xfrm>
            <a:off x="5749290" y="5080516"/>
            <a:ext cx="8116252" cy="11430"/>
          </a:xfrm>
          <a:prstGeom prst="roundRect">
            <a:avLst>
              <a:gd name="adj" fmla="val 702707"/>
            </a:avLst>
          </a:prstGeom>
          <a:solidFill>
            <a:srgbClr val="BFD3D8"/>
          </a:solidFill>
          <a:ln/>
        </p:spPr>
        <p:txBody>
          <a:bodyPr/>
          <a:lstStyle/>
          <a:p>
            <a:endParaRPr lang="en-US"/>
          </a:p>
        </p:txBody>
      </p:sp>
      <p:sp>
        <p:nvSpPr>
          <p:cNvPr id="18" name="Shape 13"/>
          <p:cNvSpPr/>
          <p:nvPr/>
        </p:nvSpPr>
        <p:spPr>
          <a:xfrm>
            <a:off x="669250" y="5185648"/>
            <a:ext cx="6645950" cy="1082754"/>
          </a:xfrm>
          <a:prstGeom prst="roundRect">
            <a:avLst>
              <a:gd name="adj" fmla="val 7418"/>
            </a:avLst>
          </a:prstGeom>
          <a:solidFill>
            <a:srgbClr val="D9EDF2"/>
          </a:solidFill>
          <a:ln w="7620">
            <a:solidFill>
              <a:srgbClr val="BFD3D8"/>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57744" y="5558909"/>
            <a:ext cx="268843" cy="336113"/>
          </a:xfrm>
          <a:prstGeom prst="rect">
            <a:avLst/>
          </a:prstGeom>
        </p:spPr>
      </p:pic>
      <p:sp>
        <p:nvSpPr>
          <p:cNvPr id="20" name="Text 14"/>
          <p:cNvSpPr/>
          <p:nvPr/>
        </p:nvSpPr>
        <p:spPr>
          <a:xfrm>
            <a:off x="7506414" y="5376863"/>
            <a:ext cx="2390418" cy="298847"/>
          </a:xfrm>
          <a:prstGeom prst="rect">
            <a:avLst/>
          </a:prstGeom>
          <a:noFill/>
          <a:ln/>
        </p:spPr>
        <p:txBody>
          <a:bodyPr wrap="none" lIns="0" tIns="0" rIns="0" bIns="0" rtlCol="0" anchor="t"/>
          <a:lstStyle/>
          <a:p>
            <a:pPr marL="0" indent="0" algn="l">
              <a:lnSpc>
                <a:spcPts val="2350"/>
              </a:lnSpc>
              <a:buNone/>
            </a:pPr>
            <a:r>
              <a:rPr lang="en-US" sz="1850" dirty="0">
                <a:solidFill>
                  <a:srgbClr val="384653"/>
                </a:solidFill>
                <a:latin typeface="Host Grotesk Medium" pitchFamily="34" charset="0"/>
                <a:ea typeface="Host Grotesk Medium" pitchFamily="34" charset="-122"/>
                <a:cs typeface="Host Grotesk Medium" pitchFamily="34" charset="-120"/>
              </a:rPr>
              <a:t>AI Integration</a:t>
            </a:r>
            <a:endParaRPr lang="en-US" sz="1850" dirty="0"/>
          </a:p>
        </p:txBody>
      </p:sp>
      <p:sp>
        <p:nvSpPr>
          <p:cNvPr id="21" name="Text 15"/>
          <p:cNvSpPr/>
          <p:nvPr/>
        </p:nvSpPr>
        <p:spPr>
          <a:xfrm>
            <a:off x="7506414" y="5790367"/>
            <a:ext cx="3766066"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Embedded intelligence across the enterprise</a:t>
            </a:r>
            <a:endParaRPr lang="en-US" sz="1500" dirty="0"/>
          </a:p>
        </p:txBody>
      </p:sp>
      <p:sp>
        <p:nvSpPr>
          <p:cNvPr id="22" name="Text 16"/>
          <p:cNvSpPr/>
          <p:nvPr/>
        </p:nvSpPr>
        <p:spPr>
          <a:xfrm>
            <a:off x="669250" y="6483429"/>
            <a:ext cx="13291899" cy="573643"/>
          </a:xfrm>
          <a:prstGeom prst="rect">
            <a:avLst/>
          </a:prstGeom>
          <a:noFill/>
          <a:ln/>
        </p:spPr>
        <p:txBody>
          <a:bodyPr wrap="squar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The technology architecture underpinning digital transformation must balance immediate needs with long-term flexibility. Organizations need to make deliberate choices about modernizing legacy systems, adopting microservices, leveraging APIs, and incorporating emerging technologies like AI and IoT.</a:t>
            </a:r>
            <a:endParaRPr lang="en-US" sz="1500" dirty="0"/>
          </a:p>
        </p:txBody>
      </p:sp>
      <p:sp>
        <p:nvSpPr>
          <p:cNvPr id="23" name="Text 17"/>
          <p:cNvSpPr/>
          <p:nvPr/>
        </p:nvSpPr>
        <p:spPr>
          <a:xfrm>
            <a:off x="669250" y="7272099"/>
            <a:ext cx="13291899" cy="286822"/>
          </a:xfrm>
          <a:prstGeom prst="rect">
            <a:avLst/>
          </a:prstGeom>
          <a:noFill/>
          <a:ln/>
        </p:spPr>
        <p:txBody>
          <a:bodyPr wrap="none" lIns="0" tIns="0" rIns="0" bIns="0" rtlCol="0" anchor="t"/>
          <a:lstStyle/>
          <a:p>
            <a:pPr marL="0" indent="0" algn="l">
              <a:lnSpc>
                <a:spcPts val="2250"/>
              </a:lnSpc>
              <a:buNone/>
            </a:pPr>
            <a:r>
              <a:rPr lang="en-US" sz="1500" dirty="0">
                <a:solidFill>
                  <a:srgbClr val="384653"/>
                </a:solidFill>
                <a:latin typeface="Roboto" pitchFamily="34" charset="0"/>
                <a:ea typeface="Roboto" pitchFamily="34" charset="-122"/>
                <a:cs typeface="Roboto" pitchFamily="34" charset="-120"/>
              </a:rPr>
              <a:t>A well-designed architecture enables rapid innovation while maintaining stability for mission-critical operations.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1647" y="621983"/>
            <a:ext cx="10000774" cy="565547"/>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Industry-Specific Transformation Considerations</a:t>
            </a:r>
            <a:endParaRPr lang="en-US" sz="3550" dirty="0"/>
          </a:p>
        </p:txBody>
      </p:sp>
      <p:pic>
        <p:nvPicPr>
          <p:cNvPr id="3" name="Image 0" descr="preencoded.png"/>
          <p:cNvPicPr>
            <a:picLocks noChangeAspect="1"/>
          </p:cNvPicPr>
          <p:nvPr/>
        </p:nvPicPr>
        <p:blipFill>
          <a:blip r:embed="rId3"/>
          <a:stretch>
            <a:fillRect/>
          </a:stretch>
        </p:blipFill>
        <p:spPr>
          <a:xfrm>
            <a:off x="791647" y="1639848"/>
            <a:ext cx="4160520" cy="2571393"/>
          </a:xfrm>
          <a:prstGeom prst="rect">
            <a:avLst/>
          </a:prstGeom>
        </p:spPr>
      </p:pic>
      <p:sp>
        <p:nvSpPr>
          <p:cNvPr id="4" name="Text 1"/>
          <p:cNvSpPr/>
          <p:nvPr/>
        </p:nvSpPr>
        <p:spPr>
          <a:xfrm>
            <a:off x="791647" y="4493895"/>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Healthcare</a:t>
            </a:r>
            <a:endParaRPr lang="en-US" sz="2200" dirty="0"/>
          </a:p>
        </p:txBody>
      </p:sp>
      <p:sp>
        <p:nvSpPr>
          <p:cNvPr id="5" name="Text 2"/>
          <p:cNvSpPr/>
          <p:nvPr/>
        </p:nvSpPr>
        <p:spPr>
          <a:xfrm>
            <a:off x="791647" y="4982885"/>
            <a:ext cx="4160520" cy="1357313"/>
          </a:xfrm>
          <a:prstGeom prst="rect">
            <a:avLst/>
          </a:prstGeom>
          <a:noFill/>
          <a:ln/>
        </p:spPr>
        <p:txBody>
          <a:bodyPr wrap="square" lIns="0" tIns="0" rIns="0" bIns="0" rtlCol="0" anchor="t"/>
          <a:lstStyle/>
          <a:p>
            <a:pPr marL="0" indent="0" algn="l">
              <a:lnSpc>
                <a:spcPts val="2100"/>
              </a:lnSpc>
              <a:buNone/>
            </a:pPr>
            <a:r>
              <a:rPr lang="en-US" sz="1400" dirty="0">
                <a:solidFill>
                  <a:srgbClr val="384653"/>
                </a:solidFill>
                <a:latin typeface="Roboto" pitchFamily="34" charset="0"/>
                <a:ea typeface="Roboto" pitchFamily="34" charset="-122"/>
                <a:cs typeface="Roboto" pitchFamily="34" charset="-120"/>
              </a:rPr>
              <a:t>Patient experience platforms, remote monitoring solutions, and AI diagnostics are transforming care delivery while maintaining strict compliance with HIPAA and other regulations. Digital health records integration remains a critical foundation.</a:t>
            </a:r>
            <a:endParaRPr lang="en-US" sz="1400" dirty="0"/>
          </a:p>
        </p:txBody>
      </p:sp>
      <p:pic>
        <p:nvPicPr>
          <p:cNvPr id="6" name="Image 1" descr="preencoded.png"/>
          <p:cNvPicPr>
            <a:picLocks noChangeAspect="1"/>
          </p:cNvPicPr>
          <p:nvPr/>
        </p:nvPicPr>
        <p:blipFill>
          <a:blip r:embed="rId4"/>
          <a:stretch>
            <a:fillRect/>
          </a:stretch>
        </p:blipFill>
        <p:spPr>
          <a:xfrm>
            <a:off x="5234821" y="1639848"/>
            <a:ext cx="4160639" cy="2571393"/>
          </a:xfrm>
          <a:prstGeom prst="rect">
            <a:avLst/>
          </a:prstGeom>
        </p:spPr>
      </p:pic>
      <p:sp>
        <p:nvSpPr>
          <p:cNvPr id="7" name="Text 3"/>
          <p:cNvSpPr/>
          <p:nvPr/>
        </p:nvSpPr>
        <p:spPr>
          <a:xfrm>
            <a:off x="5234821" y="4493895"/>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Financial Services</a:t>
            </a:r>
            <a:endParaRPr lang="en-US" sz="2200" dirty="0"/>
          </a:p>
        </p:txBody>
      </p:sp>
      <p:sp>
        <p:nvSpPr>
          <p:cNvPr id="8" name="Text 4"/>
          <p:cNvSpPr/>
          <p:nvPr/>
        </p:nvSpPr>
        <p:spPr>
          <a:xfrm>
            <a:off x="5234821" y="4982885"/>
            <a:ext cx="4160639" cy="1085850"/>
          </a:xfrm>
          <a:prstGeom prst="rect">
            <a:avLst/>
          </a:prstGeom>
          <a:noFill/>
          <a:ln/>
        </p:spPr>
        <p:txBody>
          <a:bodyPr wrap="square" lIns="0" tIns="0" rIns="0" bIns="0" rtlCol="0" anchor="t"/>
          <a:lstStyle/>
          <a:p>
            <a:pPr marL="0" indent="0" algn="l">
              <a:lnSpc>
                <a:spcPts val="2100"/>
              </a:lnSpc>
              <a:buNone/>
            </a:pPr>
            <a:r>
              <a:rPr lang="en-US" sz="1400" dirty="0">
                <a:solidFill>
                  <a:srgbClr val="384653"/>
                </a:solidFill>
                <a:latin typeface="Roboto" pitchFamily="34" charset="0"/>
                <a:ea typeface="Roboto" pitchFamily="34" charset="-122"/>
                <a:cs typeface="Roboto" pitchFamily="34" charset="-120"/>
              </a:rPr>
              <a:t>Open banking APIs, AI-powered risk assessment, and blockchain solutions require balancing innovation with robust security and regulatory compliance across jurisdictions.</a:t>
            </a:r>
            <a:endParaRPr lang="en-US" sz="1400" dirty="0"/>
          </a:p>
        </p:txBody>
      </p:sp>
      <p:pic>
        <p:nvPicPr>
          <p:cNvPr id="9" name="Image 2" descr="preencoded.png"/>
          <p:cNvPicPr>
            <a:picLocks noChangeAspect="1"/>
          </p:cNvPicPr>
          <p:nvPr/>
        </p:nvPicPr>
        <p:blipFill>
          <a:blip r:embed="rId5"/>
          <a:stretch>
            <a:fillRect/>
          </a:stretch>
        </p:blipFill>
        <p:spPr>
          <a:xfrm>
            <a:off x="9678114" y="1639848"/>
            <a:ext cx="4160639" cy="2571393"/>
          </a:xfrm>
          <a:prstGeom prst="rect">
            <a:avLst/>
          </a:prstGeom>
        </p:spPr>
      </p:pic>
      <p:sp>
        <p:nvSpPr>
          <p:cNvPr id="10" name="Text 5"/>
          <p:cNvSpPr/>
          <p:nvPr/>
        </p:nvSpPr>
        <p:spPr>
          <a:xfrm>
            <a:off x="9678114" y="4493895"/>
            <a:ext cx="2827377" cy="353378"/>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Manufacturing</a:t>
            </a:r>
            <a:endParaRPr lang="en-US" sz="2200" dirty="0"/>
          </a:p>
        </p:txBody>
      </p:sp>
      <p:sp>
        <p:nvSpPr>
          <p:cNvPr id="11" name="Text 6"/>
          <p:cNvSpPr/>
          <p:nvPr/>
        </p:nvSpPr>
        <p:spPr>
          <a:xfrm>
            <a:off x="9678114" y="4982885"/>
            <a:ext cx="4160639" cy="1085850"/>
          </a:xfrm>
          <a:prstGeom prst="rect">
            <a:avLst/>
          </a:prstGeom>
          <a:noFill/>
          <a:ln/>
        </p:spPr>
        <p:txBody>
          <a:bodyPr wrap="square" lIns="0" tIns="0" rIns="0" bIns="0" rtlCol="0" anchor="t"/>
          <a:lstStyle/>
          <a:p>
            <a:pPr marL="0" indent="0" algn="l">
              <a:lnSpc>
                <a:spcPts val="2100"/>
              </a:lnSpc>
              <a:buNone/>
            </a:pPr>
            <a:r>
              <a:rPr lang="en-US" sz="1400" dirty="0">
                <a:solidFill>
                  <a:srgbClr val="384653"/>
                </a:solidFill>
                <a:latin typeface="Roboto" pitchFamily="34" charset="0"/>
                <a:ea typeface="Roboto" pitchFamily="34" charset="-122"/>
                <a:cs typeface="Roboto" pitchFamily="34" charset="-120"/>
              </a:rPr>
              <a:t>Digital twins, predictive maintenance, and smart factory initiatives connect OT and IT systems while optimizing supply chains and production processes for increased resilience.</a:t>
            </a:r>
            <a:endParaRPr lang="en-US" sz="1400" dirty="0"/>
          </a:p>
        </p:txBody>
      </p:sp>
      <p:sp>
        <p:nvSpPr>
          <p:cNvPr id="12" name="Text 7"/>
          <p:cNvSpPr/>
          <p:nvPr/>
        </p:nvSpPr>
        <p:spPr>
          <a:xfrm>
            <a:off x="791647" y="6594634"/>
            <a:ext cx="13047107" cy="1017984"/>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While the core pillars of digital transformation apply broadly, industry-specific challenges and opportunities require tailored approaches. Regulatory environments, customer expectations, and legacy technology landscapes vary significantly across sectors.</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22233" y="567452"/>
            <a:ext cx="9422130" cy="515898"/>
          </a:xfrm>
          <a:prstGeom prst="rect">
            <a:avLst/>
          </a:prstGeom>
          <a:noFill/>
          <a:ln/>
        </p:spPr>
        <p:txBody>
          <a:bodyPr wrap="none" lIns="0" tIns="0" rIns="0" bIns="0" rtlCol="0" anchor="t"/>
          <a:lstStyle/>
          <a:p>
            <a:pPr marL="0" indent="0" algn="l">
              <a:lnSpc>
                <a:spcPts val="4050"/>
              </a:lnSpc>
              <a:buNone/>
            </a:pPr>
            <a:r>
              <a:rPr lang="en-US" sz="3250" dirty="0">
                <a:solidFill>
                  <a:srgbClr val="2E3C4E"/>
                </a:solidFill>
                <a:latin typeface="Host Grotesk Medium" pitchFamily="34" charset="0"/>
                <a:ea typeface="Host Grotesk Medium" pitchFamily="34" charset="-122"/>
                <a:cs typeface="Host Grotesk Medium" pitchFamily="34" charset="-120"/>
              </a:rPr>
              <a:t>Key Takeaways for Digital Transformation Success</a:t>
            </a:r>
            <a:endParaRPr lang="en-US" sz="3250" dirty="0"/>
          </a:p>
        </p:txBody>
      </p:sp>
      <p:sp>
        <p:nvSpPr>
          <p:cNvPr id="3" name="Text 1"/>
          <p:cNvSpPr/>
          <p:nvPr/>
        </p:nvSpPr>
        <p:spPr>
          <a:xfrm>
            <a:off x="2118360" y="2039779"/>
            <a:ext cx="2579727" cy="322421"/>
          </a:xfrm>
          <a:prstGeom prst="rect">
            <a:avLst/>
          </a:prstGeom>
          <a:noFill/>
          <a:ln/>
        </p:spPr>
        <p:txBody>
          <a:bodyPr wrap="none" lIns="0" tIns="0" rIns="0" bIns="0" rtlCol="0" anchor="t"/>
          <a:lstStyle/>
          <a:p>
            <a:pPr marL="0" indent="0" algn="r">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Think Cloud-Smart</a:t>
            </a:r>
            <a:endParaRPr lang="en-US" sz="2000" dirty="0"/>
          </a:p>
        </p:txBody>
      </p:sp>
      <p:sp>
        <p:nvSpPr>
          <p:cNvPr id="4" name="Text 2"/>
          <p:cNvSpPr/>
          <p:nvPr/>
        </p:nvSpPr>
        <p:spPr>
          <a:xfrm>
            <a:off x="722233" y="2486025"/>
            <a:ext cx="3975854" cy="618887"/>
          </a:xfrm>
          <a:prstGeom prst="rect">
            <a:avLst/>
          </a:prstGeom>
          <a:noFill/>
          <a:ln/>
        </p:spPr>
        <p:txBody>
          <a:bodyPr wrap="square" lIns="0" tIns="0" rIns="0" bIns="0" rtlCol="0" anchor="t"/>
          <a:lstStyle/>
          <a:p>
            <a:pPr marL="0" indent="0" algn="r">
              <a:lnSpc>
                <a:spcPts val="2400"/>
              </a:lnSpc>
              <a:buNone/>
            </a:pPr>
            <a:r>
              <a:rPr lang="en-US" sz="1600" dirty="0">
                <a:solidFill>
                  <a:srgbClr val="384653"/>
                </a:solidFill>
                <a:latin typeface="Roboto" pitchFamily="34" charset="0"/>
                <a:ea typeface="Roboto" pitchFamily="34" charset="-122"/>
                <a:cs typeface="Roboto" pitchFamily="34" charset="-120"/>
              </a:rPr>
              <a:t>Balance cloud adoption with business needs</a:t>
            </a:r>
            <a:endParaRPr lang="en-US" sz="1600" dirty="0"/>
          </a:p>
        </p:txBody>
      </p:sp>
      <p:pic>
        <p:nvPicPr>
          <p:cNvPr id="5" name="Image 0" descr="preencoded.png"/>
          <p:cNvPicPr>
            <a:picLocks noChangeAspect="1"/>
          </p:cNvPicPr>
          <p:nvPr/>
        </p:nvPicPr>
        <p:blipFill>
          <a:blip r:embed="rId3"/>
          <a:stretch>
            <a:fillRect/>
          </a:stretch>
        </p:blipFill>
        <p:spPr>
          <a:xfrm>
            <a:off x="5007650" y="1496020"/>
            <a:ext cx="4614982" cy="4614982"/>
          </a:xfrm>
          <a:prstGeom prst="rect">
            <a:avLst/>
          </a:prstGeom>
        </p:spPr>
      </p:pic>
      <p:pic>
        <p:nvPicPr>
          <p:cNvPr id="6" name="Image 1" descr="preencoded.png"/>
          <p:cNvPicPr>
            <a:picLocks noChangeAspect="1"/>
          </p:cNvPicPr>
          <p:nvPr/>
        </p:nvPicPr>
        <p:blipFill>
          <a:blip r:embed="rId4"/>
          <a:stretch>
            <a:fillRect/>
          </a:stretch>
        </p:blipFill>
        <p:spPr>
          <a:xfrm>
            <a:off x="6036647" y="2450604"/>
            <a:ext cx="308729" cy="385882"/>
          </a:xfrm>
          <a:prstGeom prst="rect">
            <a:avLst/>
          </a:prstGeom>
        </p:spPr>
      </p:pic>
      <p:sp>
        <p:nvSpPr>
          <p:cNvPr id="7" name="Text 3"/>
          <p:cNvSpPr/>
          <p:nvPr/>
        </p:nvSpPr>
        <p:spPr>
          <a:xfrm>
            <a:off x="9932194" y="1629370"/>
            <a:ext cx="2579727" cy="322421"/>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Act on Data</a:t>
            </a:r>
            <a:endParaRPr lang="en-US" sz="2000" dirty="0"/>
          </a:p>
        </p:txBody>
      </p:sp>
      <p:sp>
        <p:nvSpPr>
          <p:cNvPr id="8" name="Text 4"/>
          <p:cNvSpPr/>
          <p:nvPr/>
        </p:nvSpPr>
        <p:spPr>
          <a:xfrm>
            <a:off x="9932194" y="2075617"/>
            <a:ext cx="3975973"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Make decisions based on insights, not assumptions</a:t>
            </a:r>
            <a:endParaRPr lang="en-US" sz="1600" dirty="0"/>
          </a:p>
        </p:txBody>
      </p:sp>
      <p:pic>
        <p:nvPicPr>
          <p:cNvPr id="9" name="Image 2" descr="preencoded.png"/>
          <p:cNvPicPr>
            <a:picLocks noChangeAspect="1"/>
          </p:cNvPicPr>
          <p:nvPr/>
        </p:nvPicPr>
        <p:blipFill>
          <a:blip r:embed="rId5"/>
          <a:stretch>
            <a:fillRect/>
          </a:stretch>
        </p:blipFill>
        <p:spPr>
          <a:xfrm>
            <a:off x="5007650" y="1496020"/>
            <a:ext cx="4614982" cy="4614982"/>
          </a:xfrm>
          <a:prstGeom prst="rect">
            <a:avLst/>
          </a:prstGeom>
        </p:spPr>
      </p:pic>
      <p:pic>
        <p:nvPicPr>
          <p:cNvPr id="10" name="Image 3" descr="preencoded.png"/>
          <p:cNvPicPr>
            <a:picLocks noChangeAspect="1"/>
          </p:cNvPicPr>
          <p:nvPr/>
        </p:nvPicPr>
        <p:blipFill>
          <a:blip r:embed="rId6"/>
          <a:stretch>
            <a:fillRect/>
          </a:stretch>
        </p:blipFill>
        <p:spPr>
          <a:xfrm>
            <a:off x="7916525" y="2183070"/>
            <a:ext cx="308729" cy="385882"/>
          </a:xfrm>
          <a:prstGeom prst="rect">
            <a:avLst/>
          </a:prstGeom>
        </p:spPr>
      </p:pic>
      <p:sp>
        <p:nvSpPr>
          <p:cNvPr id="11" name="Text 5"/>
          <p:cNvSpPr/>
          <p:nvPr/>
        </p:nvSpPr>
        <p:spPr>
          <a:xfrm>
            <a:off x="10035302" y="3270885"/>
            <a:ext cx="2579727" cy="322421"/>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Design for People</a:t>
            </a:r>
            <a:endParaRPr lang="en-US" sz="2000" dirty="0"/>
          </a:p>
        </p:txBody>
      </p:sp>
      <p:sp>
        <p:nvSpPr>
          <p:cNvPr id="12" name="Text 6"/>
          <p:cNvSpPr/>
          <p:nvPr/>
        </p:nvSpPr>
        <p:spPr>
          <a:xfrm>
            <a:off x="10035302" y="3717131"/>
            <a:ext cx="3872865"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Prioritize customer and employee experiences</a:t>
            </a:r>
            <a:endParaRPr lang="en-US" sz="1600" dirty="0"/>
          </a:p>
        </p:txBody>
      </p:sp>
      <p:pic>
        <p:nvPicPr>
          <p:cNvPr id="13" name="Image 4" descr="preencoded.png"/>
          <p:cNvPicPr>
            <a:picLocks noChangeAspect="1"/>
          </p:cNvPicPr>
          <p:nvPr/>
        </p:nvPicPr>
        <p:blipFill>
          <a:blip r:embed="rId7"/>
          <a:stretch>
            <a:fillRect/>
          </a:stretch>
        </p:blipFill>
        <p:spPr>
          <a:xfrm>
            <a:off x="5007650" y="1496020"/>
            <a:ext cx="4614982" cy="4614982"/>
          </a:xfrm>
          <a:prstGeom prst="rect">
            <a:avLst/>
          </a:prstGeom>
        </p:spPr>
      </p:pic>
      <p:pic>
        <p:nvPicPr>
          <p:cNvPr id="14" name="Image 5" descr="preencoded.png"/>
          <p:cNvPicPr>
            <a:picLocks noChangeAspect="1"/>
          </p:cNvPicPr>
          <p:nvPr/>
        </p:nvPicPr>
        <p:blipFill>
          <a:blip r:embed="rId8"/>
          <a:stretch>
            <a:fillRect/>
          </a:stretch>
        </p:blipFill>
        <p:spPr>
          <a:xfrm>
            <a:off x="8751868" y="3888165"/>
            <a:ext cx="308729" cy="385882"/>
          </a:xfrm>
          <a:prstGeom prst="rect">
            <a:avLst/>
          </a:prstGeom>
        </p:spPr>
      </p:pic>
      <p:sp>
        <p:nvSpPr>
          <p:cNvPr id="15" name="Text 7"/>
          <p:cNvSpPr/>
          <p:nvPr/>
        </p:nvSpPr>
        <p:spPr>
          <a:xfrm>
            <a:off x="9932194" y="4912400"/>
            <a:ext cx="2579727" cy="322421"/>
          </a:xfrm>
          <a:prstGeom prst="rect">
            <a:avLst/>
          </a:prstGeom>
          <a:noFill/>
          <a:ln/>
        </p:spPr>
        <p:txBody>
          <a:bodyPr wrap="none" lIns="0" tIns="0" rIns="0" bIns="0" rtlCol="0" anchor="t"/>
          <a:lstStyle/>
          <a:p>
            <a:pPr marL="0" indent="0" algn="l">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Deliver with Agility</a:t>
            </a:r>
            <a:endParaRPr lang="en-US" sz="2000" dirty="0"/>
          </a:p>
        </p:txBody>
      </p:sp>
      <p:sp>
        <p:nvSpPr>
          <p:cNvPr id="16" name="Text 8"/>
          <p:cNvSpPr/>
          <p:nvPr/>
        </p:nvSpPr>
        <p:spPr>
          <a:xfrm>
            <a:off x="9932194" y="5358646"/>
            <a:ext cx="3975973"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Embrace iterative approaches at enterprise scale</a:t>
            </a:r>
            <a:endParaRPr lang="en-US" sz="1600" dirty="0"/>
          </a:p>
        </p:txBody>
      </p:sp>
      <p:pic>
        <p:nvPicPr>
          <p:cNvPr id="17" name="Image 6" descr="preencoded.png"/>
          <p:cNvPicPr>
            <a:picLocks noChangeAspect="1"/>
          </p:cNvPicPr>
          <p:nvPr/>
        </p:nvPicPr>
        <p:blipFill>
          <a:blip r:embed="rId9"/>
          <a:stretch>
            <a:fillRect/>
          </a:stretch>
        </p:blipFill>
        <p:spPr>
          <a:xfrm>
            <a:off x="5007650" y="1496020"/>
            <a:ext cx="4614982" cy="4614982"/>
          </a:xfrm>
          <a:prstGeom prst="rect">
            <a:avLst/>
          </a:prstGeom>
        </p:spPr>
      </p:pic>
      <p:pic>
        <p:nvPicPr>
          <p:cNvPr id="18" name="Image 7" descr="preencoded.png"/>
          <p:cNvPicPr>
            <a:picLocks noChangeAspect="1"/>
          </p:cNvPicPr>
          <p:nvPr/>
        </p:nvPicPr>
        <p:blipFill>
          <a:blip r:embed="rId10"/>
          <a:stretch>
            <a:fillRect/>
          </a:stretch>
        </p:blipFill>
        <p:spPr>
          <a:xfrm>
            <a:off x="7388364" y="5209639"/>
            <a:ext cx="308729" cy="385882"/>
          </a:xfrm>
          <a:prstGeom prst="rect">
            <a:avLst/>
          </a:prstGeom>
        </p:spPr>
      </p:pic>
      <p:sp>
        <p:nvSpPr>
          <p:cNvPr id="19" name="Text 9"/>
          <p:cNvSpPr/>
          <p:nvPr/>
        </p:nvSpPr>
        <p:spPr>
          <a:xfrm>
            <a:off x="2118360" y="4656773"/>
            <a:ext cx="2579727" cy="322421"/>
          </a:xfrm>
          <a:prstGeom prst="rect">
            <a:avLst/>
          </a:prstGeom>
          <a:noFill/>
          <a:ln/>
        </p:spPr>
        <p:txBody>
          <a:bodyPr wrap="none" lIns="0" tIns="0" rIns="0" bIns="0" rtlCol="0" anchor="t"/>
          <a:lstStyle/>
          <a:p>
            <a:pPr marL="0" indent="0" algn="r">
              <a:lnSpc>
                <a:spcPts val="2500"/>
              </a:lnSpc>
              <a:buNone/>
            </a:pPr>
            <a:r>
              <a:rPr lang="en-US" sz="2000" dirty="0">
                <a:solidFill>
                  <a:srgbClr val="384653"/>
                </a:solidFill>
                <a:latin typeface="Host Grotesk Medium" pitchFamily="34" charset="0"/>
                <a:ea typeface="Host Grotesk Medium" pitchFamily="34" charset="-122"/>
                <a:cs typeface="Host Grotesk Medium" pitchFamily="34" charset="-120"/>
              </a:rPr>
              <a:t>Secure Everything</a:t>
            </a:r>
            <a:endParaRPr lang="en-US" sz="2000" dirty="0"/>
          </a:p>
        </p:txBody>
      </p:sp>
      <p:sp>
        <p:nvSpPr>
          <p:cNvPr id="20" name="Text 10"/>
          <p:cNvSpPr/>
          <p:nvPr/>
        </p:nvSpPr>
        <p:spPr>
          <a:xfrm>
            <a:off x="722233" y="5103019"/>
            <a:ext cx="3975854" cy="309443"/>
          </a:xfrm>
          <a:prstGeom prst="rect">
            <a:avLst/>
          </a:prstGeom>
          <a:noFill/>
          <a:ln/>
        </p:spPr>
        <p:txBody>
          <a:bodyPr wrap="none" lIns="0" tIns="0" rIns="0" bIns="0" rtlCol="0" anchor="t"/>
          <a:lstStyle/>
          <a:p>
            <a:pPr marL="0" indent="0" algn="r">
              <a:lnSpc>
                <a:spcPts val="2400"/>
              </a:lnSpc>
              <a:buNone/>
            </a:pPr>
            <a:r>
              <a:rPr lang="en-US" sz="1600" dirty="0">
                <a:solidFill>
                  <a:srgbClr val="384653"/>
                </a:solidFill>
                <a:latin typeface="Roboto" pitchFamily="34" charset="0"/>
                <a:ea typeface="Roboto" pitchFamily="34" charset="-122"/>
                <a:cs typeface="Roboto" pitchFamily="34" charset="-120"/>
              </a:rPr>
              <a:t>Embed protection throughout the process</a:t>
            </a:r>
            <a:endParaRPr lang="en-US" sz="1600" dirty="0"/>
          </a:p>
        </p:txBody>
      </p:sp>
      <p:pic>
        <p:nvPicPr>
          <p:cNvPr id="21" name="Image 8" descr="preencoded.png"/>
          <p:cNvPicPr>
            <a:picLocks noChangeAspect="1"/>
          </p:cNvPicPr>
          <p:nvPr/>
        </p:nvPicPr>
        <p:blipFill>
          <a:blip r:embed="rId11"/>
          <a:stretch>
            <a:fillRect/>
          </a:stretch>
        </p:blipFill>
        <p:spPr>
          <a:xfrm>
            <a:off x="5007650" y="1496020"/>
            <a:ext cx="4614982" cy="4614982"/>
          </a:xfrm>
          <a:prstGeom prst="rect">
            <a:avLst/>
          </a:prstGeom>
        </p:spPr>
      </p:pic>
      <p:pic>
        <p:nvPicPr>
          <p:cNvPr id="22" name="Image 9" descr="preencoded.png"/>
          <p:cNvPicPr>
            <a:picLocks noChangeAspect="1"/>
          </p:cNvPicPr>
          <p:nvPr/>
        </p:nvPicPr>
        <p:blipFill>
          <a:blip r:embed="rId12"/>
          <a:stretch>
            <a:fillRect/>
          </a:stretch>
        </p:blipFill>
        <p:spPr>
          <a:xfrm>
            <a:off x="5710178" y="4321076"/>
            <a:ext cx="308729" cy="385882"/>
          </a:xfrm>
          <a:prstGeom prst="rect">
            <a:avLst/>
          </a:prstGeom>
        </p:spPr>
      </p:pic>
      <p:sp>
        <p:nvSpPr>
          <p:cNvPr id="23" name="Text 11"/>
          <p:cNvSpPr/>
          <p:nvPr/>
        </p:nvSpPr>
        <p:spPr>
          <a:xfrm>
            <a:off x="722233" y="6343174"/>
            <a:ext cx="13185934"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Digital transformation is not a project—it's a mindset and an evolving capability. Organizations that thrive in 2025 and beyond will be those that approach transformation holistically, balancing technology implementation with people, process, and cultural considerations.</a:t>
            </a:r>
            <a:endParaRPr lang="en-US" sz="1600" dirty="0"/>
          </a:p>
        </p:txBody>
      </p:sp>
      <p:sp>
        <p:nvSpPr>
          <p:cNvPr id="24" name="Text 12"/>
          <p:cNvSpPr/>
          <p:nvPr/>
        </p:nvSpPr>
        <p:spPr>
          <a:xfrm>
            <a:off x="722233" y="7194233"/>
            <a:ext cx="13185934" cy="618887"/>
          </a:xfrm>
          <a:prstGeom prst="rect">
            <a:avLst/>
          </a:prstGeom>
          <a:noFill/>
          <a:ln/>
        </p:spPr>
        <p:txBody>
          <a:bodyPr wrap="square" lIns="0" tIns="0" rIns="0" bIns="0" rtlCol="0" anchor="t"/>
          <a:lstStyle/>
          <a:p>
            <a:pPr marL="0" indent="0" algn="l">
              <a:lnSpc>
                <a:spcPts val="2400"/>
              </a:lnSpc>
              <a:buNone/>
            </a:pPr>
            <a:r>
              <a:rPr lang="en-US" sz="1600" dirty="0">
                <a:solidFill>
                  <a:srgbClr val="384653"/>
                </a:solidFill>
                <a:latin typeface="Roboto" pitchFamily="34" charset="0"/>
                <a:ea typeface="Roboto" pitchFamily="34" charset="-122"/>
                <a:cs typeface="Roboto" pitchFamily="34" charset="-120"/>
              </a:rPr>
              <a:t>By investing in these five pillars and supporting elements, your transformation initiatives will not only succeed—they will scale to create sustainable competitive advantage in an increasingly digital world.</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89920" y="0"/>
            <a:ext cx="3840480" cy="8229600"/>
          </a:xfrm>
          <a:prstGeom prst="rect">
            <a:avLst/>
          </a:prstGeom>
        </p:spPr>
      </p:pic>
      <p:sp>
        <p:nvSpPr>
          <p:cNvPr id="3" name="Text 0"/>
          <p:cNvSpPr/>
          <p:nvPr/>
        </p:nvSpPr>
        <p:spPr>
          <a:xfrm>
            <a:off x="793790" y="632579"/>
            <a:ext cx="5774650"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Cloud-First, Not Cloud-Only</a:t>
            </a:r>
            <a:endParaRPr lang="en-US" sz="3550" dirty="0"/>
          </a:p>
        </p:txBody>
      </p:sp>
      <p:sp>
        <p:nvSpPr>
          <p:cNvPr id="4" name="Shape 1"/>
          <p:cNvSpPr/>
          <p:nvPr/>
        </p:nvSpPr>
        <p:spPr>
          <a:xfrm>
            <a:off x="793790" y="1454706"/>
            <a:ext cx="4579263" cy="2660094"/>
          </a:xfrm>
          <a:prstGeom prst="roundRect">
            <a:avLst>
              <a:gd name="adj" fmla="val 3581"/>
            </a:avLst>
          </a:prstGeom>
          <a:solidFill>
            <a:srgbClr val="D9EDF2"/>
          </a:solidFill>
          <a:ln w="7620">
            <a:solidFill>
              <a:srgbClr val="BFD3D8"/>
            </a:solidFill>
            <a:prstDash val="solid"/>
          </a:ln>
        </p:spPr>
        <p:txBody>
          <a:bodyPr/>
          <a:lstStyle/>
          <a:p>
            <a:endParaRPr lang="en-US"/>
          </a:p>
        </p:txBody>
      </p:sp>
      <p:sp>
        <p:nvSpPr>
          <p:cNvPr id="5" name="Text 2"/>
          <p:cNvSpPr/>
          <p:nvPr/>
        </p:nvSpPr>
        <p:spPr>
          <a:xfrm>
            <a:off x="1028224" y="16891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Hybrid Strategy</a:t>
            </a:r>
            <a:endParaRPr lang="en-US" sz="2200" dirty="0"/>
          </a:p>
        </p:txBody>
      </p:sp>
      <p:sp>
        <p:nvSpPr>
          <p:cNvPr id="6" name="Text 3"/>
          <p:cNvSpPr/>
          <p:nvPr/>
        </p:nvSpPr>
        <p:spPr>
          <a:xfrm>
            <a:off x="1028224" y="2179558"/>
            <a:ext cx="4110395" cy="1700808"/>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Balance cloud and on-premises workloads based on cost, performance, and compliance requirements. Not everything benefits equally from cloud migration.</a:t>
            </a:r>
            <a:endParaRPr lang="en-US" sz="1750" dirty="0"/>
          </a:p>
        </p:txBody>
      </p:sp>
      <p:sp>
        <p:nvSpPr>
          <p:cNvPr id="7" name="Shape 4"/>
          <p:cNvSpPr/>
          <p:nvPr/>
        </p:nvSpPr>
        <p:spPr>
          <a:xfrm>
            <a:off x="5599867" y="1454706"/>
            <a:ext cx="4579263" cy="2660094"/>
          </a:xfrm>
          <a:prstGeom prst="roundRect">
            <a:avLst>
              <a:gd name="adj" fmla="val 3581"/>
            </a:avLst>
          </a:prstGeom>
          <a:solidFill>
            <a:srgbClr val="D9EDF2"/>
          </a:solidFill>
          <a:ln w="7620">
            <a:solidFill>
              <a:srgbClr val="BFD3D8"/>
            </a:solidFill>
            <a:prstDash val="solid"/>
          </a:ln>
        </p:spPr>
        <p:txBody>
          <a:bodyPr/>
          <a:lstStyle/>
          <a:p>
            <a:endParaRPr lang="en-US"/>
          </a:p>
        </p:txBody>
      </p:sp>
      <p:sp>
        <p:nvSpPr>
          <p:cNvPr id="8" name="Text 5"/>
          <p:cNvSpPr/>
          <p:nvPr/>
        </p:nvSpPr>
        <p:spPr>
          <a:xfrm>
            <a:off x="5834301" y="168914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Cloud Governance</a:t>
            </a:r>
            <a:endParaRPr lang="en-US" sz="2200" dirty="0"/>
          </a:p>
        </p:txBody>
      </p:sp>
      <p:sp>
        <p:nvSpPr>
          <p:cNvPr id="9" name="Text 6"/>
          <p:cNvSpPr/>
          <p:nvPr/>
        </p:nvSpPr>
        <p:spPr>
          <a:xfrm>
            <a:off x="5834301" y="2179558"/>
            <a:ext cx="4110395"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Establish frameworks early for cost control, data security, and access management to prevent cloud sprawl and security vulnerabilities.</a:t>
            </a:r>
            <a:endParaRPr lang="en-US" sz="1750" dirty="0"/>
          </a:p>
        </p:txBody>
      </p:sp>
      <p:sp>
        <p:nvSpPr>
          <p:cNvPr id="10" name="Shape 7"/>
          <p:cNvSpPr/>
          <p:nvPr/>
        </p:nvSpPr>
        <p:spPr>
          <a:xfrm>
            <a:off x="793790" y="4341614"/>
            <a:ext cx="9385221" cy="1639610"/>
          </a:xfrm>
          <a:prstGeom prst="roundRect">
            <a:avLst>
              <a:gd name="adj" fmla="val 5810"/>
            </a:avLst>
          </a:prstGeom>
          <a:solidFill>
            <a:srgbClr val="D9EDF2"/>
          </a:solidFill>
          <a:ln w="7620">
            <a:solidFill>
              <a:srgbClr val="BFD3D8"/>
            </a:solidFill>
            <a:prstDash val="solid"/>
          </a:ln>
        </p:spPr>
        <p:txBody>
          <a:bodyPr/>
          <a:lstStyle/>
          <a:p>
            <a:endParaRPr lang="en-US"/>
          </a:p>
        </p:txBody>
      </p:sp>
      <p:sp>
        <p:nvSpPr>
          <p:cNvPr id="11" name="Text 8"/>
          <p:cNvSpPr/>
          <p:nvPr/>
        </p:nvSpPr>
        <p:spPr>
          <a:xfrm>
            <a:off x="1028224" y="4576048"/>
            <a:ext cx="2894409"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Infrastructure as Code</a:t>
            </a:r>
            <a:endParaRPr lang="en-US" sz="2200" dirty="0"/>
          </a:p>
        </p:txBody>
      </p:sp>
      <p:sp>
        <p:nvSpPr>
          <p:cNvPr id="12" name="Text 9"/>
          <p:cNvSpPr/>
          <p:nvPr/>
        </p:nvSpPr>
        <p:spPr>
          <a:xfrm>
            <a:off x="1028224" y="5066467"/>
            <a:ext cx="8916353"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Implement IaC practices to enable repeatable, automated deployments that maintain consistency across environments and reduce human error.</a:t>
            </a:r>
            <a:endParaRPr lang="en-US" sz="1750" dirty="0"/>
          </a:p>
        </p:txBody>
      </p:sp>
      <p:sp>
        <p:nvSpPr>
          <p:cNvPr id="13" name="Text 10"/>
          <p:cNvSpPr/>
          <p:nvPr/>
        </p:nvSpPr>
        <p:spPr>
          <a:xfrm>
            <a:off x="793790" y="6236375"/>
            <a:ext cx="9385221"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The cloud serves as the backbone of modern digital architecture, but successful organizations recognize that a thoughtful approach yields better results than wholesale migration. Evaluate which workloads truly benefit from cloud environments while maintaining critical systems where they perform best.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73787" y="772835"/>
            <a:ext cx="5869543" cy="552688"/>
          </a:xfrm>
          <a:prstGeom prst="rect">
            <a:avLst/>
          </a:prstGeom>
          <a:noFill/>
          <a:ln/>
        </p:spPr>
        <p:txBody>
          <a:bodyPr wrap="none" lIns="0" tIns="0" rIns="0" bIns="0" rtlCol="0" anchor="t"/>
          <a:lstStyle/>
          <a:p>
            <a:pPr marL="0" indent="0" algn="l">
              <a:lnSpc>
                <a:spcPts val="4350"/>
              </a:lnSpc>
              <a:buNone/>
            </a:pPr>
            <a:r>
              <a:rPr lang="en-US" sz="3450" dirty="0">
                <a:solidFill>
                  <a:srgbClr val="2E3C4E"/>
                </a:solidFill>
                <a:latin typeface="Host Grotesk Medium" pitchFamily="34" charset="0"/>
                <a:ea typeface="Host Grotesk Medium" pitchFamily="34" charset="-122"/>
                <a:cs typeface="Host Grotesk Medium" pitchFamily="34" charset="-120"/>
              </a:rPr>
              <a:t>Data-Driven Decision Making</a:t>
            </a:r>
            <a:endParaRPr lang="en-US" sz="3450" dirty="0"/>
          </a:p>
        </p:txBody>
      </p:sp>
      <p:pic>
        <p:nvPicPr>
          <p:cNvPr id="3" name="Image 0" descr="preencoded.png"/>
          <p:cNvPicPr>
            <a:picLocks noChangeAspect="1"/>
          </p:cNvPicPr>
          <p:nvPr/>
        </p:nvPicPr>
        <p:blipFill>
          <a:blip r:embed="rId3"/>
          <a:stretch>
            <a:fillRect/>
          </a:stretch>
        </p:blipFill>
        <p:spPr>
          <a:xfrm>
            <a:off x="2965133" y="1767602"/>
            <a:ext cx="2158603" cy="1251585"/>
          </a:xfrm>
          <a:prstGeom prst="rect">
            <a:avLst/>
          </a:prstGeom>
        </p:spPr>
      </p:pic>
      <p:pic>
        <p:nvPicPr>
          <p:cNvPr id="4" name="Image 1" descr="preencoded.png"/>
          <p:cNvPicPr>
            <a:picLocks noChangeAspect="1"/>
          </p:cNvPicPr>
          <p:nvPr/>
        </p:nvPicPr>
        <p:blipFill>
          <a:blip r:embed="rId4"/>
          <a:stretch>
            <a:fillRect/>
          </a:stretch>
        </p:blipFill>
        <p:spPr>
          <a:xfrm>
            <a:off x="3888938" y="2353628"/>
            <a:ext cx="310872" cy="388620"/>
          </a:xfrm>
          <a:prstGeom prst="rect">
            <a:avLst/>
          </a:prstGeom>
        </p:spPr>
      </p:pic>
      <p:sp>
        <p:nvSpPr>
          <p:cNvPr id="5" name="Text 1"/>
          <p:cNvSpPr/>
          <p:nvPr/>
        </p:nvSpPr>
        <p:spPr>
          <a:xfrm>
            <a:off x="5344716" y="1988582"/>
            <a:ext cx="2782729" cy="345400"/>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Self-Service Analytics</a:t>
            </a:r>
            <a:endParaRPr lang="en-US" sz="2150" dirty="0"/>
          </a:p>
        </p:txBody>
      </p:sp>
      <p:sp>
        <p:nvSpPr>
          <p:cNvPr id="6" name="Text 2"/>
          <p:cNvSpPr/>
          <p:nvPr/>
        </p:nvSpPr>
        <p:spPr>
          <a:xfrm>
            <a:off x="5344716" y="2466618"/>
            <a:ext cx="3197304" cy="331589"/>
          </a:xfrm>
          <a:prstGeom prst="rect">
            <a:avLst/>
          </a:prstGeom>
          <a:noFill/>
          <a:ln/>
        </p:spPr>
        <p:txBody>
          <a:bodyPr wrap="non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Democratized access to insights</a:t>
            </a:r>
            <a:endParaRPr lang="en-US" sz="1700" dirty="0"/>
          </a:p>
        </p:txBody>
      </p:sp>
      <p:sp>
        <p:nvSpPr>
          <p:cNvPr id="7" name="Shape 3"/>
          <p:cNvSpPr/>
          <p:nvPr/>
        </p:nvSpPr>
        <p:spPr>
          <a:xfrm>
            <a:off x="5178981" y="3031569"/>
            <a:ext cx="8622387" cy="15240"/>
          </a:xfrm>
          <a:prstGeom prst="roundRect">
            <a:avLst>
              <a:gd name="adj" fmla="val 609318"/>
            </a:avLst>
          </a:prstGeom>
          <a:solidFill>
            <a:srgbClr val="BFD3D8"/>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885712" y="3074432"/>
            <a:ext cx="4317325" cy="1251585"/>
          </a:xfrm>
          <a:prstGeom prst="rect">
            <a:avLst/>
          </a:prstGeom>
        </p:spPr>
      </p:pic>
      <p:pic>
        <p:nvPicPr>
          <p:cNvPr id="9" name="Image 3" descr="preencoded.png"/>
          <p:cNvPicPr>
            <a:picLocks noChangeAspect="1"/>
          </p:cNvPicPr>
          <p:nvPr/>
        </p:nvPicPr>
        <p:blipFill>
          <a:blip r:embed="rId6"/>
          <a:stretch>
            <a:fillRect/>
          </a:stretch>
        </p:blipFill>
        <p:spPr>
          <a:xfrm>
            <a:off x="3888938" y="3505914"/>
            <a:ext cx="310872" cy="388620"/>
          </a:xfrm>
          <a:prstGeom prst="rect">
            <a:avLst/>
          </a:prstGeom>
        </p:spPr>
      </p:pic>
      <p:sp>
        <p:nvSpPr>
          <p:cNvPr id="10" name="Text 4"/>
          <p:cNvSpPr/>
          <p:nvPr/>
        </p:nvSpPr>
        <p:spPr>
          <a:xfrm>
            <a:off x="6424017" y="3295412"/>
            <a:ext cx="3243739" cy="345400"/>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Integrated Data Platforms</a:t>
            </a:r>
            <a:endParaRPr lang="en-US" sz="2150" dirty="0"/>
          </a:p>
        </p:txBody>
      </p:sp>
      <p:sp>
        <p:nvSpPr>
          <p:cNvPr id="11" name="Text 5"/>
          <p:cNvSpPr/>
          <p:nvPr/>
        </p:nvSpPr>
        <p:spPr>
          <a:xfrm>
            <a:off x="6424017" y="3773448"/>
            <a:ext cx="3243739" cy="331589"/>
          </a:xfrm>
          <a:prstGeom prst="rect">
            <a:avLst/>
          </a:prstGeom>
          <a:noFill/>
          <a:ln/>
        </p:spPr>
        <p:txBody>
          <a:bodyPr wrap="non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Unified sources for single truth</a:t>
            </a:r>
            <a:endParaRPr lang="en-US" sz="1700" dirty="0"/>
          </a:p>
        </p:txBody>
      </p:sp>
      <p:sp>
        <p:nvSpPr>
          <p:cNvPr id="12" name="Shape 6"/>
          <p:cNvSpPr/>
          <p:nvPr/>
        </p:nvSpPr>
        <p:spPr>
          <a:xfrm>
            <a:off x="6258282" y="4338399"/>
            <a:ext cx="7543086" cy="15240"/>
          </a:xfrm>
          <a:prstGeom prst="roundRect">
            <a:avLst>
              <a:gd name="adj" fmla="val 609318"/>
            </a:avLst>
          </a:prstGeom>
          <a:solidFill>
            <a:srgbClr val="BFD3D8"/>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06410" y="4381262"/>
            <a:ext cx="6475928" cy="1251585"/>
          </a:xfrm>
          <a:prstGeom prst="rect">
            <a:avLst/>
          </a:prstGeom>
        </p:spPr>
      </p:pic>
      <p:pic>
        <p:nvPicPr>
          <p:cNvPr id="14" name="Image 5" descr="preencoded.png"/>
          <p:cNvPicPr>
            <a:picLocks noChangeAspect="1"/>
          </p:cNvPicPr>
          <p:nvPr/>
        </p:nvPicPr>
        <p:blipFill>
          <a:blip r:embed="rId8"/>
          <a:stretch>
            <a:fillRect/>
          </a:stretch>
        </p:blipFill>
        <p:spPr>
          <a:xfrm>
            <a:off x="3888819" y="4812744"/>
            <a:ext cx="310872" cy="388620"/>
          </a:xfrm>
          <a:prstGeom prst="rect">
            <a:avLst/>
          </a:prstGeom>
        </p:spPr>
      </p:pic>
      <p:sp>
        <p:nvSpPr>
          <p:cNvPr id="15" name="Text 7"/>
          <p:cNvSpPr/>
          <p:nvPr/>
        </p:nvSpPr>
        <p:spPr>
          <a:xfrm>
            <a:off x="7503319" y="4602242"/>
            <a:ext cx="2637234" cy="345400"/>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Data Governance</a:t>
            </a:r>
            <a:endParaRPr lang="en-US" sz="2150" dirty="0"/>
          </a:p>
        </p:txBody>
      </p:sp>
      <p:sp>
        <p:nvSpPr>
          <p:cNvPr id="16" name="Text 8"/>
          <p:cNvSpPr/>
          <p:nvPr/>
        </p:nvSpPr>
        <p:spPr>
          <a:xfrm>
            <a:off x="7503319" y="5080278"/>
            <a:ext cx="2637234" cy="331589"/>
          </a:xfrm>
          <a:prstGeom prst="rect">
            <a:avLst/>
          </a:prstGeom>
          <a:noFill/>
          <a:ln/>
        </p:spPr>
        <p:txBody>
          <a:bodyPr wrap="non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Privacy, quality and lineage</a:t>
            </a:r>
            <a:endParaRPr lang="en-US" sz="1700" dirty="0"/>
          </a:p>
        </p:txBody>
      </p:sp>
      <p:sp>
        <p:nvSpPr>
          <p:cNvPr id="17" name="Text 9"/>
          <p:cNvSpPr/>
          <p:nvPr/>
        </p:nvSpPr>
        <p:spPr>
          <a:xfrm>
            <a:off x="773787" y="5881568"/>
            <a:ext cx="13082826" cy="663178"/>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Digital transformation fails when decisions are made on assumptions rather than insights. Modern leaders need unified dashboards, AI-powered forecasting, and accessible analytics tools that enable teams across the organization to make informed decisions rapidly.</a:t>
            </a:r>
            <a:endParaRPr lang="en-US" sz="1700" dirty="0"/>
          </a:p>
        </p:txBody>
      </p:sp>
      <p:sp>
        <p:nvSpPr>
          <p:cNvPr id="18" name="Text 10"/>
          <p:cNvSpPr/>
          <p:nvPr/>
        </p:nvSpPr>
        <p:spPr>
          <a:xfrm>
            <a:off x="773787" y="6793468"/>
            <a:ext cx="13082826" cy="663178"/>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By integrating enterprise-wide analytics platforms and empowering business users with tools like Power BI or Tableau, organizations can drive adoption and ensure that data becomes a strategic asset rather than an underutilized resource.</a:t>
            </a:r>
            <a:endParaRPr lang="en-US" sz="1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31148"/>
          </a:xfrm>
          <a:prstGeom prst="rect">
            <a:avLst/>
          </a:prstGeom>
        </p:spPr>
      </p:pic>
      <p:sp>
        <p:nvSpPr>
          <p:cNvPr id="3" name="Text 0"/>
          <p:cNvSpPr/>
          <p:nvPr/>
        </p:nvSpPr>
        <p:spPr>
          <a:xfrm>
            <a:off x="4421029" y="599837"/>
            <a:ext cx="7428905" cy="545306"/>
          </a:xfrm>
          <a:prstGeom prst="rect">
            <a:avLst/>
          </a:prstGeom>
          <a:noFill/>
          <a:ln/>
        </p:spPr>
        <p:txBody>
          <a:bodyPr wrap="none" lIns="0" tIns="0" rIns="0" bIns="0" rtlCol="0" anchor="t"/>
          <a:lstStyle/>
          <a:p>
            <a:pPr marL="0" indent="0" algn="l">
              <a:lnSpc>
                <a:spcPts val="4250"/>
              </a:lnSpc>
              <a:buNone/>
            </a:pPr>
            <a:r>
              <a:rPr lang="en-US" sz="3400" dirty="0">
                <a:solidFill>
                  <a:srgbClr val="2E3C4E"/>
                </a:solidFill>
                <a:latin typeface="Host Grotesk Medium" pitchFamily="34" charset="0"/>
                <a:ea typeface="Host Grotesk Medium" pitchFamily="34" charset="-122"/>
                <a:cs typeface="Host Grotesk Medium" pitchFamily="34" charset="-120"/>
              </a:rPr>
              <a:t>Customer-Centric Experience Design</a:t>
            </a:r>
            <a:endParaRPr lang="en-US" sz="3400" dirty="0"/>
          </a:p>
        </p:txBody>
      </p:sp>
      <p:pic>
        <p:nvPicPr>
          <p:cNvPr id="4" name="Image 1" descr="preencoded.png"/>
          <p:cNvPicPr>
            <a:picLocks noChangeAspect="1"/>
          </p:cNvPicPr>
          <p:nvPr/>
        </p:nvPicPr>
        <p:blipFill>
          <a:blip r:embed="rId4"/>
          <a:stretch>
            <a:fillRect/>
          </a:stretch>
        </p:blipFill>
        <p:spPr>
          <a:xfrm>
            <a:off x="4421029" y="1390531"/>
            <a:ext cx="1090613" cy="1562219"/>
          </a:xfrm>
          <a:prstGeom prst="rect">
            <a:avLst/>
          </a:prstGeom>
        </p:spPr>
      </p:pic>
      <p:sp>
        <p:nvSpPr>
          <p:cNvPr id="5" name="Text 1"/>
          <p:cNvSpPr/>
          <p:nvPr/>
        </p:nvSpPr>
        <p:spPr>
          <a:xfrm>
            <a:off x="5838825" y="1608653"/>
            <a:ext cx="2726769" cy="340757"/>
          </a:xfrm>
          <a:prstGeom prst="rect">
            <a:avLst/>
          </a:prstGeom>
          <a:noFill/>
          <a:ln/>
        </p:spPr>
        <p:txBody>
          <a:bodyPr wrap="none" lIns="0" tIns="0" rIns="0" bIns="0" rtlCol="0" anchor="t"/>
          <a:lstStyle/>
          <a:p>
            <a:pPr marL="0" indent="0" algn="l">
              <a:lnSpc>
                <a:spcPts val="2650"/>
              </a:lnSpc>
              <a:buNone/>
            </a:pPr>
            <a:r>
              <a:rPr lang="en-US" sz="2100" dirty="0">
                <a:solidFill>
                  <a:srgbClr val="384653"/>
                </a:solidFill>
                <a:latin typeface="Host Grotesk Medium" pitchFamily="34" charset="0"/>
                <a:ea typeface="Host Grotesk Medium" pitchFamily="34" charset="-122"/>
                <a:cs typeface="Host Grotesk Medium" pitchFamily="34" charset="-120"/>
              </a:rPr>
              <a:t>Journey Mapping</a:t>
            </a:r>
            <a:endParaRPr lang="en-US" sz="2100" dirty="0"/>
          </a:p>
        </p:txBody>
      </p:sp>
      <p:sp>
        <p:nvSpPr>
          <p:cNvPr id="6" name="Text 2"/>
          <p:cNvSpPr/>
          <p:nvPr/>
        </p:nvSpPr>
        <p:spPr>
          <a:xfrm>
            <a:off x="5838825" y="2080260"/>
            <a:ext cx="8028146" cy="654368"/>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Document touchpoints across digital and physical channels to identify friction and opportunities</a:t>
            </a:r>
            <a:endParaRPr lang="en-US" sz="1700" dirty="0"/>
          </a:p>
        </p:txBody>
      </p:sp>
      <p:pic>
        <p:nvPicPr>
          <p:cNvPr id="7" name="Image 2" descr="preencoded.png"/>
          <p:cNvPicPr>
            <a:picLocks noChangeAspect="1"/>
          </p:cNvPicPr>
          <p:nvPr/>
        </p:nvPicPr>
        <p:blipFill>
          <a:blip r:embed="rId5"/>
          <a:stretch>
            <a:fillRect/>
          </a:stretch>
        </p:blipFill>
        <p:spPr>
          <a:xfrm>
            <a:off x="4421029" y="2952750"/>
            <a:ext cx="1090613" cy="1562219"/>
          </a:xfrm>
          <a:prstGeom prst="rect">
            <a:avLst/>
          </a:prstGeom>
        </p:spPr>
      </p:pic>
      <p:sp>
        <p:nvSpPr>
          <p:cNvPr id="8" name="Text 3"/>
          <p:cNvSpPr/>
          <p:nvPr/>
        </p:nvSpPr>
        <p:spPr>
          <a:xfrm>
            <a:off x="5838825" y="3170873"/>
            <a:ext cx="2726769" cy="340757"/>
          </a:xfrm>
          <a:prstGeom prst="rect">
            <a:avLst/>
          </a:prstGeom>
          <a:noFill/>
          <a:ln/>
        </p:spPr>
        <p:txBody>
          <a:bodyPr wrap="none" lIns="0" tIns="0" rIns="0" bIns="0" rtlCol="0" anchor="t"/>
          <a:lstStyle/>
          <a:p>
            <a:pPr marL="0" indent="0" algn="l">
              <a:lnSpc>
                <a:spcPts val="2650"/>
              </a:lnSpc>
              <a:buNone/>
            </a:pPr>
            <a:r>
              <a:rPr lang="en-US" sz="2100" dirty="0">
                <a:solidFill>
                  <a:srgbClr val="384653"/>
                </a:solidFill>
                <a:latin typeface="Host Grotesk Medium" pitchFamily="34" charset="0"/>
                <a:ea typeface="Host Grotesk Medium" pitchFamily="34" charset="-122"/>
                <a:cs typeface="Host Grotesk Medium" pitchFamily="34" charset="-120"/>
              </a:rPr>
              <a:t>Design Thinking</a:t>
            </a:r>
            <a:endParaRPr lang="en-US" sz="2100" dirty="0"/>
          </a:p>
        </p:txBody>
      </p:sp>
      <p:sp>
        <p:nvSpPr>
          <p:cNvPr id="9" name="Text 4"/>
          <p:cNvSpPr/>
          <p:nvPr/>
        </p:nvSpPr>
        <p:spPr>
          <a:xfrm>
            <a:off x="5838825" y="3642479"/>
            <a:ext cx="8028146" cy="654368"/>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Employ iterative prototyping to validate features before committing resources to full development</a:t>
            </a:r>
            <a:endParaRPr lang="en-US" sz="1700" dirty="0"/>
          </a:p>
        </p:txBody>
      </p:sp>
      <p:pic>
        <p:nvPicPr>
          <p:cNvPr id="10" name="Image 3" descr="preencoded.png"/>
          <p:cNvPicPr>
            <a:picLocks noChangeAspect="1"/>
          </p:cNvPicPr>
          <p:nvPr/>
        </p:nvPicPr>
        <p:blipFill>
          <a:blip r:embed="rId6"/>
          <a:stretch>
            <a:fillRect/>
          </a:stretch>
        </p:blipFill>
        <p:spPr>
          <a:xfrm>
            <a:off x="4421029" y="4514969"/>
            <a:ext cx="1090613" cy="1562219"/>
          </a:xfrm>
          <a:prstGeom prst="rect">
            <a:avLst/>
          </a:prstGeom>
        </p:spPr>
      </p:pic>
      <p:sp>
        <p:nvSpPr>
          <p:cNvPr id="11" name="Text 5"/>
          <p:cNvSpPr/>
          <p:nvPr/>
        </p:nvSpPr>
        <p:spPr>
          <a:xfrm>
            <a:off x="5838825" y="4733092"/>
            <a:ext cx="2726769" cy="340757"/>
          </a:xfrm>
          <a:prstGeom prst="rect">
            <a:avLst/>
          </a:prstGeom>
          <a:noFill/>
          <a:ln/>
        </p:spPr>
        <p:txBody>
          <a:bodyPr wrap="none" lIns="0" tIns="0" rIns="0" bIns="0" rtlCol="0" anchor="t"/>
          <a:lstStyle/>
          <a:p>
            <a:pPr marL="0" indent="0" algn="l">
              <a:lnSpc>
                <a:spcPts val="2650"/>
              </a:lnSpc>
              <a:buNone/>
            </a:pPr>
            <a:r>
              <a:rPr lang="en-US" sz="2100" dirty="0">
                <a:solidFill>
                  <a:srgbClr val="384653"/>
                </a:solidFill>
                <a:latin typeface="Host Grotesk Medium" pitchFamily="34" charset="0"/>
                <a:ea typeface="Host Grotesk Medium" pitchFamily="34" charset="-122"/>
                <a:cs typeface="Host Grotesk Medium" pitchFamily="34" charset="-120"/>
              </a:rPr>
              <a:t>Continuous Feedback</a:t>
            </a:r>
            <a:endParaRPr lang="en-US" sz="2100" dirty="0"/>
          </a:p>
        </p:txBody>
      </p:sp>
      <p:sp>
        <p:nvSpPr>
          <p:cNvPr id="12" name="Text 6"/>
          <p:cNvSpPr/>
          <p:nvPr/>
        </p:nvSpPr>
        <p:spPr>
          <a:xfrm>
            <a:off x="5838825" y="5204698"/>
            <a:ext cx="8028146" cy="654368"/>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Implement embedded analytics, chatbots, and satisfaction surveys to gather real-time user insights</a:t>
            </a:r>
            <a:endParaRPr lang="en-US" sz="1700" dirty="0"/>
          </a:p>
        </p:txBody>
      </p:sp>
      <p:sp>
        <p:nvSpPr>
          <p:cNvPr id="13" name="Text 7"/>
          <p:cNvSpPr/>
          <p:nvPr/>
        </p:nvSpPr>
        <p:spPr>
          <a:xfrm>
            <a:off x="4421029" y="6322576"/>
            <a:ext cx="9445943" cy="1308735"/>
          </a:xfrm>
          <a:prstGeom prst="rect">
            <a:avLst/>
          </a:prstGeom>
          <a:noFill/>
          <a:ln/>
        </p:spPr>
        <p:txBody>
          <a:bodyPr wrap="square" lIns="0" tIns="0" rIns="0" bIns="0" rtlCol="0" anchor="t"/>
          <a:lstStyle/>
          <a:p>
            <a:pPr marL="0" indent="0" algn="l">
              <a:lnSpc>
                <a:spcPts val="2550"/>
              </a:lnSpc>
              <a:buNone/>
            </a:pPr>
            <a:r>
              <a:rPr lang="en-US" sz="1700" dirty="0">
                <a:solidFill>
                  <a:srgbClr val="384653"/>
                </a:solidFill>
                <a:latin typeface="Roboto" pitchFamily="34" charset="0"/>
                <a:ea typeface="Roboto" pitchFamily="34" charset="-122"/>
                <a:cs typeface="Roboto" pitchFamily="34" charset="-120"/>
              </a:rPr>
              <a:t>Transformation must prioritize </a:t>
            </a:r>
            <a:r>
              <a:rPr lang="en-US" sz="1700" b="1" dirty="0">
                <a:solidFill>
                  <a:srgbClr val="384653"/>
                </a:solidFill>
                <a:latin typeface="Roboto" pitchFamily="34" charset="0"/>
                <a:ea typeface="Roboto" pitchFamily="34" charset="-122"/>
                <a:cs typeface="Roboto" pitchFamily="34" charset="-120"/>
              </a:rPr>
              <a:t>people</a:t>
            </a:r>
            <a:r>
              <a:rPr lang="en-US" sz="1700" dirty="0">
                <a:solidFill>
                  <a:srgbClr val="384653"/>
                </a:solidFill>
                <a:latin typeface="Roboto" pitchFamily="34" charset="0"/>
                <a:ea typeface="Roboto" pitchFamily="34" charset="-122"/>
                <a:cs typeface="Roboto" pitchFamily="34" charset="-120"/>
              </a:rPr>
              <a:t>—specifically, customers. Whether B2B or B2C, successful digital initiatives make customer journeys faster, more intuitive, and increasingly personalized. Organizations that excel in this pillar see higher adoption rates and stronger ROI from their transformation investments.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069777"/>
            <a:ext cx="5776436" cy="708779"/>
          </a:xfrm>
          <a:prstGeom prst="rect">
            <a:avLst/>
          </a:prstGeom>
          <a:noFill/>
          <a:ln/>
        </p:spPr>
        <p:txBody>
          <a:bodyPr wrap="none" lIns="0" tIns="0" rIns="0" bIns="0" rtlCol="0" anchor="t"/>
          <a:lstStyle/>
          <a:p>
            <a:pPr marL="0" indent="0" algn="l">
              <a:lnSpc>
                <a:spcPts val="5550"/>
              </a:lnSpc>
              <a:buNone/>
            </a:pPr>
            <a:r>
              <a:rPr lang="en-US" sz="4450" dirty="0">
                <a:solidFill>
                  <a:srgbClr val="2E3C4E"/>
                </a:solidFill>
                <a:latin typeface="Host Grotesk Medium" pitchFamily="34" charset="0"/>
                <a:ea typeface="Host Grotesk Medium" pitchFamily="34" charset="-122"/>
                <a:cs typeface="Host Grotesk Medium" pitchFamily="34" charset="-120"/>
              </a:rPr>
              <a:t>Agile Delivery at Scale</a:t>
            </a:r>
            <a:endParaRPr lang="en-US" sz="4450" dirty="0"/>
          </a:p>
        </p:txBody>
      </p:sp>
      <p:sp>
        <p:nvSpPr>
          <p:cNvPr id="3" name="Text 1"/>
          <p:cNvSpPr/>
          <p:nvPr/>
        </p:nvSpPr>
        <p:spPr>
          <a:xfrm>
            <a:off x="2313861" y="2304574"/>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Frameworks</a:t>
            </a:r>
            <a:endParaRPr lang="en-US" sz="2200" dirty="0"/>
          </a:p>
        </p:txBody>
      </p:sp>
      <p:sp>
        <p:nvSpPr>
          <p:cNvPr id="4" name="Text 2"/>
          <p:cNvSpPr/>
          <p:nvPr/>
        </p:nvSpPr>
        <p:spPr>
          <a:xfrm>
            <a:off x="793790" y="2794992"/>
            <a:ext cx="4355306" cy="1020485"/>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Scale Agile using SAFe, LeSS, or Spotify models based on organizational structure and needs</a:t>
            </a:r>
            <a:endParaRPr lang="en-US" sz="1750" dirty="0"/>
          </a:p>
        </p:txBody>
      </p:sp>
      <p:pic>
        <p:nvPicPr>
          <p:cNvPr id="5" name="Image 0" descr="preencoded.png"/>
          <p:cNvPicPr>
            <a:picLocks noChangeAspect="1"/>
          </p:cNvPicPr>
          <p:nvPr/>
        </p:nvPicPr>
        <p:blipFill>
          <a:blip r:embed="rId3"/>
          <a:stretch>
            <a:fillRect/>
          </a:stretch>
        </p:blipFill>
        <p:spPr>
          <a:xfrm>
            <a:off x="5489258" y="2232184"/>
            <a:ext cx="3651885" cy="3651885"/>
          </a:xfrm>
          <a:prstGeom prst="rect">
            <a:avLst/>
          </a:prstGeom>
        </p:spPr>
      </p:pic>
      <p:sp>
        <p:nvSpPr>
          <p:cNvPr id="6" name="Shape 3"/>
          <p:cNvSpPr/>
          <p:nvPr/>
        </p:nvSpPr>
        <p:spPr>
          <a:xfrm>
            <a:off x="5788938" y="2531864"/>
            <a:ext cx="566976" cy="566976"/>
          </a:xfrm>
          <a:prstGeom prst="roundRect">
            <a:avLst>
              <a:gd name="adj" fmla="val 1611154"/>
            </a:avLst>
          </a:prstGeom>
          <a:solidFill>
            <a:srgbClr val="D9EDF2"/>
          </a:solidFill>
          <a:ln w="7620">
            <a:solidFill>
              <a:srgbClr val="BFD3D8"/>
            </a:solidFill>
            <a:prstDash val="solid"/>
          </a:ln>
        </p:spPr>
        <p:txBody>
          <a:bodyPr/>
          <a:lstStyle/>
          <a:p>
            <a:endParaRPr lang="en-US"/>
          </a:p>
        </p:txBody>
      </p:sp>
      <p:sp>
        <p:nvSpPr>
          <p:cNvPr id="7" name="Text 4"/>
          <p:cNvSpPr/>
          <p:nvPr/>
        </p:nvSpPr>
        <p:spPr>
          <a:xfrm>
            <a:off x="5944791" y="2655808"/>
            <a:ext cx="255151" cy="318968"/>
          </a:xfrm>
          <a:prstGeom prst="rect">
            <a:avLst/>
          </a:prstGeom>
          <a:noFill/>
          <a:ln/>
        </p:spPr>
        <p:txBody>
          <a:bodyPr wrap="none" lIns="0" tIns="0" rIns="0" bIns="0" rtlCol="0" anchor="t"/>
          <a:lstStyle/>
          <a:p>
            <a:pPr marL="0" indent="0" algn="l">
              <a:lnSpc>
                <a:spcPts val="3000"/>
              </a:lnSpc>
              <a:buNone/>
            </a:pPr>
            <a:r>
              <a:rPr lang="en-US" sz="2000" dirty="0">
                <a:solidFill>
                  <a:srgbClr val="384653"/>
                </a:solidFill>
                <a:latin typeface="Host Grotesk Medium" pitchFamily="34" charset="0"/>
                <a:ea typeface="Host Grotesk Medium" pitchFamily="34" charset="-122"/>
                <a:cs typeface="Host Grotesk Medium" pitchFamily="34" charset="-120"/>
              </a:rPr>
              <a:t>1</a:t>
            </a:r>
            <a:endParaRPr lang="en-US" sz="2000" dirty="0"/>
          </a:p>
        </p:txBody>
      </p:sp>
      <p:sp>
        <p:nvSpPr>
          <p:cNvPr id="8" name="Text 5"/>
          <p:cNvSpPr/>
          <p:nvPr/>
        </p:nvSpPr>
        <p:spPr>
          <a:xfrm>
            <a:off x="9481304" y="23045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Release Trains</a:t>
            </a:r>
            <a:endParaRPr lang="en-US" sz="2200" dirty="0"/>
          </a:p>
        </p:txBody>
      </p:sp>
      <p:sp>
        <p:nvSpPr>
          <p:cNvPr id="9" name="Text 6"/>
          <p:cNvSpPr/>
          <p:nvPr/>
        </p:nvSpPr>
        <p:spPr>
          <a:xfrm>
            <a:off x="9481304" y="2794992"/>
            <a:ext cx="4355306"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Establish coordinated delivery across product lines to maintain alignment while enabling speed</a:t>
            </a:r>
            <a:endParaRPr lang="en-US" sz="1750" dirty="0"/>
          </a:p>
        </p:txBody>
      </p:sp>
      <p:pic>
        <p:nvPicPr>
          <p:cNvPr id="10" name="Image 1" descr="preencoded.png"/>
          <p:cNvPicPr>
            <a:picLocks noChangeAspect="1"/>
          </p:cNvPicPr>
          <p:nvPr/>
        </p:nvPicPr>
        <p:blipFill>
          <a:blip r:embed="rId4"/>
          <a:stretch>
            <a:fillRect/>
          </a:stretch>
        </p:blipFill>
        <p:spPr>
          <a:xfrm>
            <a:off x="5489258" y="2232184"/>
            <a:ext cx="3651885" cy="3651885"/>
          </a:xfrm>
          <a:prstGeom prst="rect">
            <a:avLst/>
          </a:prstGeom>
        </p:spPr>
      </p:pic>
      <p:sp>
        <p:nvSpPr>
          <p:cNvPr id="11" name="Shape 7"/>
          <p:cNvSpPr/>
          <p:nvPr/>
        </p:nvSpPr>
        <p:spPr>
          <a:xfrm>
            <a:off x="8274368" y="2531864"/>
            <a:ext cx="566976" cy="566976"/>
          </a:xfrm>
          <a:prstGeom prst="roundRect">
            <a:avLst>
              <a:gd name="adj" fmla="val 1611154"/>
            </a:avLst>
          </a:prstGeom>
          <a:solidFill>
            <a:srgbClr val="D9EDF2"/>
          </a:solidFill>
          <a:ln w="7620">
            <a:solidFill>
              <a:srgbClr val="BFD3D8"/>
            </a:solidFill>
            <a:prstDash val="solid"/>
          </a:ln>
        </p:spPr>
        <p:txBody>
          <a:bodyPr/>
          <a:lstStyle/>
          <a:p>
            <a:endParaRPr lang="en-US"/>
          </a:p>
        </p:txBody>
      </p:sp>
      <p:sp>
        <p:nvSpPr>
          <p:cNvPr id="12" name="Text 8"/>
          <p:cNvSpPr/>
          <p:nvPr/>
        </p:nvSpPr>
        <p:spPr>
          <a:xfrm>
            <a:off x="8430220" y="2655808"/>
            <a:ext cx="255151" cy="318968"/>
          </a:xfrm>
          <a:prstGeom prst="rect">
            <a:avLst/>
          </a:prstGeom>
          <a:noFill/>
          <a:ln/>
        </p:spPr>
        <p:txBody>
          <a:bodyPr wrap="none" lIns="0" tIns="0" rIns="0" bIns="0" rtlCol="0" anchor="t"/>
          <a:lstStyle/>
          <a:p>
            <a:pPr marL="0" indent="0" algn="l">
              <a:lnSpc>
                <a:spcPts val="3000"/>
              </a:lnSpc>
              <a:buNone/>
            </a:pPr>
            <a:r>
              <a:rPr lang="en-US" sz="2000" dirty="0">
                <a:solidFill>
                  <a:srgbClr val="384653"/>
                </a:solidFill>
                <a:latin typeface="Host Grotesk Medium" pitchFamily="34" charset="0"/>
                <a:ea typeface="Host Grotesk Medium" pitchFamily="34" charset="-122"/>
                <a:cs typeface="Host Grotesk Medium" pitchFamily="34" charset="-120"/>
              </a:rPr>
              <a:t>2</a:t>
            </a:r>
            <a:endParaRPr lang="en-US" sz="2000" dirty="0"/>
          </a:p>
        </p:txBody>
      </p:sp>
      <p:sp>
        <p:nvSpPr>
          <p:cNvPr id="13" name="Text 9"/>
          <p:cNvSpPr/>
          <p:nvPr/>
        </p:nvSpPr>
        <p:spPr>
          <a:xfrm>
            <a:off x="9481304" y="447067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Methodologies</a:t>
            </a:r>
            <a:endParaRPr lang="en-US" sz="2200" dirty="0"/>
          </a:p>
        </p:txBody>
      </p:sp>
      <p:sp>
        <p:nvSpPr>
          <p:cNvPr id="14" name="Text 10"/>
          <p:cNvSpPr/>
          <p:nvPr/>
        </p:nvSpPr>
        <p:spPr>
          <a:xfrm>
            <a:off x="9481304" y="4961096"/>
            <a:ext cx="4355306"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Use Kanban and Scrum to balance speed with quality and governance requirements</a:t>
            </a:r>
            <a:endParaRPr lang="en-US" sz="1750" dirty="0"/>
          </a:p>
        </p:txBody>
      </p:sp>
      <p:pic>
        <p:nvPicPr>
          <p:cNvPr id="15" name="Image 2" descr="preencoded.png"/>
          <p:cNvPicPr>
            <a:picLocks noChangeAspect="1"/>
          </p:cNvPicPr>
          <p:nvPr/>
        </p:nvPicPr>
        <p:blipFill>
          <a:blip r:embed="rId5"/>
          <a:stretch>
            <a:fillRect/>
          </a:stretch>
        </p:blipFill>
        <p:spPr>
          <a:xfrm>
            <a:off x="5489258" y="2232184"/>
            <a:ext cx="3651885" cy="3651885"/>
          </a:xfrm>
          <a:prstGeom prst="rect">
            <a:avLst/>
          </a:prstGeom>
        </p:spPr>
      </p:pic>
      <p:sp>
        <p:nvSpPr>
          <p:cNvPr id="16" name="Shape 11"/>
          <p:cNvSpPr/>
          <p:nvPr/>
        </p:nvSpPr>
        <p:spPr>
          <a:xfrm>
            <a:off x="8274368" y="5017294"/>
            <a:ext cx="566976" cy="566976"/>
          </a:xfrm>
          <a:prstGeom prst="roundRect">
            <a:avLst>
              <a:gd name="adj" fmla="val 1611154"/>
            </a:avLst>
          </a:prstGeom>
          <a:solidFill>
            <a:srgbClr val="D9EDF2"/>
          </a:solidFill>
          <a:ln w="7620">
            <a:solidFill>
              <a:srgbClr val="BFD3D8"/>
            </a:solidFill>
            <a:prstDash val="solid"/>
          </a:ln>
        </p:spPr>
        <p:txBody>
          <a:bodyPr/>
          <a:lstStyle/>
          <a:p>
            <a:endParaRPr lang="en-US"/>
          </a:p>
        </p:txBody>
      </p:sp>
      <p:sp>
        <p:nvSpPr>
          <p:cNvPr id="17" name="Text 12"/>
          <p:cNvSpPr/>
          <p:nvPr/>
        </p:nvSpPr>
        <p:spPr>
          <a:xfrm>
            <a:off x="8430220" y="5141238"/>
            <a:ext cx="255151" cy="318968"/>
          </a:xfrm>
          <a:prstGeom prst="rect">
            <a:avLst/>
          </a:prstGeom>
          <a:noFill/>
          <a:ln/>
        </p:spPr>
        <p:txBody>
          <a:bodyPr wrap="none" lIns="0" tIns="0" rIns="0" bIns="0" rtlCol="0" anchor="t"/>
          <a:lstStyle/>
          <a:p>
            <a:pPr marL="0" indent="0" algn="l">
              <a:lnSpc>
                <a:spcPts val="3000"/>
              </a:lnSpc>
              <a:buNone/>
            </a:pPr>
            <a:r>
              <a:rPr lang="en-US" sz="2000" dirty="0">
                <a:solidFill>
                  <a:srgbClr val="384653"/>
                </a:solidFill>
                <a:latin typeface="Host Grotesk Medium" pitchFamily="34" charset="0"/>
                <a:ea typeface="Host Grotesk Medium" pitchFamily="34" charset="-122"/>
                <a:cs typeface="Host Grotesk Medium" pitchFamily="34" charset="-120"/>
              </a:rPr>
              <a:t>3</a:t>
            </a:r>
            <a:endParaRPr lang="en-US" sz="2000" dirty="0"/>
          </a:p>
        </p:txBody>
      </p:sp>
      <p:sp>
        <p:nvSpPr>
          <p:cNvPr id="18" name="Text 13"/>
          <p:cNvSpPr/>
          <p:nvPr/>
        </p:nvSpPr>
        <p:spPr>
          <a:xfrm>
            <a:off x="2313861" y="430065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Culture</a:t>
            </a:r>
            <a:endParaRPr lang="en-US" sz="2200" dirty="0"/>
          </a:p>
        </p:txBody>
      </p:sp>
      <p:sp>
        <p:nvSpPr>
          <p:cNvPr id="19" name="Text 14"/>
          <p:cNvSpPr/>
          <p:nvPr/>
        </p:nvSpPr>
        <p:spPr>
          <a:xfrm>
            <a:off x="793790" y="4791075"/>
            <a:ext cx="4355306" cy="1020485"/>
          </a:xfrm>
          <a:prstGeom prst="rect">
            <a:avLst/>
          </a:prstGeom>
          <a:noFill/>
          <a:ln/>
        </p:spPr>
        <p:txBody>
          <a:bodyPr wrap="square" lIns="0" tIns="0" rIns="0" bIns="0" rtlCol="0" anchor="t"/>
          <a:lstStyle/>
          <a:p>
            <a:pPr marL="0" indent="0" algn="r">
              <a:lnSpc>
                <a:spcPts val="2650"/>
              </a:lnSpc>
              <a:buNone/>
            </a:pPr>
            <a:r>
              <a:rPr lang="en-US" sz="1750" dirty="0">
                <a:solidFill>
                  <a:srgbClr val="384653"/>
                </a:solidFill>
                <a:latin typeface="Roboto" pitchFamily="34" charset="0"/>
                <a:ea typeface="Roboto" pitchFamily="34" charset="-122"/>
                <a:cs typeface="Roboto" pitchFamily="34" charset="-120"/>
              </a:rPr>
              <a:t>Foster cross-functional collaboration and iterative planning throughout the organization</a:t>
            </a:r>
            <a:endParaRPr lang="en-US" sz="1750" dirty="0"/>
          </a:p>
        </p:txBody>
      </p:sp>
      <p:pic>
        <p:nvPicPr>
          <p:cNvPr id="20" name="Image 3" descr="preencoded.png"/>
          <p:cNvPicPr>
            <a:picLocks noChangeAspect="1"/>
          </p:cNvPicPr>
          <p:nvPr/>
        </p:nvPicPr>
        <p:blipFill>
          <a:blip r:embed="rId6"/>
          <a:stretch>
            <a:fillRect/>
          </a:stretch>
        </p:blipFill>
        <p:spPr>
          <a:xfrm>
            <a:off x="5489258" y="2232184"/>
            <a:ext cx="3651885" cy="3651885"/>
          </a:xfrm>
          <a:prstGeom prst="rect">
            <a:avLst/>
          </a:prstGeom>
        </p:spPr>
      </p:pic>
      <p:sp>
        <p:nvSpPr>
          <p:cNvPr id="21" name="Shape 15"/>
          <p:cNvSpPr/>
          <p:nvPr/>
        </p:nvSpPr>
        <p:spPr>
          <a:xfrm>
            <a:off x="5788938" y="5017294"/>
            <a:ext cx="566976" cy="566976"/>
          </a:xfrm>
          <a:prstGeom prst="roundRect">
            <a:avLst>
              <a:gd name="adj" fmla="val 1611154"/>
            </a:avLst>
          </a:prstGeom>
          <a:solidFill>
            <a:srgbClr val="D9EDF2"/>
          </a:solidFill>
          <a:ln w="7620">
            <a:solidFill>
              <a:srgbClr val="BFD3D8"/>
            </a:solidFill>
            <a:prstDash val="solid"/>
          </a:ln>
        </p:spPr>
        <p:txBody>
          <a:bodyPr/>
          <a:lstStyle/>
          <a:p>
            <a:endParaRPr lang="en-US"/>
          </a:p>
        </p:txBody>
      </p:sp>
      <p:sp>
        <p:nvSpPr>
          <p:cNvPr id="22" name="Text 16"/>
          <p:cNvSpPr/>
          <p:nvPr/>
        </p:nvSpPr>
        <p:spPr>
          <a:xfrm>
            <a:off x="5944791" y="5141238"/>
            <a:ext cx="255151" cy="318968"/>
          </a:xfrm>
          <a:prstGeom prst="rect">
            <a:avLst/>
          </a:prstGeom>
          <a:noFill/>
          <a:ln/>
        </p:spPr>
        <p:txBody>
          <a:bodyPr wrap="none" lIns="0" tIns="0" rIns="0" bIns="0" rtlCol="0" anchor="t"/>
          <a:lstStyle/>
          <a:p>
            <a:pPr marL="0" indent="0" algn="l">
              <a:lnSpc>
                <a:spcPts val="3000"/>
              </a:lnSpc>
              <a:buNone/>
            </a:pPr>
            <a:r>
              <a:rPr lang="en-US" sz="2000" dirty="0">
                <a:solidFill>
                  <a:srgbClr val="384653"/>
                </a:solidFill>
                <a:latin typeface="Host Grotesk Medium" pitchFamily="34" charset="0"/>
                <a:ea typeface="Host Grotesk Medium" pitchFamily="34" charset="-122"/>
                <a:cs typeface="Host Grotesk Medium" pitchFamily="34" charset="-120"/>
              </a:rPr>
              <a:t>4</a:t>
            </a:r>
            <a:endParaRPr lang="en-US" sz="2000" dirty="0"/>
          </a:p>
        </p:txBody>
      </p:sp>
      <p:sp>
        <p:nvSpPr>
          <p:cNvPr id="23" name="Text 17"/>
          <p:cNvSpPr/>
          <p:nvPr/>
        </p:nvSpPr>
        <p:spPr>
          <a:xfrm>
            <a:off x="793790" y="6139220"/>
            <a:ext cx="130428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Agile is no longer just for software teams. The entire enterprise must embrace agile principles to realize the full potential of digital transformation. This means breaking down silos, creating autonomous teams empowered to make decisions, and focusing relentlessly on delivering value in small increments.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29600"/>
          </a:xfrm>
          <a:prstGeom prst="rect">
            <a:avLst/>
          </a:prstGeom>
        </p:spPr>
      </p:pic>
      <p:sp>
        <p:nvSpPr>
          <p:cNvPr id="3" name="Text 0"/>
          <p:cNvSpPr/>
          <p:nvPr/>
        </p:nvSpPr>
        <p:spPr>
          <a:xfrm>
            <a:off x="4451390" y="969526"/>
            <a:ext cx="8635722"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Cybersecurity and Compliance by Design</a:t>
            </a:r>
            <a:endParaRPr lang="en-US" sz="3550" dirty="0"/>
          </a:p>
        </p:txBody>
      </p:sp>
      <p:sp>
        <p:nvSpPr>
          <p:cNvPr id="4" name="Shape 1"/>
          <p:cNvSpPr/>
          <p:nvPr/>
        </p:nvSpPr>
        <p:spPr>
          <a:xfrm>
            <a:off x="4451390" y="1791652"/>
            <a:ext cx="170021" cy="1170742"/>
          </a:xfrm>
          <a:prstGeom prst="roundRect">
            <a:avLst>
              <a:gd name="adj" fmla="val 56033"/>
            </a:avLst>
          </a:prstGeom>
          <a:solidFill>
            <a:srgbClr val="D9EDF2"/>
          </a:solidFill>
          <a:ln w="7620">
            <a:solidFill>
              <a:srgbClr val="BFD3D8"/>
            </a:solidFill>
            <a:prstDash val="solid"/>
          </a:ln>
        </p:spPr>
        <p:txBody>
          <a:bodyPr/>
          <a:lstStyle/>
          <a:p>
            <a:endParaRPr lang="en-US"/>
          </a:p>
        </p:txBody>
      </p:sp>
      <p:sp>
        <p:nvSpPr>
          <p:cNvPr id="5" name="Text 2"/>
          <p:cNvSpPr/>
          <p:nvPr/>
        </p:nvSpPr>
        <p:spPr>
          <a:xfrm>
            <a:off x="4961573" y="17916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Threat Modeling</a:t>
            </a:r>
            <a:endParaRPr lang="en-US" sz="2200" dirty="0"/>
          </a:p>
        </p:txBody>
      </p:sp>
      <p:sp>
        <p:nvSpPr>
          <p:cNvPr id="6" name="Text 3"/>
          <p:cNvSpPr/>
          <p:nvPr/>
        </p:nvSpPr>
        <p:spPr>
          <a:xfrm>
            <a:off x="4961573" y="2282071"/>
            <a:ext cx="8875038"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Conduct regular assessment of potential vulnerabilities and maintain Software Bill of Materials (SBOM) to track dependencies and potential risks in your technology stack.</a:t>
            </a:r>
            <a:endParaRPr lang="en-US" sz="1750" dirty="0"/>
          </a:p>
        </p:txBody>
      </p:sp>
      <p:sp>
        <p:nvSpPr>
          <p:cNvPr id="7" name="Shape 4"/>
          <p:cNvSpPr/>
          <p:nvPr/>
        </p:nvSpPr>
        <p:spPr>
          <a:xfrm>
            <a:off x="4791551" y="3189208"/>
            <a:ext cx="170021" cy="1170742"/>
          </a:xfrm>
          <a:prstGeom prst="roundRect">
            <a:avLst>
              <a:gd name="adj" fmla="val 56033"/>
            </a:avLst>
          </a:prstGeom>
          <a:solidFill>
            <a:srgbClr val="D9EDF2"/>
          </a:solidFill>
          <a:ln w="7620">
            <a:solidFill>
              <a:srgbClr val="BFD3D8"/>
            </a:solidFill>
            <a:prstDash val="solid"/>
          </a:ln>
        </p:spPr>
        <p:txBody>
          <a:bodyPr/>
          <a:lstStyle/>
          <a:p>
            <a:endParaRPr lang="en-US"/>
          </a:p>
        </p:txBody>
      </p:sp>
      <p:sp>
        <p:nvSpPr>
          <p:cNvPr id="8" name="Text 5"/>
          <p:cNvSpPr/>
          <p:nvPr/>
        </p:nvSpPr>
        <p:spPr>
          <a:xfrm>
            <a:off x="5301734" y="3189208"/>
            <a:ext cx="3598307"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DevSecOps Implementation</a:t>
            </a:r>
            <a:endParaRPr lang="en-US" sz="2200" dirty="0"/>
          </a:p>
        </p:txBody>
      </p:sp>
      <p:sp>
        <p:nvSpPr>
          <p:cNvPr id="9" name="Text 6"/>
          <p:cNvSpPr/>
          <p:nvPr/>
        </p:nvSpPr>
        <p:spPr>
          <a:xfrm>
            <a:off x="5301734" y="3679627"/>
            <a:ext cx="8534876"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Integrate automated security testing, secure CI/CD pipelines, and vulnerability scanning throughout the development lifecycle rather than as a final gate.</a:t>
            </a:r>
            <a:endParaRPr lang="en-US" sz="1750" dirty="0"/>
          </a:p>
        </p:txBody>
      </p:sp>
      <p:sp>
        <p:nvSpPr>
          <p:cNvPr id="10" name="Shape 7"/>
          <p:cNvSpPr/>
          <p:nvPr/>
        </p:nvSpPr>
        <p:spPr>
          <a:xfrm>
            <a:off x="5131832" y="4586764"/>
            <a:ext cx="170021" cy="1170742"/>
          </a:xfrm>
          <a:prstGeom prst="roundRect">
            <a:avLst>
              <a:gd name="adj" fmla="val 56033"/>
            </a:avLst>
          </a:prstGeom>
          <a:solidFill>
            <a:srgbClr val="D9EDF2"/>
          </a:solidFill>
          <a:ln w="7620">
            <a:solidFill>
              <a:srgbClr val="BFD3D8"/>
            </a:solidFill>
            <a:prstDash val="solid"/>
          </a:ln>
        </p:spPr>
        <p:txBody>
          <a:bodyPr/>
          <a:lstStyle/>
          <a:p>
            <a:endParaRPr lang="en-US"/>
          </a:p>
        </p:txBody>
      </p:sp>
      <p:sp>
        <p:nvSpPr>
          <p:cNvPr id="11" name="Text 8"/>
          <p:cNvSpPr/>
          <p:nvPr/>
        </p:nvSpPr>
        <p:spPr>
          <a:xfrm>
            <a:off x="5642015" y="458676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Regulatory Alignment</a:t>
            </a:r>
            <a:endParaRPr lang="en-US" sz="2200" dirty="0"/>
          </a:p>
        </p:txBody>
      </p:sp>
      <p:sp>
        <p:nvSpPr>
          <p:cNvPr id="12" name="Text 9"/>
          <p:cNvSpPr/>
          <p:nvPr/>
        </p:nvSpPr>
        <p:spPr>
          <a:xfrm>
            <a:off x="5642015" y="5077182"/>
            <a:ext cx="8194596"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Align all transformation initiatives with relevant regulatory frameworks such as HIPAA, GDPR, FDA requirements, and industry-specific compliance standards.</a:t>
            </a:r>
            <a:endParaRPr lang="en-US" sz="1750" dirty="0"/>
          </a:p>
        </p:txBody>
      </p:sp>
      <p:sp>
        <p:nvSpPr>
          <p:cNvPr id="13" name="Text 10"/>
          <p:cNvSpPr/>
          <p:nvPr/>
        </p:nvSpPr>
        <p:spPr>
          <a:xfrm>
            <a:off x="4451390" y="6239470"/>
            <a:ext cx="93852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In 2025, digital transformation must be </a:t>
            </a:r>
            <a:r>
              <a:rPr lang="en-US" sz="1750" b="1" dirty="0">
                <a:solidFill>
                  <a:srgbClr val="384653"/>
                </a:solidFill>
                <a:latin typeface="Roboto" pitchFamily="34" charset="0"/>
                <a:ea typeface="Roboto" pitchFamily="34" charset="-122"/>
                <a:cs typeface="Roboto" pitchFamily="34" charset="-120"/>
              </a:rPr>
              <a:t>secure by default</a:t>
            </a:r>
            <a:r>
              <a:rPr lang="en-US" sz="1750" dirty="0">
                <a:solidFill>
                  <a:srgbClr val="384653"/>
                </a:solidFill>
                <a:latin typeface="Roboto" pitchFamily="34" charset="0"/>
                <a:ea typeface="Roboto" pitchFamily="34" charset="-122"/>
                <a:cs typeface="Roboto" pitchFamily="34" charset="-120"/>
              </a:rPr>
              <a:t>. Security, privacy, and compliance can no longer be afterthoughts—they must be embedded at every level from development to deployment to daily operations.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440180"/>
            <a:ext cx="7245787"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Measuring Transformation Success</a:t>
            </a:r>
            <a:endParaRPr lang="en-US" sz="3550" dirty="0"/>
          </a:p>
        </p:txBody>
      </p:sp>
      <p:sp>
        <p:nvSpPr>
          <p:cNvPr id="3" name="Text 1"/>
          <p:cNvSpPr/>
          <p:nvPr/>
        </p:nvSpPr>
        <p:spPr>
          <a:xfrm>
            <a:off x="793790" y="2375654"/>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384653"/>
                </a:solidFill>
                <a:latin typeface="Host Grotesk Medium" pitchFamily="34" charset="0"/>
                <a:ea typeface="Host Grotesk Medium" pitchFamily="34" charset="-122"/>
                <a:cs typeface="Host Grotesk Medium" pitchFamily="34" charset="-120"/>
              </a:rPr>
              <a:t>42%</a:t>
            </a:r>
            <a:endParaRPr lang="en-US" sz="5850" dirty="0"/>
          </a:p>
        </p:txBody>
      </p:sp>
      <p:sp>
        <p:nvSpPr>
          <p:cNvPr id="4" name="Text 2"/>
          <p:cNvSpPr/>
          <p:nvPr/>
        </p:nvSpPr>
        <p:spPr>
          <a:xfrm>
            <a:off x="1436489" y="340745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Efficiency Gains</a:t>
            </a:r>
            <a:endParaRPr lang="en-US" sz="2200" dirty="0"/>
          </a:p>
        </p:txBody>
      </p:sp>
      <p:sp>
        <p:nvSpPr>
          <p:cNvPr id="5" name="Text 3"/>
          <p:cNvSpPr/>
          <p:nvPr/>
        </p:nvSpPr>
        <p:spPr>
          <a:xfrm>
            <a:off x="793790" y="3897868"/>
            <a:ext cx="4120753" cy="680323"/>
          </a:xfrm>
          <a:prstGeom prst="rect">
            <a:avLst/>
          </a:prstGeom>
          <a:noFill/>
          <a:ln/>
        </p:spPr>
        <p:txBody>
          <a:bodyPr wrap="square" lIns="0" tIns="0" rIns="0" bIns="0" rtlCol="0" anchor="t"/>
          <a:lstStyle/>
          <a:p>
            <a:pPr marL="0" indent="0" algn="ctr">
              <a:lnSpc>
                <a:spcPts val="2650"/>
              </a:lnSpc>
              <a:buNone/>
            </a:pPr>
            <a:r>
              <a:rPr lang="en-US" sz="1750" dirty="0">
                <a:solidFill>
                  <a:srgbClr val="384653"/>
                </a:solidFill>
                <a:latin typeface="Roboto" pitchFamily="34" charset="0"/>
                <a:ea typeface="Roboto" pitchFamily="34" charset="-122"/>
                <a:cs typeface="Roboto" pitchFamily="34" charset="-120"/>
              </a:rPr>
              <a:t>Average operational improvement from successful transformations</a:t>
            </a:r>
            <a:endParaRPr lang="en-US" sz="1750" dirty="0"/>
          </a:p>
        </p:txBody>
      </p:sp>
      <p:sp>
        <p:nvSpPr>
          <p:cNvPr id="6" name="Text 4"/>
          <p:cNvSpPr/>
          <p:nvPr/>
        </p:nvSpPr>
        <p:spPr>
          <a:xfrm>
            <a:off x="5254704" y="2375654"/>
            <a:ext cx="4120872" cy="748427"/>
          </a:xfrm>
          <a:prstGeom prst="rect">
            <a:avLst/>
          </a:prstGeom>
          <a:noFill/>
          <a:ln/>
        </p:spPr>
        <p:txBody>
          <a:bodyPr wrap="none" lIns="0" tIns="0" rIns="0" bIns="0" rtlCol="0" anchor="t"/>
          <a:lstStyle/>
          <a:p>
            <a:pPr marL="0" indent="0" algn="ctr">
              <a:lnSpc>
                <a:spcPts val="5850"/>
              </a:lnSpc>
              <a:buNone/>
            </a:pPr>
            <a:r>
              <a:rPr lang="en-US" sz="5850" dirty="0">
                <a:solidFill>
                  <a:srgbClr val="384653"/>
                </a:solidFill>
                <a:latin typeface="Host Grotesk Medium" pitchFamily="34" charset="0"/>
                <a:ea typeface="Host Grotesk Medium" pitchFamily="34" charset="-122"/>
                <a:cs typeface="Host Grotesk Medium" pitchFamily="34" charset="-120"/>
              </a:rPr>
              <a:t>3.8x</a:t>
            </a:r>
            <a:endParaRPr lang="en-US" sz="5850" dirty="0"/>
          </a:p>
        </p:txBody>
      </p:sp>
      <p:sp>
        <p:nvSpPr>
          <p:cNvPr id="7" name="Text 5"/>
          <p:cNvSpPr/>
          <p:nvPr/>
        </p:nvSpPr>
        <p:spPr>
          <a:xfrm>
            <a:off x="5897523" y="340745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ROI Multiple</a:t>
            </a:r>
            <a:endParaRPr lang="en-US" sz="2200" dirty="0"/>
          </a:p>
        </p:txBody>
      </p:sp>
      <p:sp>
        <p:nvSpPr>
          <p:cNvPr id="8" name="Text 6"/>
          <p:cNvSpPr/>
          <p:nvPr/>
        </p:nvSpPr>
        <p:spPr>
          <a:xfrm>
            <a:off x="5254704" y="3897868"/>
            <a:ext cx="4120872" cy="680323"/>
          </a:xfrm>
          <a:prstGeom prst="rect">
            <a:avLst/>
          </a:prstGeom>
          <a:noFill/>
          <a:ln/>
        </p:spPr>
        <p:txBody>
          <a:bodyPr wrap="square" lIns="0" tIns="0" rIns="0" bIns="0" rtlCol="0" anchor="t"/>
          <a:lstStyle/>
          <a:p>
            <a:pPr marL="0" indent="0" algn="ctr">
              <a:lnSpc>
                <a:spcPts val="2650"/>
              </a:lnSpc>
              <a:buNone/>
            </a:pPr>
            <a:r>
              <a:rPr lang="en-US" sz="1750" dirty="0">
                <a:solidFill>
                  <a:srgbClr val="384653"/>
                </a:solidFill>
                <a:latin typeface="Roboto" pitchFamily="34" charset="0"/>
                <a:ea typeface="Roboto" pitchFamily="34" charset="-122"/>
                <a:cs typeface="Roboto" pitchFamily="34" charset="-120"/>
              </a:rPr>
              <a:t>Return on digital investments with strong governance</a:t>
            </a:r>
            <a:endParaRPr lang="en-US" sz="1750" dirty="0"/>
          </a:p>
        </p:txBody>
      </p:sp>
      <p:sp>
        <p:nvSpPr>
          <p:cNvPr id="9" name="Text 7"/>
          <p:cNvSpPr/>
          <p:nvPr/>
        </p:nvSpPr>
        <p:spPr>
          <a:xfrm>
            <a:off x="9715738" y="2375654"/>
            <a:ext cx="4120753" cy="748427"/>
          </a:xfrm>
          <a:prstGeom prst="rect">
            <a:avLst/>
          </a:prstGeom>
          <a:noFill/>
          <a:ln/>
        </p:spPr>
        <p:txBody>
          <a:bodyPr wrap="none" lIns="0" tIns="0" rIns="0" bIns="0" rtlCol="0" anchor="t"/>
          <a:lstStyle/>
          <a:p>
            <a:pPr marL="0" indent="0" algn="ctr">
              <a:lnSpc>
                <a:spcPts val="5850"/>
              </a:lnSpc>
              <a:buNone/>
            </a:pPr>
            <a:r>
              <a:rPr lang="en-US" sz="5850" dirty="0">
                <a:solidFill>
                  <a:srgbClr val="384653"/>
                </a:solidFill>
                <a:latin typeface="Host Grotesk Medium" pitchFamily="34" charset="0"/>
                <a:ea typeface="Host Grotesk Medium" pitchFamily="34" charset="-122"/>
                <a:cs typeface="Host Grotesk Medium" pitchFamily="34" charset="-120"/>
              </a:rPr>
              <a:t>68%</a:t>
            </a:r>
            <a:endParaRPr lang="en-US" sz="5850" dirty="0"/>
          </a:p>
        </p:txBody>
      </p:sp>
      <p:sp>
        <p:nvSpPr>
          <p:cNvPr id="10" name="Text 8"/>
          <p:cNvSpPr/>
          <p:nvPr/>
        </p:nvSpPr>
        <p:spPr>
          <a:xfrm>
            <a:off x="10358438" y="340745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Customer Retention</a:t>
            </a:r>
            <a:endParaRPr lang="en-US" sz="2200" dirty="0"/>
          </a:p>
        </p:txBody>
      </p:sp>
      <p:sp>
        <p:nvSpPr>
          <p:cNvPr id="11" name="Text 9"/>
          <p:cNvSpPr/>
          <p:nvPr/>
        </p:nvSpPr>
        <p:spPr>
          <a:xfrm>
            <a:off x="9715738" y="3897868"/>
            <a:ext cx="4120753" cy="680323"/>
          </a:xfrm>
          <a:prstGeom prst="rect">
            <a:avLst/>
          </a:prstGeom>
          <a:noFill/>
          <a:ln/>
        </p:spPr>
        <p:txBody>
          <a:bodyPr wrap="square" lIns="0" tIns="0" rIns="0" bIns="0" rtlCol="0" anchor="t"/>
          <a:lstStyle/>
          <a:p>
            <a:pPr marL="0" indent="0" algn="ctr">
              <a:lnSpc>
                <a:spcPts val="2650"/>
              </a:lnSpc>
              <a:buNone/>
            </a:pPr>
            <a:r>
              <a:rPr lang="en-US" sz="1750" dirty="0">
                <a:solidFill>
                  <a:srgbClr val="384653"/>
                </a:solidFill>
                <a:latin typeface="Roboto" pitchFamily="34" charset="0"/>
                <a:ea typeface="Roboto" pitchFamily="34" charset="-122"/>
                <a:cs typeface="Roboto" pitchFamily="34" charset="-120"/>
              </a:rPr>
              <a:t>Increase when digital experiences align with needs</a:t>
            </a:r>
            <a:endParaRPr lang="en-US" sz="1750" dirty="0"/>
          </a:p>
        </p:txBody>
      </p:sp>
      <p:sp>
        <p:nvSpPr>
          <p:cNvPr id="12" name="Text 10"/>
          <p:cNvSpPr/>
          <p:nvPr/>
        </p:nvSpPr>
        <p:spPr>
          <a:xfrm>
            <a:off x="793790" y="4833342"/>
            <a:ext cx="130428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Effective digital transformation requires meaningful metrics that go beyond project completion. Leading organizations establish KPIs tied to business outcomes, customer satisfaction, and operational efficiency gains rather than focusing solely on technical milestones.</a:t>
            </a:r>
            <a:endParaRPr lang="en-US" sz="1750" dirty="0"/>
          </a:p>
        </p:txBody>
      </p:sp>
      <p:sp>
        <p:nvSpPr>
          <p:cNvPr id="13" name="Text 11"/>
          <p:cNvSpPr/>
          <p:nvPr/>
        </p:nvSpPr>
        <p:spPr>
          <a:xfrm>
            <a:off x="793790" y="6108978"/>
            <a:ext cx="13042821"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Regular measurement cadences help transformation teams adjust course when needed and demonstrate value to stakeholders, maintaining momentum throughout multi-year initiatives.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789920" y="0"/>
            <a:ext cx="3840480" cy="8229600"/>
          </a:xfrm>
          <a:prstGeom prst="rect">
            <a:avLst/>
          </a:prstGeom>
        </p:spPr>
      </p:pic>
      <p:sp>
        <p:nvSpPr>
          <p:cNvPr id="3" name="Text 0"/>
          <p:cNvSpPr/>
          <p:nvPr/>
        </p:nvSpPr>
        <p:spPr>
          <a:xfrm>
            <a:off x="793790" y="910114"/>
            <a:ext cx="6909316" cy="566976"/>
          </a:xfrm>
          <a:prstGeom prst="rect">
            <a:avLst/>
          </a:prstGeom>
          <a:noFill/>
          <a:ln/>
        </p:spPr>
        <p:txBody>
          <a:bodyPr wrap="none" lIns="0" tIns="0" rIns="0" bIns="0" rtlCol="0" anchor="t"/>
          <a:lstStyle/>
          <a:p>
            <a:pPr marL="0" indent="0" algn="l">
              <a:lnSpc>
                <a:spcPts val="4450"/>
              </a:lnSpc>
              <a:buNone/>
            </a:pPr>
            <a:r>
              <a:rPr lang="en-US" sz="3550" dirty="0">
                <a:solidFill>
                  <a:srgbClr val="2E3C4E"/>
                </a:solidFill>
                <a:latin typeface="Host Grotesk Medium" pitchFamily="34" charset="0"/>
                <a:ea typeface="Host Grotesk Medium" pitchFamily="34" charset="-122"/>
                <a:cs typeface="Host Grotesk Medium" pitchFamily="34" charset="-120"/>
              </a:rPr>
              <a:t>Building Digital Talent Capabilities</a:t>
            </a:r>
            <a:endParaRPr lang="en-US" sz="3550" dirty="0"/>
          </a:p>
        </p:txBody>
      </p:sp>
      <p:sp>
        <p:nvSpPr>
          <p:cNvPr id="4" name="Shape 1"/>
          <p:cNvSpPr/>
          <p:nvPr/>
        </p:nvSpPr>
        <p:spPr>
          <a:xfrm>
            <a:off x="793790" y="1732240"/>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1774746"/>
            <a:ext cx="340162" cy="425291"/>
          </a:xfrm>
          <a:prstGeom prst="rect">
            <a:avLst/>
          </a:prstGeom>
        </p:spPr>
      </p:pic>
      <p:sp>
        <p:nvSpPr>
          <p:cNvPr id="6" name="Text 2"/>
          <p:cNvSpPr/>
          <p:nvPr/>
        </p:nvSpPr>
        <p:spPr>
          <a:xfrm>
            <a:off x="1530906" y="1810107"/>
            <a:ext cx="3774281"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Skills Development Programs</a:t>
            </a:r>
            <a:endParaRPr lang="en-US" sz="2200" dirty="0"/>
          </a:p>
        </p:txBody>
      </p:sp>
      <p:sp>
        <p:nvSpPr>
          <p:cNvPr id="7" name="Text 3"/>
          <p:cNvSpPr/>
          <p:nvPr/>
        </p:nvSpPr>
        <p:spPr>
          <a:xfrm>
            <a:off x="1530906" y="2300526"/>
            <a:ext cx="3813810" cy="2040969"/>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Create continuous learning opportunities for existing employees to develop critical digital skills, combining formal training with hands-on experience in transformation initiatives.</a:t>
            </a:r>
            <a:endParaRPr lang="en-US" sz="1750" dirty="0"/>
          </a:p>
        </p:txBody>
      </p:sp>
      <p:sp>
        <p:nvSpPr>
          <p:cNvPr id="8" name="Shape 4"/>
          <p:cNvSpPr/>
          <p:nvPr/>
        </p:nvSpPr>
        <p:spPr>
          <a:xfrm>
            <a:off x="5628203" y="1732240"/>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5713274" y="1774746"/>
            <a:ext cx="340162" cy="425291"/>
          </a:xfrm>
          <a:prstGeom prst="rect">
            <a:avLst/>
          </a:prstGeom>
        </p:spPr>
      </p:pic>
      <p:sp>
        <p:nvSpPr>
          <p:cNvPr id="10" name="Text 5"/>
          <p:cNvSpPr/>
          <p:nvPr/>
        </p:nvSpPr>
        <p:spPr>
          <a:xfrm>
            <a:off x="6365319" y="181010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Strategic Hiring</a:t>
            </a:r>
            <a:endParaRPr lang="en-US" sz="2200" dirty="0"/>
          </a:p>
        </p:txBody>
      </p:sp>
      <p:sp>
        <p:nvSpPr>
          <p:cNvPr id="11" name="Text 6"/>
          <p:cNvSpPr/>
          <p:nvPr/>
        </p:nvSpPr>
        <p:spPr>
          <a:xfrm>
            <a:off x="6365319" y="2300526"/>
            <a:ext cx="3813810" cy="1360646"/>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Identify capability gaps and recruit for high-impact roles that can accelerate transformation and knowledge transfer throughout the organization.</a:t>
            </a:r>
            <a:endParaRPr lang="en-US" sz="1750" dirty="0"/>
          </a:p>
        </p:txBody>
      </p:sp>
      <p:sp>
        <p:nvSpPr>
          <p:cNvPr id="12" name="Shape 7"/>
          <p:cNvSpPr/>
          <p:nvPr/>
        </p:nvSpPr>
        <p:spPr>
          <a:xfrm>
            <a:off x="793790" y="4795123"/>
            <a:ext cx="510302" cy="510302"/>
          </a:xfrm>
          <a:prstGeom prst="roundRect">
            <a:avLst>
              <a:gd name="adj" fmla="val 18669"/>
            </a:avLst>
          </a:prstGeom>
          <a:solidFill>
            <a:srgbClr val="D9EDF2"/>
          </a:solidFill>
          <a:ln w="7620">
            <a:solidFill>
              <a:srgbClr val="BFD3D8"/>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4837628"/>
            <a:ext cx="340162" cy="425291"/>
          </a:xfrm>
          <a:prstGeom prst="rect">
            <a:avLst/>
          </a:prstGeom>
        </p:spPr>
      </p:pic>
      <p:sp>
        <p:nvSpPr>
          <p:cNvPr id="14" name="Text 8"/>
          <p:cNvSpPr/>
          <p:nvPr/>
        </p:nvSpPr>
        <p:spPr>
          <a:xfrm>
            <a:off x="1530906" y="48729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84653"/>
                </a:solidFill>
                <a:latin typeface="Host Grotesk Medium" pitchFamily="34" charset="0"/>
                <a:ea typeface="Host Grotesk Medium" pitchFamily="34" charset="-122"/>
                <a:cs typeface="Host Grotesk Medium" pitchFamily="34" charset="-120"/>
              </a:rPr>
              <a:t>Partner Ecosystem</a:t>
            </a:r>
            <a:endParaRPr lang="en-US" sz="2200" dirty="0"/>
          </a:p>
        </p:txBody>
      </p:sp>
      <p:sp>
        <p:nvSpPr>
          <p:cNvPr id="15" name="Text 9"/>
          <p:cNvSpPr/>
          <p:nvPr/>
        </p:nvSpPr>
        <p:spPr>
          <a:xfrm>
            <a:off x="1530906" y="5363408"/>
            <a:ext cx="8648105" cy="680323"/>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Cultivate relationships with technology partners, consultancies, and managed service providers to augment internal capabilities and provide specialized expertise.</a:t>
            </a:r>
            <a:endParaRPr lang="en-US" sz="1750" dirty="0"/>
          </a:p>
        </p:txBody>
      </p:sp>
      <p:sp>
        <p:nvSpPr>
          <p:cNvPr id="16" name="Text 10"/>
          <p:cNvSpPr/>
          <p:nvPr/>
        </p:nvSpPr>
        <p:spPr>
          <a:xfrm>
            <a:off x="793790" y="6298882"/>
            <a:ext cx="9385221" cy="1020485"/>
          </a:xfrm>
          <a:prstGeom prst="rect">
            <a:avLst/>
          </a:prstGeom>
          <a:noFill/>
          <a:ln/>
        </p:spPr>
        <p:txBody>
          <a:bodyPr wrap="square" lIns="0" tIns="0" rIns="0" bIns="0" rtlCol="0" anchor="t"/>
          <a:lstStyle/>
          <a:p>
            <a:pPr marL="0" indent="0" algn="l">
              <a:lnSpc>
                <a:spcPts val="2650"/>
              </a:lnSpc>
              <a:buNone/>
            </a:pPr>
            <a:r>
              <a:rPr lang="en-US" sz="1750" dirty="0">
                <a:solidFill>
                  <a:srgbClr val="384653"/>
                </a:solidFill>
                <a:latin typeface="Roboto" pitchFamily="34" charset="0"/>
                <a:ea typeface="Roboto" pitchFamily="34" charset="-122"/>
                <a:cs typeface="Roboto" pitchFamily="34" charset="-120"/>
              </a:rPr>
              <a:t>Technology alone doesn't drive transformation—people do. Organizations that invest in developing digital talent see 2.5x greater success rates in their transformation initiatives compared to those focused exclusively on technology implementation.</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840480" cy="8232458"/>
          </a:xfrm>
          <a:prstGeom prst="rect">
            <a:avLst/>
          </a:prstGeom>
        </p:spPr>
      </p:pic>
      <p:sp>
        <p:nvSpPr>
          <p:cNvPr id="3" name="Text 0"/>
          <p:cNvSpPr/>
          <p:nvPr/>
        </p:nvSpPr>
        <p:spPr>
          <a:xfrm>
            <a:off x="4434840" y="610672"/>
            <a:ext cx="8493919" cy="555188"/>
          </a:xfrm>
          <a:prstGeom prst="rect">
            <a:avLst/>
          </a:prstGeom>
          <a:noFill/>
          <a:ln/>
        </p:spPr>
        <p:txBody>
          <a:bodyPr wrap="none" lIns="0" tIns="0" rIns="0" bIns="0" rtlCol="0" anchor="t"/>
          <a:lstStyle/>
          <a:p>
            <a:pPr marL="0" indent="0" algn="l">
              <a:lnSpc>
                <a:spcPts val="4350"/>
              </a:lnSpc>
              <a:buNone/>
            </a:pPr>
            <a:r>
              <a:rPr lang="en-US" sz="3450" dirty="0">
                <a:solidFill>
                  <a:srgbClr val="2E3C4E"/>
                </a:solidFill>
                <a:latin typeface="Host Grotesk Medium" pitchFamily="34" charset="0"/>
                <a:ea typeface="Host Grotesk Medium" pitchFamily="34" charset="-122"/>
                <a:cs typeface="Host Grotesk Medium" pitchFamily="34" charset="-120"/>
              </a:rPr>
              <a:t>Change Management for Digital Adoption</a:t>
            </a:r>
            <a:endParaRPr lang="en-US" sz="3450" dirty="0"/>
          </a:p>
        </p:txBody>
      </p:sp>
      <p:pic>
        <p:nvPicPr>
          <p:cNvPr id="4" name="Image 1" descr="preencoded.png"/>
          <p:cNvPicPr>
            <a:picLocks noChangeAspect="1"/>
          </p:cNvPicPr>
          <p:nvPr/>
        </p:nvPicPr>
        <p:blipFill>
          <a:blip r:embed="rId4"/>
          <a:stretch>
            <a:fillRect/>
          </a:stretch>
        </p:blipFill>
        <p:spPr>
          <a:xfrm>
            <a:off x="4434840" y="1415653"/>
            <a:ext cx="555188" cy="555188"/>
          </a:xfrm>
          <a:prstGeom prst="rect">
            <a:avLst/>
          </a:prstGeom>
        </p:spPr>
      </p:pic>
      <p:sp>
        <p:nvSpPr>
          <p:cNvPr id="5" name="Text 1"/>
          <p:cNvSpPr/>
          <p:nvPr/>
        </p:nvSpPr>
        <p:spPr>
          <a:xfrm>
            <a:off x="4434840" y="219289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Awareness</a:t>
            </a:r>
            <a:endParaRPr lang="en-US" sz="2150" dirty="0"/>
          </a:p>
        </p:txBody>
      </p:sp>
      <p:sp>
        <p:nvSpPr>
          <p:cNvPr id="6" name="Text 2"/>
          <p:cNvSpPr/>
          <p:nvPr/>
        </p:nvSpPr>
        <p:spPr>
          <a:xfrm>
            <a:off x="4434840" y="2673191"/>
            <a:ext cx="4570333"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Create compelling communications that establish the "why" behind transformation and how it benefits various stakeholders</a:t>
            </a:r>
            <a:endParaRPr lang="en-US" sz="1700" dirty="0"/>
          </a:p>
        </p:txBody>
      </p:sp>
      <p:pic>
        <p:nvPicPr>
          <p:cNvPr id="7" name="Image 2" descr="preencoded.png"/>
          <p:cNvPicPr>
            <a:picLocks noChangeAspect="1"/>
          </p:cNvPicPr>
          <p:nvPr/>
        </p:nvPicPr>
        <p:blipFill>
          <a:blip r:embed="rId5"/>
          <a:stretch>
            <a:fillRect/>
          </a:stretch>
        </p:blipFill>
        <p:spPr>
          <a:xfrm>
            <a:off x="9282708" y="1415653"/>
            <a:ext cx="555188" cy="555188"/>
          </a:xfrm>
          <a:prstGeom prst="rect">
            <a:avLst/>
          </a:prstGeom>
        </p:spPr>
      </p:pic>
      <p:sp>
        <p:nvSpPr>
          <p:cNvPr id="8" name="Text 3"/>
          <p:cNvSpPr/>
          <p:nvPr/>
        </p:nvSpPr>
        <p:spPr>
          <a:xfrm>
            <a:off x="9282708" y="2192893"/>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Understanding</a:t>
            </a:r>
            <a:endParaRPr lang="en-US" sz="2150" dirty="0"/>
          </a:p>
        </p:txBody>
      </p:sp>
      <p:sp>
        <p:nvSpPr>
          <p:cNvPr id="9" name="Text 4"/>
          <p:cNvSpPr/>
          <p:nvPr/>
        </p:nvSpPr>
        <p:spPr>
          <a:xfrm>
            <a:off x="9282708" y="2673191"/>
            <a:ext cx="4570452"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Provide detailed education on new tools, processes, and behaviors expected during and after the transformation</a:t>
            </a:r>
            <a:endParaRPr lang="en-US" sz="1700" dirty="0"/>
          </a:p>
        </p:txBody>
      </p:sp>
      <p:pic>
        <p:nvPicPr>
          <p:cNvPr id="10" name="Image 3" descr="preencoded.png"/>
          <p:cNvPicPr>
            <a:picLocks noChangeAspect="1"/>
          </p:cNvPicPr>
          <p:nvPr/>
        </p:nvPicPr>
        <p:blipFill>
          <a:blip r:embed="rId6"/>
          <a:stretch>
            <a:fillRect/>
          </a:stretch>
        </p:blipFill>
        <p:spPr>
          <a:xfrm>
            <a:off x="4434840" y="4116348"/>
            <a:ext cx="555188" cy="555188"/>
          </a:xfrm>
          <a:prstGeom prst="rect">
            <a:avLst/>
          </a:prstGeom>
        </p:spPr>
      </p:pic>
      <p:sp>
        <p:nvSpPr>
          <p:cNvPr id="11" name="Text 5"/>
          <p:cNvSpPr/>
          <p:nvPr/>
        </p:nvSpPr>
        <p:spPr>
          <a:xfrm>
            <a:off x="4434840" y="4893588"/>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Adoption</a:t>
            </a:r>
            <a:endParaRPr lang="en-US" sz="2150" dirty="0"/>
          </a:p>
        </p:txBody>
      </p:sp>
      <p:sp>
        <p:nvSpPr>
          <p:cNvPr id="12" name="Text 6"/>
          <p:cNvSpPr/>
          <p:nvPr/>
        </p:nvSpPr>
        <p:spPr>
          <a:xfrm>
            <a:off x="4434840" y="5373886"/>
            <a:ext cx="4570333"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Support initial implementation with hands-on assistance, coaching, and quick resolution of obstacles</a:t>
            </a:r>
            <a:endParaRPr lang="en-US" sz="1700" dirty="0"/>
          </a:p>
        </p:txBody>
      </p:sp>
      <p:pic>
        <p:nvPicPr>
          <p:cNvPr id="13" name="Image 4" descr="preencoded.png"/>
          <p:cNvPicPr>
            <a:picLocks noChangeAspect="1"/>
          </p:cNvPicPr>
          <p:nvPr/>
        </p:nvPicPr>
        <p:blipFill>
          <a:blip r:embed="rId7"/>
          <a:stretch>
            <a:fillRect/>
          </a:stretch>
        </p:blipFill>
        <p:spPr>
          <a:xfrm>
            <a:off x="9282708" y="4116348"/>
            <a:ext cx="555188" cy="555188"/>
          </a:xfrm>
          <a:prstGeom prst="rect">
            <a:avLst/>
          </a:prstGeom>
        </p:spPr>
      </p:pic>
      <p:sp>
        <p:nvSpPr>
          <p:cNvPr id="14" name="Text 7"/>
          <p:cNvSpPr/>
          <p:nvPr/>
        </p:nvSpPr>
        <p:spPr>
          <a:xfrm>
            <a:off x="9282708" y="4893588"/>
            <a:ext cx="2776180" cy="347067"/>
          </a:xfrm>
          <a:prstGeom prst="rect">
            <a:avLst/>
          </a:prstGeom>
          <a:noFill/>
          <a:ln/>
        </p:spPr>
        <p:txBody>
          <a:bodyPr wrap="none" lIns="0" tIns="0" rIns="0" bIns="0" rtlCol="0" anchor="t"/>
          <a:lstStyle/>
          <a:p>
            <a:pPr marL="0" indent="0" algn="l">
              <a:lnSpc>
                <a:spcPts val="2700"/>
              </a:lnSpc>
              <a:buNone/>
            </a:pPr>
            <a:r>
              <a:rPr lang="en-US" sz="2150" dirty="0">
                <a:solidFill>
                  <a:srgbClr val="384653"/>
                </a:solidFill>
                <a:latin typeface="Host Grotesk Medium" pitchFamily="34" charset="0"/>
                <a:ea typeface="Host Grotesk Medium" pitchFamily="34" charset="-122"/>
                <a:cs typeface="Host Grotesk Medium" pitchFamily="34" charset="-120"/>
              </a:rPr>
              <a:t>Optimization</a:t>
            </a:r>
            <a:endParaRPr lang="en-US" sz="2150" dirty="0"/>
          </a:p>
        </p:txBody>
      </p:sp>
      <p:sp>
        <p:nvSpPr>
          <p:cNvPr id="15" name="Text 8"/>
          <p:cNvSpPr/>
          <p:nvPr/>
        </p:nvSpPr>
        <p:spPr>
          <a:xfrm>
            <a:off x="9282708" y="5373886"/>
            <a:ext cx="4570452"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Gather feedback to continuously improve systems and processes, creating a cycle of ongoing enhancement</a:t>
            </a:r>
            <a:endParaRPr lang="en-US" sz="1700" dirty="0"/>
          </a:p>
        </p:txBody>
      </p:sp>
      <p:sp>
        <p:nvSpPr>
          <p:cNvPr id="16" name="Text 9"/>
          <p:cNvSpPr/>
          <p:nvPr/>
        </p:nvSpPr>
        <p:spPr>
          <a:xfrm>
            <a:off x="4434840" y="6622733"/>
            <a:ext cx="9418320" cy="999053"/>
          </a:xfrm>
          <a:prstGeom prst="rect">
            <a:avLst/>
          </a:prstGeom>
          <a:noFill/>
          <a:ln/>
        </p:spPr>
        <p:txBody>
          <a:bodyPr wrap="square" lIns="0" tIns="0" rIns="0" bIns="0" rtlCol="0" anchor="t"/>
          <a:lstStyle/>
          <a:p>
            <a:pPr marL="0" indent="0" algn="l">
              <a:lnSpc>
                <a:spcPts val="2600"/>
              </a:lnSpc>
              <a:buNone/>
            </a:pPr>
            <a:r>
              <a:rPr lang="en-US" sz="1700" dirty="0">
                <a:solidFill>
                  <a:srgbClr val="384653"/>
                </a:solidFill>
                <a:latin typeface="Roboto" pitchFamily="34" charset="0"/>
                <a:ea typeface="Roboto" pitchFamily="34" charset="-122"/>
                <a:cs typeface="Roboto" pitchFamily="34" charset="-120"/>
              </a:rPr>
              <a:t>Even the most technically sound transformation will fail without effective change management. Organizations must invest in structured approaches to prepare, equip, and support individuals through the transition to new ways of working.</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1359</Words>
  <Application>Microsoft Office PowerPoint</Application>
  <PresentationFormat>Custom</PresentationFormat>
  <Paragraphs>135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Roboto Bold</vt:lpstr>
      <vt:lpstr>Roboto</vt:lpstr>
      <vt:lpstr>Host Grotesk Medium</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2025-06-10T16:47:25Z</dcterms:created>
  <dcterms:modified xsi:type="dcterms:W3CDTF">2025-06-10T16:48:59Z</dcterms:modified>
</cp:coreProperties>
</file>