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4630400" cy="8229600"/>
  <p:notesSz cx="8229600" cy="14630400"/>
  <p:embeddedFontLst>
    <p:embeddedFont>
      <p:font typeface="Inter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3" d="100"/>
          <a:sy n="63" d="100"/>
        </p:scale>
        <p:origin x="94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2836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957983"/>
            <a:ext cx="7556421" cy="22327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Transitioning from Project Manager to Release Train Engineer</a:t>
            </a:r>
            <a:endParaRPr lang="en-US" sz="4650" dirty="0"/>
          </a:p>
        </p:txBody>
      </p:sp>
      <p:sp>
        <p:nvSpPr>
          <p:cNvPr id="4" name="Text 1"/>
          <p:cNvSpPr/>
          <p:nvPr/>
        </p:nvSpPr>
        <p:spPr>
          <a:xfrm>
            <a:off x="793790" y="4530923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Ready to trade your Gantt chart for a PI board? This guide will help project managers make the leap to becoming a Release Train Engineer in SAFe organizations.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5891689"/>
            <a:ext cx="362903" cy="362903"/>
          </a:xfrm>
          <a:prstGeom prst="roundRect">
            <a:avLst>
              <a:gd name="adj" fmla="val 25194296"/>
            </a:avLst>
          </a:prstGeom>
          <a:solidFill>
            <a:srgbClr val="7BCC95"/>
          </a:solidFill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892731" y="6024324"/>
            <a:ext cx="164902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>
                <a:solidFill>
                  <a:srgbClr val="4D4D51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kW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1270040" y="5874782"/>
            <a:ext cx="2903815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by Kimberly Wiethoff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761542"/>
            <a:ext cx="5954197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Agile Tools for RTEs</a:t>
            </a:r>
            <a:endParaRPr lang="en-US" sz="46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4885611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587579" y="4980623"/>
            <a:ext cx="2254210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Jira Align</a:t>
            </a:r>
            <a:endParaRPr lang="en-US" sz="2300" dirty="0"/>
          </a:p>
        </p:txBody>
      </p:sp>
      <p:sp>
        <p:nvSpPr>
          <p:cNvPr id="6" name="Text 2"/>
          <p:cNvSpPr/>
          <p:nvPr/>
        </p:nvSpPr>
        <p:spPr>
          <a:xfrm>
            <a:off x="1587579" y="5488781"/>
            <a:ext cx="2254210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Enterprise agile planning tool that connects strategy to execution.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5278" y="4885611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919067" y="4980623"/>
            <a:ext cx="225432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Azure DevOps</a:t>
            </a:r>
            <a:endParaRPr lang="en-US" sz="2300" dirty="0"/>
          </a:p>
        </p:txBody>
      </p:sp>
      <p:sp>
        <p:nvSpPr>
          <p:cNvPr id="9" name="Text 4"/>
          <p:cNvSpPr/>
          <p:nvPr/>
        </p:nvSpPr>
        <p:spPr>
          <a:xfrm>
            <a:off x="4919067" y="5488781"/>
            <a:ext cx="225432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End-to-end solution for planning, tracking, and delivering value.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6884" y="4885611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8250674" y="4980623"/>
            <a:ext cx="225432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Power BI</a:t>
            </a:r>
            <a:endParaRPr lang="en-US" sz="2300" dirty="0"/>
          </a:p>
        </p:txBody>
      </p:sp>
      <p:sp>
        <p:nvSpPr>
          <p:cNvPr id="12" name="Text 6"/>
          <p:cNvSpPr/>
          <p:nvPr/>
        </p:nvSpPr>
        <p:spPr>
          <a:xfrm>
            <a:off x="8250674" y="5488781"/>
            <a:ext cx="225432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Create custom dashboards to visualize program metrics and trends.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8491" y="4885611"/>
            <a:ext cx="566976" cy="566976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1582281" y="4980623"/>
            <a:ext cx="225432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Tableau</a:t>
            </a:r>
            <a:endParaRPr lang="en-US" sz="2300" dirty="0"/>
          </a:p>
        </p:txBody>
      </p:sp>
      <p:sp>
        <p:nvSpPr>
          <p:cNvPr id="15" name="Text 8"/>
          <p:cNvSpPr/>
          <p:nvPr/>
        </p:nvSpPr>
        <p:spPr>
          <a:xfrm>
            <a:off x="11582281" y="5488781"/>
            <a:ext cx="2254329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Advanced analytics and reporting for program performance insights.</a:t>
            </a:r>
            <a:endParaRPr lang="en-US" sz="17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850821"/>
            <a:ext cx="8487370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Step 5: Develop Coaching Skills</a:t>
            </a:r>
            <a:endParaRPr lang="en-US" sz="46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1935242"/>
            <a:ext cx="1134070" cy="136088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268022" y="2162056"/>
            <a:ext cx="3225046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Ask Powerful Questions</a:t>
            </a:r>
            <a:endParaRPr lang="en-US" sz="2300" dirty="0"/>
          </a:p>
        </p:txBody>
      </p:sp>
      <p:sp>
        <p:nvSpPr>
          <p:cNvPr id="6" name="Text 2"/>
          <p:cNvSpPr/>
          <p:nvPr/>
        </p:nvSpPr>
        <p:spPr>
          <a:xfrm>
            <a:off x="2268022" y="2670215"/>
            <a:ext cx="79109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Lead teams to their own solutions rather than providing answers.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3296126"/>
            <a:ext cx="1134070" cy="136088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268022" y="3522940"/>
            <a:ext cx="3395543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Practice Active Listening</a:t>
            </a:r>
            <a:endParaRPr lang="en-US" sz="2300" dirty="0"/>
          </a:p>
        </p:txBody>
      </p:sp>
      <p:sp>
        <p:nvSpPr>
          <p:cNvPr id="9" name="Text 4"/>
          <p:cNvSpPr/>
          <p:nvPr/>
        </p:nvSpPr>
        <p:spPr>
          <a:xfrm>
            <a:off x="2268022" y="4031099"/>
            <a:ext cx="79109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Understand team concerns before offering guidance.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790" y="4657011"/>
            <a:ext cx="1134070" cy="136088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268022" y="4883825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Facilitate Effectively</a:t>
            </a:r>
            <a:endParaRPr lang="en-US" sz="2300" dirty="0"/>
          </a:p>
        </p:txBody>
      </p:sp>
      <p:sp>
        <p:nvSpPr>
          <p:cNvPr id="12" name="Text 6"/>
          <p:cNvSpPr/>
          <p:nvPr/>
        </p:nvSpPr>
        <p:spPr>
          <a:xfrm>
            <a:off x="2268022" y="5391983"/>
            <a:ext cx="79109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Run productive Inspect &amp; Adapt workshops and system demos.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790" y="6017895"/>
            <a:ext cx="1134070" cy="1360884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2268022" y="6244709"/>
            <a:ext cx="4439007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Foster Continuous Improvement</a:t>
            </a:r>
            <a:endParaRPr lang="en-US" sz="2300" dirty="0"/>
          </a:p>
        </p:txBody>
      </p:sp>
      <p:sp>
        <p:nvSpPr>
          <p:cNvPr id="15" name="Text 8"/>
          <p:cNvSpPr/>
          <p:nvPr/>
        </p:nvSpPr>
        <p:spPr>
          <a:xfrm>
            <a:off x="2268022" y="6752868"/>
            <a:ext cx="79109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Help teams identify and implement meaningful changes.</a:t>
            </a:r>
            <a:endParaRPr lang="en-US" sz="17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376839"/>
            <a:ext cx="5954197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Certification Pathway</a:t>
            </a:r>
            <a:endParaRPr lang="en-US" sz="4650" dirty="0"/>
          </a:p>
        </p:txBody>
      </p:sp>
      <p:sp>
        <p:nvSpPr>
          <p:cNvPr id="4" name="Shape 1"/>
          <p:cNvSpPr/>
          <p:nvPr/>
        </p:nvSpPr>
        <p:spPr>
          <a:xfrm>
            <a:off x="793790" y="2461260"/>
            <a:ext cx="170021" cy="871061"/>
          </a:xfrm>
          <a:prstGeom prst="roundRect">
            <a:avLst>
              <a:gd name="adj" fmla="val 56033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303973" y="2461260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SAFe for Teams</a:t>
            </a:r>
            <a:endParaRPr lang="en-US" sz="2300" dirty="0"/>
          </a:p>
        </p:txBody>
      </p:sp>
      <p:sp>
        <p:nvSpPr>
          <p:cNvPr id="6" name="Text 3"/>
          <p:cNvSpPr/>
          <p:nvPr/>
        </p:nvSpPr>
        <p:spPr>
          <a:xfrm>
            <a:off x="1303973" y="2969419"/>
            <a:ext cx="887503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Start with foundational knowledge about how teams work in SAFe.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133951" y="3559135"/>
            <a:ext cx="170021" cy="871061"/>
          </a:xfrm>
          <a:prstGeom prst="roundRect">
            <a:avLst>
              <a:gd name="adj" fmla="val 56033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1644134" y="3559135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SAFe Scrum Master</a:t>
            </a:r>
            <a:endParaRPr lang="en-US" sz="2300" dirty="0"/>
          </a:p>
        </p:txBody>
      </p:sp>
      <p:sp>
        <p:nvSpPr>
          <p:cNvPr id="9" name="Text 6"/>
          <p:cNvSpPr/>
          <p:nvPr/>
        </p:nvSpPr>
        <p:spPr>
          <a:xfrm>
            <a:off x="1644134" y="4067294"/>
            <a:ext cx="85348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Learn facilitation skills and how to support Agile teams.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1474232" y="4657011"/>
            <a:ext cx="170021" cy="871061"/>
          </a:xfrm>
          <a:prstGeom prst="roundRect">
            <a:avLst>
              <a:gd name="adj" fmla="val 56033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1984415" y="4657011"/>
            <a:ext cx="4068604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SAFe Advanced Scrum Master</a:t>
            </a:r>
            <a:endParaRPr lang="en-US" sz="2300" dirty="0"/>
          </a:p>
        </p:txBody>
      </p:sp>
      <p:sp>
        <p:nvSpPr>
          <p:cNvPr id="12" name="Text 9"/>
          <p:cNvSpPr/>
          <p:nvPr/>
        </p:nvSpPr>
        <p:spPr>
          <a:xfrm>
            <a:off x="1984415" y="5165169"/>
            <a:ext cx="819459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Develop skills for coaching multiple teams.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1814513" y="5754886"/>
            <a:ext cx="170021" cy="871061"/>
          </a:xfrm>
          <a:prstGeom prst="roundRect">
            <a:avLst>
              <a:gd name="adj" fmla="val 56033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2324695" y="5754886"/>
            <a:ext cx="3898702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SAFe Release Train Engineer</a:t>
            </a:r>
            <a:endParaRPr lang="en-US" sz="2300" dirty="0"/>
          </a:p>
        </p:txBody>
      </p:sp>
      <p:sp>
        <p:nvSpPr>
          <p:cNvPr id="15" name="Text 12"/>
          <p:cNvSpPr/>
          <p:nvPr/>
        </p:nvSpPr>
        <p:spPr>
          <a:xfrm>
            <a:off x="2324695" y="6263045"/>
            <a:ext cx="785431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Specialized training for the RTE role and responsibilities.</a:t>
            </a:r>
            <a:endParaRPr lang="en-US" sz="17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403765" y="587931"/>
            <a:ext cx="7372707" cy="6996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The Value of Your Transition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4403765" y="1713905"/>
            <a:ext cx="4580334" cy="703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00"/>
              </a:lnSpc>
              <a:buNone/>
            </a:pPr>
            <a:r>
              <a:rPr lang="en-US" sz="55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5-12</a:t>
            </a:r>
            <a:endParaRPr lang="en-US" sz="5500" dirty="0"/>
          </a:p>
        </p:txBody>
      </p:sp>
      <p:sp>
        <p:nvSpPr>
          <p:cNvPr id="5" name="Text 2"/>
          <p:cNvSpPr/>
          <p:nvPr/>
        </p:nvSpPr>
        <p:spPr>
          <a:xfrm>
            <a:off x="5294709" y="2683907"/>
            <a:ext cx="2798326" cy="3496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Teams Impacted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4403765" y="3161467"/>
            <a:ext cx="4580334" cy="6822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16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RTEs typically support 5-12 Agile teams, multiplying your impact.</a:t>
            </a:r>
            <a:endParaRPr lang="en-US" sz="1650" dirty="0"/>
          </a:p>
        </p:txBody>
      </p:sp>
      <p:sp>
        <p:nvSpPr>
          <p:cNvPr id="7" name="Text 4"/>
          <p:cNvSpPr/>
          <p:nvPr/>
        </p:nvSpPr>
        <p:spPr>
          <a:xfrm>
            <a:off x="9303901" y="1713905"/>
            <a:ext cx="4580334" cy="703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00"/>
              </a:lnSpc>
              <a:buNone/>
            </a:pPr>
            <a:r>
              <a:rPr lang="en-US" sz="55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50+</a:t>
            </a:r>
            <a:endParaRPr lang="en-US" sz="5500" dirty="0"/>
          </a:p>
        </p:txBody>
      </p:sp>
      <p:sp>
        <p:nvSpPr>
          <p:cNvPr id="8" name="Text 5"/>
          <p:cNvSpPr/>
          <p:nvPr/>
        </p:nvSpPr>
        <p:spPr>
          <a:xfrm>
            <a:off x="10194846" y="2683907"/>
            <a:ext cx="2798326" cy="3496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People Influenced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9303901" y="3161467"/>
            <a:ext cx="4580334" cy="6822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16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Your leadership reaches dozens of professionals across the ART.</a:t>
            </a:r>
            <a:endParaRPr lang="en-US" sz="1650" dirty="0"/>
          </a:p>
        </p:txBody>
      </p:sp>
      <p:sp>
        <p:nvSpPr>
          <p:cNvPr id="10" name="Text 7"/>
          <p:cNvSpPr/>
          <p:nvPr/>
        </p:nvSpPr>
        <p:spPr>
          <a:xfrm>
            <a:off x="6853833" y="4589859"/>
            <a:ext cx="4580334" cy="703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00"/>
              </a:lnSpc>
              <a:buNone/>
            </a:pPr>
            <a:r>
              <a:rPr lang="en-US" sz="55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100%</a:t>
            </a:r>
            <a:endParaRPr lang="en-US" sz="5500" dirty="0"/>
          </a:p>
        </p:txBody>
      </p:sp>
      <p:sp>
        <p:nvSpPr>
          <p:cNvPr id="11" name="Text 8"/>
          <p:cNvSpPr/>
          <p:nvPr/>
        </p:nvSpPr>
        <p:spPr>
          <a:xfrm>
            <a:off x="7744777" y="5559862"/>
            <a:ext cx="2798326" cy="3496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Career Growth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853833" y="6037421"/>
            <a:ext cx="4580334" cy="6822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16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RTE roles represent the future of scaled Agile leadership.</a:t>
            </a:r>
            <a:endParaRPr lang="en-US" sz="1650" dirty="0"/>
          </a:p>
        </p:txBody>
      </p:sp>
      <p:sp>
        <p:nvSpPr>
          <p:cNvPr id="13" name="Text 10"/>
          <p:cNvSpPr/>
          <p:nvPr/>
        </p:nvSpPr>
        <p:spPr>
          <a:xfrm>
            <a:off x="4403765" y="6959441"/>
            <a:ext cx="9480471" cy="6822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Transitioning to RTE isn't about giving up control—it's about gaining influence, alignment, and impact across the enterprise.</a:t>
            </a:r>
            <a:endParaRPr lang="en-US" sz="16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684377"/>
            <a:ext cx="5954197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Final Thoughts</a:t>
            </a:r>
            <a:endParaRPr lang="en-US" sz="4650" dirty="0"/>
          </a:p>
        </p:txBody>
      </p:sp>
      <p:sp>
        <p:nvSpPr>
          <p:cNvPr id="4" name="Text 1"/>
          <p:cNvSpPr/>
          <p:nvPr/>
        </p:nvSpPr>
        <p:spPr>
          <a:xfrm>
            <a:off x="793790" y="2768798"/>
            <a:ext cx="7556421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Transitioning from Project Manager to Release Train Engineer is one of the most </a:t>
            </a:r>
            <a:r>
              <a:rPr lang="en-US" sz="17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valuable and future-forward moves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you can make in a SAFe organization. The RTE role enables you to lead Agile at scale, improve cross-team delivery, and help organizations achieve real business agility.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3790" y="4838462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It's not about giving up control—it's about gaining </a:t>
            </a:r>
            <a:r>
              <a:rPr lang="en-US" sz="17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influence, alignment, and impact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across the enterprise.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793790" y="5819418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So if you're ready to trade your Gantt chart for a PI board, the RTE path might just be your next big leap.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451390" y="994291"/>
            <a:ext cx="9242227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What Is a Release Train Engineer?</a:t>
            </a:r>
            <a:endParaRPr lang="en-US" sz="4650" dirty="0"/>
          </a:p>
        </p:txBody>
      </p:sp>
      <p:sp>
        <p:nvSpPr>
          <p:cNvPr id="4" name="Shape 1"/>
          <p:cNvSpPr/>
          <p:nvPr/>
        </p:nvSpPr>
        <p:spPr>
          <a:xfrm>
            <a:off x="4451390" y="207871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7947" y="2110621"/>
            <a:ext cx="357188" cy="446484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5188506" y="2156579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Servant Leader</a:t>
            </a:r>
            <a:endParaRPr lang="en-US" sz="2300" dirty="0"/>
          </a:p>
        </p:txBody>
      </p:sp>
      <p:sp>
        <p:nvSpPr>
          <p:cNvPr id="7" name="Text 3"/>
          <p:cNvSpPr/>
          <p:nvPr/>
        </p:nvSpPr>
        <p:spPr>
          <a:xfrm>
            <a:off x="5188506" y="2664738"/>
            <a:ext cx="86481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Coaches the Agile Release Train (ART) rather than directing it.</a:t>
            </a:r>
            <a:endParaRPr lang="en-US" sz="1750" dirty="0"/>
          </a:p>
        </p:txBody>
      </p:sp>
      <p:sp>
        <p:nvSpPr>
          <p:cNvPr id="8" name="Shape 4"/>
          <p:cNvSpPr/>
          <p:nvPr/>
        </p:nvSpPr>
        <p:spPr>
          <a:xfrm>
            <a:off x="4451390" y="348126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7947" y="3513177"/>
            <a:ext cx="357188" cy="446484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5188506" y="3559135"/>
            <a:ext cx="3356253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Cross-Team Coordinator</a:t>
            </a:r>
            <a:endParaRPr lang="en-US" sz="2300" dirty="0"/>
          </a:p>
        </p:txBody>
      </p:sp>
      <p:sp>
        <p:nvSpPr>
          <p:cNvPr id="11" name="Text 6"/>
          <p:cNvSpPr/>
          <p:nvPr/>
        </p:nvSpPr>
        <p:spPr>
          <a:xfrm>
            <a:off x="5188506" y="4067294"/>
            <a:ext cx="86481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Facilitates collaboration across 5-12 Agile teams working together.</a:t>
            </a:r>
            <a:endParaRPr lang="en-US" sz="1750" dirty="0"/>
          </a:p>
        </p:txBody>
      </p:sp>
      <p:sp>
        <p:nvSpPr>
          <p:cNvPr id="12" name="Shape 7"/>
          <p:cNvSpPr/>
          <p:nvPr/>
        </p:nvSpPr>
        <p:spPr>
          <a:xfrm>
            <a:off x="4451390" y="4883825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7947" y="4915733"/>
            <a:ext cx="357188" cy="446484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5188506" y="4961692"/>
            <a:ext cx="3190280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Communication Bridge</a:t>
            </a:r>
            <a:endParaRPr lang="en-US" sz="2300" dirty="0"/>
          </a:p>
        </p:txBody>
      </p:sp>
      <p:sp>
        <p:nvSpPr>
          <p:cNvPr id="15" name="Text 9"/>
          <p:cNvSpPr/>
          <p:nvPr/>
        </p:nvSpPr>
        <p:spPr>
          <a:xfrm>
            <a:off x="5188506" y="5469850"/>
            <a:ext cx="86481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Connects business, technology, and leadership stakeholders.</a:t>
            </a:r>
            <a:endParaRPr lang="en-US" sz="1750" dirty="0"/>
          </a:p>
        </p:txBody>
      </p:sp>
      <p:sp>
        <p:nvSpPr>
          <p:cNvPr id="16" name="Shape 10"/>
          <p:cNvSpPr/>
          <p:nvPr/>
        </p:nvSpPr>
        <p:spPr>
          <a:xfrm>
            <a:off x="4451390" y="6286381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27947" y="6318290"/>
            <a:ext cx="357188" cy="446484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5188506" y="6364248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Cadence Driver</a:t>
            </a:r>
            <a:endParaRPr lang="en-US" sz="2300" dirty="0"/>
          </a:p>
        </p:txBody>
      </p:sp>
      <p:sp>
        <p:nvSpPr>
          <p:cNvPr id="19" name="Text 12"/>
          <p:cNvSpPr/>
          <p:nvPr/>
        </p:nvSpPr>
        <p:spPr>
          <a:xfrm>
            <a:off x="5188506" y="6872407"/>
            <a:ext cx="86481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Ensures teams deliver value through Program Increments (PIs).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319213"/>
            <a:ext cx="9385221" cy="148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Project Manager vs. Release Train Engineer</a:t>
            </a:r>
            <a:endParaRPr lang="en-US" sz="4650" dirty="0"/>
          </a:p>
        </p:txBody>
      </p:sp>
      <p:sp>
        <p:nvSpPr>
          <p:cNvPr id="4" name="Text 1"/>
          <p:cNvSpPr/>
          <p:nvPr/>
        </p:nvSpPr>
        <p:spPr>
          <a:xfrm>
            <a:off x="793790" y="3374708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Project Manager</a:t>
            </a:r>
            <a:endParaRPr lang="en-US" sz="2300" dirty="0"/>
          </a:p>
        </p:txBody>
      </p:sp>
      <p:sp>
        <p:nvSpPr>
          <p:cNvPr id="5" name="Text 2"/>
          <p:cNvSpPr/>
          <p:nvPr/>
        </p:nvSpPr>
        <p:spPr>
          <a:xfrm>
            <a:off x="793790" y="3973592"/>
            <a:ext cx="44159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Owns project timelines, scope, budget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793790" y="4778692"/>
            <a:ext cx="44159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Assigns tasks and tracks progress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793790" y="5220891"/>
            <a:ext cx="44159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Reports status to leadership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793790" y="5663089"/>
            <a:ext cx="44159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Mitigates risks and resolves dependencies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793790" y="6468189"/>
            <a:ext cx="44159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Drives delivery milestones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5770721" y="3374708"/>
            <a:ext cx="3153013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Release Train Engineer</a:t>
            </a:r>
            <a:endParaRPr lang="en-US" sz="2300" dirty="0"/>
          </a:p>
        </p:txBody>
      </p:sp>
      <p:sp>
        <p:nvSpPr>
          <p:cNvPr id="11" name="Text 8"/>
          <p:cNvSpPr/>
          <p:nvPr/>
        </p:nvSpPr>
        <p:spPr>
          <a:xfrm>
            <a:off x="5770721" y="3973592"/>
            <a:ext cx="44159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Facilitates program-level value flow</a:t>
            </a:r>
            <a:endParaRPr lang="en-US" sz="1750" dirty="0"/>
          </a:p>
        </p:txBody>
      </p:sp>
      <p:sp>
        <p:nvSpPr>
          <p:cNvPr id="12" name="Text 9"/>
          <p:cNvSpPr/>
          <p:nvPr/>
        </p:nvSpPr>
        <p:spPr>
          <a:xfrm>
            <a:off x="5770721" y="4415790"/>
            <a:ext cx="44159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Empowers teams to self-organize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5770721" y="4857988"/>
            <a:ext cx="44159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Communicates PI status across ART</a:t>
            </a:r>
            <a:endParaRPr lang="en-US" sz="1750" dirty="0"/>
          </a:p>
        </p:txBody>
      </p:sp>
      <p:sp>
        <p:nvSpPr>
          <p:cNvPr id="14" name="Text 11"/>
          <p:cNvSpPr/>
          <p:nvPr/>
        </p:nvSpPr>
        <p:spPr>
          <a:xfrm>
            <a:off x="5770721" y="5300186"/>
            <a:ext cx="44159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Resolves cross-team dependencies</a:t>
            </a:r>
            <a:endParaRPr lang="en-US" sz="1750" dirty="0"/>
          </a:p>
        </p:txBody>
      </p:sp>
      <p:sp>
        <p:nvSpPr>
          <p:cNvPr id="15" name="Text 12"/>
          <p:cNvSpPr/>
          <p:nvPr/>
        </p:nvSpPr>
        <p:spPr>
          <a:xfrm>
            <a:off x="5770721" y="5742384"/>
            <a:ext cx="44159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Orchestrates delivery across teams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691759"/>
            <a:ext cx="9294971" cy="5954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650"/>
              </a:lnSpc>
              <a:buNone/>
            </a:pPr>
            <a:r>
              <a:rPr lang="en-US" sz="37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Core Takeaway: Facilitation Over Direction</a:t>
            </a:r>
            <a:endParaRPr lang="en-US" sz="3750" dirty="0"/>
          </a:p>
        </p:txBody>
      </p:sp>
      <p:sp>
        <p:nvSpPr>
          <p:cNvPr id="4" name="Shape 1"/>
          <p:cNvSpPr/>
          <p:nvPr/>
        </p:nvSpPr>
        <p:spPr>
          <a:xfrm>
            <a:off x="793790" y="2542342"/>
            <a:ext cx="4579263" cy="2065734"/>
          </a:xfrm>
          <a:prstGeom prst="roundRect">
            <a:avLst>
              <a:gd name="adj" fmla="val 4612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028224" y="2776776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Less Directive</a:t>
            </a:r>
            <a:endParaRPr lang="en-US" sz="2300" dirty="0"/>
          </a:p>
        </p:txBody>
      </p:sp>
      <p:sp>
        <p:nvSpPr>
          <p:cNvPr id="6" name="Text 3"/>
          <p:cNvSpPr/>
          <p:nvPr/>
        </p:nvSpPr>
        <p:spPr>
          <a:xfrm>
            <a:off x="1028224" y="3284934"/>
            <a:ext cx="411039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RTEs don't assign tasks or make decisions for teams. They create space for teams to self-organize.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599867" y="2542342"/>
            <a:ext cx="4579263" cy="2065734"/>
          </a:xfrm>
          <a:prstGeom prst="roundRect">
            <a:avLst>
              <a:gd name="adj" fmla="val 4612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5834301" y="2776776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More Facilitative</a:t>
            </a:r>
            <a:endParaRPr lang="en-US" sz="2300" dirty="0"/>
          </a:p>
        </p:txBody>
      </p:sp>
      <p:sp>
        <p:nvSpPr>
          <p:cNvPr id="9" name="Text 6"/>
          <p:cNvSpPr/>
          <p:nvPr/>
        </p:nvSpPr>
        <p:spPr>
          <a:xfrm>
            <a:off x="5834301" y="3284934"/>
            <a:ext cx="411039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Focus shifts to removing impediments and enabling teams to deliver value independently.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4834890"/>
            <a:ext cx="9385221" cy="1702832"/>
          </a:xfrm>
          <a:prstGeom prst="roundRect">
            <a:avLst>
              <a:gd name="adj" fmla="val 5595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1028224" y="5069324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Coaching Mindset</a:t>
            </a:r>
            <a:endParaRPr lang="en-US" sz="2300" dirty="0"/>
          </a:p>
        </p:txBody>
      </p:sp>
      <p:sp>
        <p:nvSpPr>
          <p:cNvPr id="12" name="Text 9"/>
          <p:cNvSpPr/>
          <p:nvPr/>
        </p:nvSpPr>
        <p:spPr>
          <a:xfrm>
            <a:off x="1028224" y="5577483"/>
            <a:ext cx="89163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RTEs guide teams toward improvement rather than dictating how work should be done.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33368"/>
            <a:ext cx="10933509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Transferable Project Management Skills</a:t>
            </a:r>
            <a:endParaRPr lang="en-US" sz="4650" dirty="0"/>
          </a:p>
        </p:txBody>
      </p:sp>
      <p:sp>
        <p:nvSpPr>
          <p:cNvPr id="3" name="Text 1"/>
          <p:cNvSpPr/>
          <p:nvPr/>
        </p:nvSpPr>
        <p:spPr>
          <a:xfrm>
            <a:off x="1576983" y="2870359"/>
            <a:ext cx="3455670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Cross-team Coordination</a:t>
            </a:r>
            <a:endParaRPr lang="en-US" sz="2300" dirty="0"/>
          </a:p>
        </p:txBody>
      </p:sp>
      <p:sp>
        <p:nvSpPr>
          <p:cNvPr id="4" name="Text 2"/>
          <p:cNvSpPr/>
          <p:nvPr/>
        </p:nvSpPr>
        <p:spPr>
          <a:xfrm>
            <a:off x="793790" y="3378518"/>
            <a:ext cx="423886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Juggling timelines and dependencies across multiple teams.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31256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4585" y="3823454"/>
            <a:ext cx="318968" cy="398621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597628" y="2461617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Facilitation</a:t>
            </a:r>
            <a:endParaRPr lang="en-US" sz="2300" dirty="0"/>
          </a:p>
        </p:txBody>
      </p:sp>
      <p:sp>
        <p:nvSpPr>
          <p:cNvPr id="8" name="Text 4"/>
          <p:cNvSpPr/>
          <p:nvPr/>
        </p:nvSpPr>
        <p:spPr>
          <a:xfrm>
            <a:off x="9597628" y="2969776"/>
            <a:ext cx="423898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Leading effective meetings, retrospectives, and planning sessions.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31256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8797" y="3396377"/>
            <a:ext cx="318968" cy="398621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0051256" y="4096703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Risk Management</a:t>
            </a:r>
            <a:endParaRPr lang="en-US" sz="2300" dirty="0"/>
          </a:p>
        </p:txBody>
      </p:sp>
      <p:sp>
        <p:nvSpPr>
          <p:cNvPr id="12" name="Text 6"/>
          <p:cNvSpPr/>
          <p:nvPr/>
        </p:nvSpPr>
        <p:spPr>
          <a:xfrm>
            <a:off x="10051256" y="4604861"/>
            <a:ext cx="378535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Identifying and resolving blockers proactively.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431256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31041" y="4514374"/>
            <a:ext cx="318968" cy="39862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9597628" y="5731788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Status Reporting</a:t>
            </a:r>
            <a:endParaRPr lang="en-US" sz="2300" dirty="0"/>
          </a:p>
        </p:txBody>
      </p:sp>
      <p:sp>
        <p:nvSpPr>
          <p:cNvPr id="16" name="Text 8"/>
          <p:cNvSpPr/>
          <p:nvPr/>
        </p:nvSpPr>
        <p:spPr>
          <a:xfrm>
            <a:off x="9597628" y="6239947"/>
            <a:ext cx="423898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Communicating progress and outcomes to leadership.</a:t>
            </a:r>
            <a:endParaRPr lang="en-US" sz="17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653" y="2431256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18797" y="5632371"/>
            <a:ext cx="318968" cy="398621"/>
          </a:xfrm>
          <a:prstGeom prst="rect">
            <a:avLst/>
          </a:prstGeom>
        </p:spPr>
      </p:pic>
      <p:sp>
        <p:nvSpPr>
          <p:cNvPr id="19" name="Text 9"/>
          <p:cNvSpPr/>
          <p:nvPr/>
        </p:nvSpPr>
        <p:spPr>
          <a:xfrm>
            <a:off x="1631513" y="5322927"/>
            <a:ext cx="34011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Stakeholder Engagement</a:t>
            </a:r>
            <a:endParaRPr lang="en-US" sz="2300" dirty="0"/>
          </a:p>
        </p:txBody>
      </p:sp>
      <p:sp>
        <p:nvSpPr>
          <p:cNvPr id="20" name="Text 10"/>
          <p:cNvSpPr/>
          <p:nvPr/>
        </p:nvSpPr>
        <p:spPr>
          <a:xfrm>
            <a:off x="793790" y="5831086"/>
            <a:ext cx="423886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Building relationships across business and technical teams.</a:t>
            </a:r>
            <a:endParaRPr lang="en-US" sz="1750" dirty="0"/>
          </a:p>
        </p:txBody>
      </p:sp>
      <p:pic>
        <p:nvPicPr>
          <p:cNvPr id="21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32653" y="2431256"/>
            <a:ext cx="4564975" cy="4564975"/>
          </a:xfrm>
          <a:prstGeom prst="rect">
            <a:avLst/>
          </a:prstGeom>
        </p:spPr>
      </p:pic>
      <p:pic>
        <p:nvPicPr>
          <p:cNvPr id="22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04585" y="5205293"/>
            <a:ext cx="318968" cy="39862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5453" y="602694"/>
            <a:ext cx="9449872" cy="717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65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Step 1: Understand SAFe Framework</a:t>
            </a:r>
            <a:endParaRPr lang="en-US" sz="45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9689" y="1757720"/>
            <a:ext cx="1621036" cy="1277303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438" y="2362795"/>
            <a:ext cx="307538" cy="38445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069443" y="1976438"/>
            <a:ext cx="2870716" cy="3587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Portfolio</a:t>
            </a:r>
            <a:endParaRPr lang="en-US" sz="2250" dirty="0"/>
          </a:p>
        </p:txBody>
      </p:sp>
      <p:sp>
        <p:nvSpPr>
          <p:cNvPr id="6" name="Text 2"/>
          <p:cNvSpPr/>
          <p:nvPr/>
        </p:nvSpPr>
        <p:spPr>
          <a:xfrm>
            <a:off x="5069443" y="2466380"/>
            <a:ext cx="4489490" cy="3499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Strategic alignment and investment funding</a:t>
            </a:r>
            <a:endParaRPr lang="en-US" sz="1700" dirty="0"/>
          </a:p>
        </p:txBody>
      </p:sp>
      <p:sp>
        <p:nvSpPr>
          <p:cNvPr id="7" name="Shape 3"/>
          <p:cNvSpPr/>
          <p:nvPr/>
        </p:nvSpPr>
        <p:spPr>
          <a:xfrm>
            <a:off x="4905375" y="3047048"/>
            <a:ext cx="8904923" cy="15240"/>
          </a:xfrm>
          <a:prstGeom prst="roundRect">
            <a:avLst>
              <a:gd name="adj" fmla="val 602790"/>
            </a:avLst>
          </a:prstGeom>
          <a:solidFill>
            <a:srgbClr val="B2D4E5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9231" y="3089672"/>
            <a:ext cx="3242072" cy="1277303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6438" y="3536037"/>
            <a:ext cx="307538" cy="384453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5880021" y="3308390"/>
            <a:ext cx="2870716" cy="3587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Large Solution</a:t>
            </a:r>
            <a:endParaRPr lang="en-US" sz="2250" dirty="0"/>
          </a:p>
        </p:txBody>
      </p:sp>
      <p:sp>
        <p:nvSpPr>
          <p:cNvPr id="11" name="Text 5"/>
          <p:cNvSpPr/>
          <p:nvPr/>
        </p:nvSpPr>
        <p:spPr>
          <a:xfrm>
            <a:off x="5880021" y="3798332"/>
            <a:ext cx="4528066" cy="3499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Complex product development coordination</a:t>
            </a:r>
            <a:endParaRPr lang="en-US" sz="1700" dirty="0"/>
          </a:p>
        </p:txBody>
      </p:sp>
      <p:sp>
        <p:nvSpPr>
          <p:cNvPr id="12" name="Shape 6"/>
          <p:cNvSpPr/>
          <p:nvPr/>
        </p:nvSpPr>
        <p:spPr>
          <a:xfrm>
            <a:off x="5715953" y="4379000"/>
            <a:ext cx="8094345" cy="15240"/>
          </a:xfrm>
          <a:prstGeom prst="roundRect">
            <a:avLst>
              <a:gd name="adj" fmla="val 602790"/>
            </a:avLst>
          </a:prstGeom>
          <a:solidFill>
            <a:srgbClr val="B2D4E5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8653" y="4421624"/>
            <a:ext cx="4863108" cy="1277303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86438" y="4867989"/>
            <a:ext cx="307538" cy="384453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6690479" y="4640342"/>
            <a:ext cx="2870716" cy="3587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Program</a:t>
            </a:r>
            <a:endParaRPr lang="en-US" sz="2250" dirty="0"/>
          </a:p>
        </p:txBody>
      </p:sp>
      <p:sp>
        <p:nvSpPr>
          <p:cNvPr id="16" name="Text 8"/>
          <p:cNvSpPr/>
          <p:nvPr/>
        </p:nvSpPr>
        <p:spPr>
          <a:xfrm>
            <a:off x="6690479" y="5130284"/>
            <a:ext cx="3129082" cy="3499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Agile Release Train operations</a:t>
            </a:r>
            <a:endParaRPr lang="en-US" sz="1700" dirty="0"/>
          </a:p>
        </p:txBody>
      </p:sp>
      <p:sp>
        <p:nvSpPr>
          <p:cNvPr id="17" name="Shape 9"/>
          <p:cNvSpPr/>
          <p:nvPr/>
        </p:nvSpPr>
        <p:spPr>
          <a:xfrm>
            <a:off x="6526411" y="5710952"/>
            <a:ext cx="7283887" cy="15240"/>
          </a:xfrm>
          <a:prstGeom prst="roundRect">
            <a:avLst>
              <a:gd name="adj" fmla="val 602790"/>
            </a:avLst>
          </a:prstGeom>
          <a:solidFill>
            <a:srgbClr val="B2D4E5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8195" y="5753576"/>
            <a:ext cx="6484144" cy="1277303"/>
          </a:xfrm>
          <a:prstGeom prst="rect">
            <a:avLst/>
          </a:prstGeom>
        </p:spPr>
      </p:pic>
      <p:pic>
        <p:nvPicPr>
          <p:cNvPr id="1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86438" y="6199942"/>
            <a:ext cx="307538" cy="384453"/>
          </a:xfrm>
          <a:prstGeom prst="rect">
            <a:avLst/>
          </a:prstGeom>
        </p:spPr>
      </p:pic>
      <p:sp>
        <p:nvSpPr>
          <p:cNvPr id="20" name="Text 10"/>
          <p:cNvSpPr/>
          <p:nvPr/>
        </p:nvSpPr>
        <p:spPr>
          <a:xfrm>
            <a:off x="7501057" y="5972294"/>
            <a:ext cx="2870716" cy="3587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Team</a:t>
            </a:r>
            <a:endParaRPr lang="en-US" sz="2250" dirty="0"/>
          </a:p>
        </p:txBody>
      </p:sp>
      <p:sp>
        <p:nvSpPr>
          <p:cNvPr id="21" name="Text 11"/>
          <p:cNvSpPr/>
          <p:nvPr/>
        </p:nvSpPr>
        <p:spPr>
          <a:xfrm>
            <a:off x="7501057" y="6462236"/>
            <a:ext cx="2899291" cy="3499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Agile teams delivering value</a:t>
            </a:r>
            <a:endParaRPr lang="en-US" sz="1700" dirty="0"/>
          </a:p>
        </p:txBody>
      </p:sp>
      <p:sp>
        <p:nvSpPr>
          <p:cNvPr id="22" name="Text 12"/>
          <p:cNvSpPr/>
          <p:nvPr/>
        </p:nvSpPr>
        <p:spPr>
          <a:xfrm>
            <a:off x="765453" y="7276862"/>
            <a:ext cx="13099494" cy="3499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Start with SAFe 6.0 framework from Scaled Agile Inc. Learn how all layers align to deliver enterprise value.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90518"/>
            <a:ext cx="8326041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Step 2: Experience PI Planning</a:t>
            </a:r>
            <a:endParaRPr lang="en-US" sz="46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488406"/>
            <a:ext cx="4158615" cy="257020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5342096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Big Room Planning</a:t>
            </a:r>
            <a:endParaRPr lang="en-US" sz="2300" dirty="0"/>
          </a:p>
        </p:txBody>
      </p:sp>
      <p:sp>
        <p:nvSpPr>
          <p:cNvPr id="5" name="Text 2"/>
          <p:cNvSpPr/>
          <p:nvPr/>
        </p:nvSpPr>
        <p:spPr>
          <a:xfrm>
            <a:off x="793790" y="5850255"/>
            <a:ext cx="415861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Volunteer to help facilitate Program Increment Planning sessions where teams align on objectives.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5893" y="2488406"/>
            <a:ext cx="4158615" cy="2570202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35893" y="5342096"/>
            <a:ext cx="353448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Dependency Management</a:t>
            </a:r>
            <a:endParaRPr lang="en-US" sz="2300" dirty="0"/>
          </a:p>
        </p:txBody>
      </p:sp>
      <p:sp>
        <p:nvSpPr>
          <p:cNvPr id="8" name="Text 4"/>
          <p:cNvSpPr/>
          <p:nvPr/>
        </p:nvSpPr>
        <p:spPr>
          <a:xfrm>
            <a:off x="5235893" y="5850255"/>
            <a:ext cx="415861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Learn how teams identify and resolve cross-team dependencies during planning.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7995" y="2488406"/>
            <a:ext cx="4158615" cy="2570202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677995" y="5342096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Plan Review</a:t>
            </a:r>
            <a:endParaRPr lang="en-US" sz="2300" dirty="0"/>
          </a:p>
        </p:txBody>
      </p:sp>
      <p:sp>
        <p:nvSpPr>
          <p:cNvPr id="11" name="Text 6"/>
          <p:cNvSpPr/>
          <p:nvPr/>
        </p:nvSpPr>
        <p:spPr>
          <a:xfrm>
            <a:off x="9677995" y="5850255"/>
            <a:ext cx="415861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Observe how teams present their plans to management for final approval.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696397"/>
            <a:ext cx="8919567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Step 3: Build Team Relationships</a:t>
            </a:r>
            <a:endParaRPr lang="en-US" sz="4650" dirty="0"/>
          </a:p>
        </p:txBody>
      </p:sp>
      <p:sp>
        <p:nvSpPr>
          <p:cNvPr id="3" name="Shape 1"/>
          <p:cNvSpPr/>
          <p:nvPr/>
        </p:nvSpPr>
        <p:spPr>
          <a:xfrm>
            <a:off x="793790" y="1894284"/>
            <a:ext cx="1630323" cy="1324689"/>
          </a:xfrm>
          <a:prstGeom prst="roundRect">
            <a:avLst>
              <a:gd name="adj" fmla="val 7192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467" y="2357318"/>
            <a:ext cx="318968" cy="39862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650927" y="2121098"/>
            <a:ext cx="3607118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Observe Team Ceremonies</a:t>
            </a:r>
            <a:endParaRPr lang="en-US" sz="2300" dirty="0"/>
          </a:p>
        </p:txBody>
      </p:sp>
      <p:sp>
        <p:nvSpPr>
          <p:cNvPr id="6" name="Text 3"/>
          <p:cNvSpPr/>
          <p:nvPr/>
        </p:nvSpPr>
        <p:spPr>
          <a:xfrm>
            <a:off x="2650927" y="2629257"/>
            <a:ext cx="381131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Attend standups and retrospectives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2537460" y="3203734"/>
            <a:ext cx="11185803" cy="15240"/>
          </a:xfrm>
          <a:prstGeom prst="roundRect">
            <a:avLst>
              <a:gd name="adj" fmla="val 625116"/>
            </a:avLst>
          </a:prstGeom>
          <a:solidFill>
            <a:srgbClr val="B2D4E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5"/>
          <p:cNvSpPr/>
          <p:nvPr/>
        </p:nvSpPr>
        <p:spPr>
          <a:xfrm>
            <a:off x="793790" y="3332321"/>
            <a:ext cx="3260646" cy="1324689"/>
          </a:xfrm>
          <a:prstGeom prst="roundRect">
            <a:avLst>
              <a:gd name="adj" fmla="val 7192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4569" y="3795355"/>
            <a:ext cx="318968" cy="398621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4281249" y="3559135"/>
            <a:ext cx="3991451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Understand Team Challenges</a:t>
            </a:r>
            <a:endParaRPr lang="en-US" sz="2300" dirty="0"/>
          </a:p>
        </p:txBody>
      </p:sp>
      <p:sp>
        <p:nvSpPr>
          <p:cNvPr id="11" name="Text 7"/>
          <p:cNvSpPr/>
          <p:nvPr/>
        </p:nvSpPr>
        <p:spPr>
          <a:xfrm>
            <a:off x="4281249" y="4067294"/>
            <a:ext cx="399145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Learn about blockers and pain points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4167783" y="4641771"/>
            <a:ext cx="9555480" cy="15240"/>
          </a:xfrm>
          <a:prstGeom prst="roundRect">
            <a:avLst>
              <a:gd name="adj" fmla="val 625116"/>
            </a:avLst>
          </a:prstGeom>
          <a:solidFill>
            <a:srgbClr val="B2D4E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9"/>
          <p:cNvSpPr/>
          <p:nvPr/>
        </p:nvSpPr>
        <p:spPr>
          <a:xfrm>
            <a:off x="793790" y="4770358"/>
            <a:ext cx="4890968" cy="1324689"/>
          </a:xfrm>
          <a:prstGeom prst="roundRect">
            <a:avLst>
              <a:gd name="adj" fmla="val 7192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9790" y="5233392"/>
            <a:ext cx="318968" cy="398621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5911572" y="4997172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Offer Support</a:t>
            </a:r>
            <a:endParaRPr lang="en-US" sz="2300" dirty="0"/>
          </a:p>
        </p:txBody>
      </p:sp>
      <p:sp>
        <p:nvSpPr>
          <p:cNvPr id="16" name="Text 11"/>
          <p:cNvSpPr/>
          <p:nvPr/>
        </p:nvSpPr>
        <p:spPr>
          <a:xfrm>
            <a:off x="5911572" y="5505331"/>
            <a:ext cx="490620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Help remove impediments without taking over</a:t>
            </a:r>
            <a:endParaRPr lang="en-US" sz="1750" dirty="0"/>
          </a:p>
        </p:txBody>
      </p:sp>
      <p:sp>
        <p:nvSpPr>
          <p:cNvPr id="17" name="Shape 12"/>
          <p:cNvSpPr/>
          <p:nvPr/>
        </p:nvSpPr>
        <p:spPr>
          <a:xfrm>
            <a:off x="5798106" y="6079808"/>
            <a:ext cx="7925157" cy="15240"/>
          </a:xfrm>
          <a:prstGeom prst="roundRect">
            <a:avLst>
              <a:gd name="adj" fmla="val 625116"/>
            </a:avLst>
          </a:prstGeom>
          <a:solidFill>
            <a:srgbClr val="B2D4E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Shape 13"/>
          <p:cNvSpPr/>
          <p:nvPr/>
        </p:nvSpPr>
        <p:spPr>
          <a:xfrm>
            <a:off x="793790" y="6208395"/>
            <a:ext cx="6521410" cy="1324689"/>
          </a:xfrm>
          <a:prstGeom prst="roundRect">
            <a:avLst>
              <a:gd name="adj" fmla="val 7192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5011" y="6671429"/>
            <a:ext cx="318968" cy="398621"/>
          </a:xfrm>
          <a:prstGeom prst="rect">
            <a:avLst/>
          </a:prstGeom>
        </p:spPr>
      </p:pic>
      <p:sp>
        <p:nvSpPr>
          <p:cNvPr id="20" name="Text 14"/>
          <p:cNvSpPr/>
          <p:nvPr/>
        </p:nvSpPr>
        <p:spPr>
          <a:xfrm>
            <a:off x="7542014" y="6435209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Build Trust</a:t>
            </a:r>
            <a:endParaRPr lang="en-US" sz="2300" dirty="0"/>
          </a:p>
        </p:txBody>
      </p:sp>
      <p:sp>
        <p:nvSpPr>
          <p:cNvPr id="21" name="Text 15"/>
          <p:cNvSpPr/>
          <p:nvPr/>
        </p:nvSpPr>
        <p:spPr>
          <a:xfrm>
            <a:off x="7542014" y="6943368"/>
            <a:ext cx="399811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Establish yourself as a servant leader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500426"/>
            <a:ext cx="7571184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Step 4: Master Agile Metrics</a:t>
            </a:r>
            <a:endParaRPr lang="en-US" sz="46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410" y="2844284"/>
            <a:ext cx="3120747" cy="3120747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3608" y="2844284"/>
            <a:ext cx="3120866" cy="3120866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5926" y="2844284"/>
            <a:ext cx="3120747" cy="3120747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08124" y="2844284"/>
            <a:ext cx="3120866" cy="3120866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793790" y="6366272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RTEs use flow metrics like predictability, throughput, cycle time, and PI burn-up charts to measure ART performance.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761</Words>
  <Application>Microsoft Office PowerPoint</Application>
  <PresentationFormat>Custom</PresentationFormat>
  <Paragraphs>128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Petrona Bold</vt:lpstr>
      <vt:lpstr>Inter Bold</vt:lpstr>
      <vt:lpstr>Inter</vt:lpstr>
      <vt:lpstr>Inter Medium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Kim Wiethoff</cp:lastModifiedBy>
  <cp:revision>2</cp:revision>
  <dcterms:created xsi:type="dcterms:W3CDTF">2025-05-07T18:04:57Z</dcterms:created>
  <dcterms:modified xsi:type="dcterms:W3CDTF">2025-05-07T18:17:59Z</dcterms:modified>
</cp:coreProperties>
</file>